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5" r:id="rId3"/>
  </p:sldMasterIdLst>
  <p:notesMasterIdLst>
    <p:notesMasterId r:id="rId34"/>
  </p:notesMasterIdLst>
  <p:handoutMasterIdLst>
    <p:handoutMasterId r:id="rId35"/>
  </p:handoutMasterIdLst>
  <p:sldIdLst>
    <p:sldId id="256" r:id="rId4"/>
    <p:sldId id="314" r:id="rId5"/>
    <p:sldId id="371" r:id="rId6"/>
    <p:sldId id="353" r:id="rId7"/>
    <p:sldId id="357" r:id="rId8"/>
    <p:sldId id="324" r:id="rId9"/>
    <p:sldId id="325" r:id="rId10"/>
    <p:sldId id="373" r:id="rId11"/>
    <p:sldId id="375" r:id="rId12"/>
    <p:sldId id="372" r:id="rId13"/>
    <p:sldId id="394" r:id="rId14"/>
    <p:sldId id="396" r:id="rId15"/>
    <p:sldId id="374" r:id="rId16"/>
    <p:sldId id="377" r:id="rId17"/>
    <p:sldId id="381" r:id="rId18"/>
    <p:sldId id="376" r:id="rId19"/>
    <p:sldId id="391" r:id="rId20"/>
    <p:sldId id="393" r:id="rId21"/>
    <p:sldId id="395" r:id="rId22"/>
    <p:sldId id="392" r:id="rId23"/>
    <p:sldId id="397" r:id="rId24"/>
    <p:sldId id="380" r:id="rId25"/>
    <p:sldId id="383" r:id="rId26"/>
    <p:sldId id="384" r:id="rId27"/>
    <p:sldId id="385" r:id="rId28"/>
    <p:sldId id="386" r:id="rId29"/>
    <p:sldId id="390" r:id="rId30"/>
    <p:sldId id="387" r:id="rId31"/>
    <p:sldId id="389" r:id="rId32"/>
    <p:sldId id="323" r:id="rId33"/>
  </p:sldIdLst>
  <p:sldSz cx="12168188" cy="6840538"/>
  <p:notesSz cx="6858000" cy="9144000"/>
  <p:defaultTextStyle>
    <a:defPPr>
      <a:defRPr lang="pl-PL"/>
    </a:defPPr>
    <a:lvl1pPr marL="0" algn="l" defTabSz="912388" rtl="0" eaLnBrk="1" latinLnBrk="0" hangingPunct="1">
      <a:defRPr sz="1796" kern="1200">
        <a:solidFill>
          <a:schemeClr val="tx1"/>
        </a:solidFill>
        <a:latin typeface="+mn-lt"/>
        <a:ea typeface="+mn-ea"/>
        <a:cs typeface="+mn-cs"/>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1D1D1D"/>
    <a:srgbClr val="D22323"/>
    <a:srgbClr val="F582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E936C3-9F64-4D1E-978B-375A4A59D6E2}" v="2" dt="2022-12-09T06:46:57.145"/>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13" d="100"/>
          <a:sy n="113" d="100"/>
        </p:scale>
        <p:origin x="462" y="102"/>
      </p:cViewPr>
      <p:guideLst/>
    </p:cSldViewPr>
  </p:slideViewPr>
  <p:notesTextViewPr>
    <p:cViewPr>
      <p:scale>
        <a:sx n="1" d="1"/>
        <a:sy n="1" d="1"/>
      </p:scale>
      <p:origin x="0" y="0"/>
    </p:cViewPr>
  </p:notesTextViewPr>
  <p:notesViewPr>
    <p:cSldViewPr snapToGrid="0" showGuides="1">
      <p:cViewPr varScale="1">
        <p:scale>
          <a:sx n="71" d="100"/>
          <a:sy n="71" d="100"/>
        </p:scale>
        <p:origin x="3029"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DRO RIESGO FERNANDEZ" userId="a7733abf-5b9a-4604-b1f6-2b8a758200a9" providerId="ADAL" clId="{1AE936C3-9F64-4D1E-978B-375A4A59D6E2}"/>
    <pc:docChg chg="undo redo custSel modSld">
      <pc:chgData name="PEDRO RIESGO FERNANDEZ" userId="a7733abf-5b9a-4604-b1f6-2b8a758200a9" providerId="ADAL" clId="{1AE936C3-9F64-4D1E-978B-375A4A59D6E2}" dt="2022-12-09T06:49:00.459" v="67" actId="6549"/>
      <pc:docMkLst>
        <pc:docMk/>
      </pc:docMkLst>
      <pc:sldChg chg="addSp modSp mod">
        <pc:chgData name="PEDRO RIESGO FERNANDEZ" userId="a7733abf-5b9a-4604-b1f6-2b8a758200a9" providerId="ADAL" clId="{1AE936C3-9F64-4D1E-978B-375A4A59D6E2}" dt="2022-12-09T06:49:00.459" v="67" actId="6549"/>
        <pc:sldMkLst>
          <pc:docMk/>
          <pc:sldMk cId="3129289134" sldId="256"/>
        </pc:sldMkLst>
        <pc:spChg chg="add mod">
          <ac:chgData name="PEDRO RIESGO FERNANDEZ" userId="a7733abf-5b9a-4604-b1f6-2b8a758200a9" providerId="ADAL" clId="{1AE936C3-9F64-4D1E-978B-375A4A59D6E2}" dt="2022-12-09T06:48:17.353" v="38" actId="1076"/>
          <ac:spMkLst>
            <pc:docMk/>
            <pc:sldMk cId="3129289134" sldId="256"/>
            <ac:spMk id="2" creationId="{40F11D0A-DF88-FEB5-66ED-C290F9D4FC6E}"/>
          </ac:spMkLst>
        </pc:spChg>
        <pc:spChg chg="add mod">
          <ac:chgData name="PEDRO RIESGO FERNANDEZ" userId="a7733abf-5b9a-4604-b1f6-2b8a758200a9" providerId="ADAL" clId="{1AE936C3-9F64-4D1E-978B-375A4A59D6E2}" dt="2022-12-09T06:49:00.459" v="67" actId="6549"/>
          <ac:spMkLst>
            <pc:docMk/>
            <pc:sldMk cId="3129289134" sldId="256"/>
            <ac:spMk id="3" creationId="{303DA36F-436F-D271-D6AA-7A1CE4A220FE}"/>
          </ac:spMkLst>
        </pc:spChg>
        <pc:spChg chg="mod">
          <ac:chgData name="PEDRO RIESGO FERNANDEZ" userId="a7733abf-5b9a-4604-b1f6-2b8a758200a9" providerId="ADAL" clId="{1AE936C3-9F64-4D1E-978B-375A4A59D6E2}" dt="2022-12-09T06:47:20.545" v="16" actId="108"/>
          <ac:spMkLst>
            <pc:docMk/>
            <pc:sldMk cId="3129289134" sldId="256"/>
            <ac:spMk id="6" creationId="{D9D127C2-1ABC-EB06-CD13-3AEC9D3D8AF4}"/>
          </ac:spMkLst>
        </pc:spChg>
      </pc:sldChg>
      <pc:sldChg chg="modSp mod">
        <pc:chgData name="PEDRO RIESGO FERNANDEZ" userId="a7733abf-5b9a-4604-b1f6-2b8a758200a9" providerId="ADAL" clId="{1AE936C3-9F64-4D1E-978B-375A4A59D6E2}" dt="2022-12-09T06:46:40.802" v="12" actId="27636"/>
        <pc:sldMkLst>
          <pc:docMk/>
          <pc:sldMk cId="2333984099" sldId="380"/>
        </pc:sldMkLst>
        <pc:spChg chg="mod">
          <ac:chgData name="PEDRO RIESGO FERNANDEZ" userId="a7733abf-5b9a-4604-b1f6-2b8a758200a9" providerId="ADAL" clId="{1AE936C3-9F64-4D1E-978B-375A4A59D6E2}" dt="2022-12-09T06:46:40.802" v="12" actId="27636"/>
          <ac:spMkLst>
            <pc:docMk/>
            <pc:sldMk cId="2333984099" sldId="380"/>
            <ac:spMk id="5" creationId="{AF4C2D0C-2E4F-D33B-6C12-BBD5B1B47BF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9B5DDD-EF97-4552-A332-6EC6B060A7E3}" type="datetimeFigureOut">
              <a:rPr lang="pl-PL" smtClean="0"/>
              <a:t>09.12.2022</a:t>
            </a:fld>
            <a:endParaRPr lang="pl-PL"/>
          </a:p>
        </p:txBody>
      </p:sp>
      <p:sp>
        <p:nvSpPr>
          <p:cNvPr id="4" name="Symbol zastępczy stop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DC4BA6-BE25-4FC6-B3B9-4ADE09B7F32B}" type="slidenum">
              <a:rPr lang="pl-PL" smtClean="0"/>
              <a:t>‹#›</a:t>
            </a:fld>
            <a:endParaRPr lang="pl-PL"/>
          </a:p>
        </p:txBody>
      </p:sp>
    </p:spTree>
    <p:extLst>
      <p:ext uri="{BB962C8B-B14F-4D97-AF65-F5344CB8AC3E}">
        <p14:creationId xmlns:p14="http://schemas.microsoft.com/office/powerpoint/2010/main" val="28620460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6A39C-0A82-43DD-A274-7A9FE3EF7164}" type="datetimeFigureOut">
              <a:rPr lang="pl-PL" smtClean="0"/>
              <a:t>09.12.2022</a:t>
            </a:fld>
            <a:endParaRPr lang="pl-PL"/>
          </a:p>
        </p:txBody>
      </p:sp>
      <p:sp>
        <p:nvSpPr>
          <p:cNvPr id="4" name="Symbol zastępczy obrazu slajdu 3"/>
          <p:cNvSpPr>
            <a:spLocks noGrp="1" noRot="1" noChangeAspect="1"/>
          </p:cNvSpPr>
          <p:nvPr>
            <p:ph type="sldImg" idx="2"/>
          </p:nvPr>
        </p:nvSpPr>
        <p:spPr>
          <a:xfrm>
            <a:off x="684213" y="1143000"/>
            <a:ext cx="5489575"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96335D-27F7-437C-A56D-2F590A8791DB}" type="slidenum">
              <a:rPr lang="pl-PL" smtClean="0"/>
              <a:t>‹#›</a:t>
            </a:fld>
            <a:endParaRPr lang="pl-PL"/>
          </a:p>
        </p:txBody>
      </p:sp>
    </p:spTree>
    <p:extLst>
      <p:ext uri="{BB962C8B-B14F-4D97-AF65-F5344CB8AC3E}">
        <p14:creationId xmlns:p14="http://schemas.microsoft.com/office/powerpoint/2010/main" val="981240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Carbon_monoxid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2388" rtl="0" eaLnBrk="1" fontAlgn="auto" latinLnBrk="0" hangingPunct="1">
              <a:lnSpc>
                <a:spcPct val="100000"/>
              </a:lnSpc>
              <a:spcBef>
                <a:spcPts val="0"/>
              </a:spcBef>
              <a:spcAft>
                <a:spcPts val="0"/>
              </a:spcAft>
              <a:buClrTx/>
              <a:buSzTx/>
              <a:buFontTx/>
              <a:buNone/>
              <a:tabLst/>
              <a:defRPr/>
            </a:pPr>
            <a:fld id="{EB96335D-27F7-437C-A56D-2F590A8791DB}"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2388" rtl="0" eaLnBrk="1" fontAlgn="auto" latinLnBrk="0" hangingPunct="1">
                <a:lnSpc>
                  <a:spcPct val="100000"/>
                </a:lnSpc>
                <a:spcBef>
                  <a:spcPts val="0"/>
                </a:spcBef>
                <a:spcAft>
                  <a:spcPts val="0"/>
                </a:spcAft>
                <a:buClrTx/>
                <a:buSzTx/>
                <a:buFontTx/>
                <a:buNone/>
                <a:tabLst/>
                <a:defRPr/>
              </a:pPr>
              <a:t>1</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478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AU" dirty="0"/>
              <a:t>The main causes of the negative operation of underground coal mines are contained mainly in the low price of coal, price disparities of energy and raw materials, low degree of mechanization and lack of investments in the last 20 years or so. </a:t>
            </a:r>
          </a:p>
          <a:p>
            <a:r>
              <a:rPr lang="en-AU" dirty="0"/>
              <a:t>The average price of coal from our mines was 30 EU/t in 2016, which was the lowest price in the region and probably in Europe. </a:t>
            </a:r>
          </a:p>
          <a:p>
            <a:r>
              <a:rPr lang="en-AU" dirty="0"/>
              <a:t>With such low coal prices for a long period of time, neither ongoing business nor investments in regular maintenance of existing and acquisition of new equipment can be ensured, and the devastation of mines is now practically a continuous process. </a:t>
            </a:r>
            <a:endParaRPr lang="en-GB" dirty="0"/>
          </a:p>
        </p:txBody>
      </p:sp>
      <p:sp>
        <p:nvSpPr>
          <p:cNvPr id="4" name="Symbol zastępczy numeru slajdu 3"/>
          <p:cNvSpPr>
            <a:spLocks noGrp="1"/>
          </p:cNvSpPr>
          <p:nvPr>
            <p:ph type="sldNum" sz="quarter" idx="10"/>
          </p:nvPr>
        </p:nvSpPr>
        <p:spPr/>
        <p:txBody>
          <a:bodyPr/>
          <a:lstStyle/>
          <a:p>
            <a:fld id="{EB96335D-27F7-437C-A56D-2F590A8791DB}" type="slidenum">
              <a:rPr lang="pl-PL" smtClean="0"/>
              <a:t>17</a:t>
            </a:fld>
            <a:endParaRPr lang="pl-PL"/>
          </a:p>
        </p:txBody>
      </p:sp>
    </p:spTree>
    <p:extLst>
      <p:ext uri="{BB962C8B-B14F-4D97-AF65-F5344CB8AC3E}">
        <p14:creationId xmlns:p14="http://schemas.microsoft.com/office/powerpoint/2010/main" val="2048260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AU" dirty="0"/>
              <a:t>There are two projects funded by the Research Fund for Coal and Steel (RFCS) linked to the objectives of the European Green Deal, aiming to achieve in the EU no net emissions of greenhouse gases in 2050 and with economic growth decoupled from resource use. </a:t>
            </a:r>
          </a:p>
          <a:p>
            <a:r>
              <a:rPr lang="en-AU" dirty="0"/>
              <a:t> </a:t>
            </a:r>
          </a:p>
          <a:p>
            <a:r>
              <a:rPr lang="en-AU" dirty="0"/>
              <a:t>First, the POTENTIALS project focuses on the repurposing of end-of-life underground coal mines and coal-fired power plants, identifying and assessing the development of new business models relying on renewable energy and contributing to the circular economy. </a:t>
            </a:r>
          </a:p>
          <a:p>
            <a:r>
              <a:rPr lang="en-AU" dirty="0"/>
              <a:t> </a:t>
            </a:r>
          </a:p>
          <a:p>
            <a:r>
              <a:rPr lang="en-AU" dirty="0"/>
              <a:t>Second, the </a:t>
            </a:r>
            <a:r>
              <a:rPr lang="en-AU" dirty="0" err="1"/>
              <a:t>GreenJOBS</a:t>
            </a:r>
            <a:r>
              <a:rPr lang="en-AU" dirty="0"/>
              <a:t> project develops some of these business models by leveraging five competitive advantages of end-of-life underground coal mines.</a:t>
            </a:r>
          </a:p>
          <a:p>
            <a:endParaRPr lang="en-AU" dirty="0"/>
          </a:p>
          <a:p>
            <a:endParaRPr lang="en-GB" dirty="0"/>
          </a:p>
        </p:txBody>
      </p:sp>
      <p:sp>
        <p:nvSpPr>
          <p:cNvPr id="4" name="Symbol zastępczy numeru slajdu 3"/>
          <p:cNvSpPr>
            <a:spLocks noGrp="1"/>
          </p:cNvSpPr>
          <p:nvPr>
            <p:ph type="sldNum" sz="quarter" idx="10"/>
          </p:nvPr>
        </p:nvSpPr>
        <p:spPr/>
        <p:txBody>
          <a:bodyPr/>
          <a:lstStyle/>
          <a:p>
            <a:fld id="{EB96335D-27F7-437C-A56D-2F590A8791DB}" type="slidenum">
              <a:rPr lang="pl-PL" smtClean="0"/>
              <a:t>21</a:t>
            </a:fld>
            <a:endParaRPr lang="pl-PL"/>
          </a:p>
        </p:txBody>
      </p:sp>
    </p:spTree>
    <p:extLst>
      <p:ext uri="{BB962C8B-B14F-4D97-AF65-F5344CB8AC3E}">
        <p14:creationId xmlns:p14="http://schemas.microsoft.com/office/powerpoint/2010/main" val="1971856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Calibri" panose="020F0502020204030204" pitchFamily="34" charset="0"/>
                <a:ea typeface="Calibri" panose="020F0502020204030204" pitchFamily="34" charset="0"/>
                <a:cs typeface="Times New Roman" panose="02020603050405020304" pitchFamily="18" charset="0"/>
              </a:rPr>
              <a:t>ACTIONS </a:t>
            </a:r>
            <a:r>
              <a:rPr lang="en-GB" sz="1200" dirty="0">
                <a:effectLst/>
                <a:latin typeface="Calibri" panose="020F0502020204030204" pitchFamily="34" charset="0"/>
                <a:ea typeface="Calibri" panose="020F0502020204030204" pitchFamily="34" charset="0"/>
                <a:cs typeface="Times New Roman" panose="02020603050405020304" pitchFamily="18" charset="0"/>
              </a:rPr>
              <a:t>selected business models </a:t>
            </a:r>
            <a:r>
              <a:rPr lang="en-GB" sz="1000" dirty="0"/>
              <a:t>that rely on renewable energy, circular economy or scale energy storage.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000" dirty="0">
                <a:effectLst/>
                <a:latin typeface="Calibri" panose="020F0502020204030204" pitchFamily="34" charset="0"/>
                <a:ea typeface="Calibri" panose="020F0502020204030204" pitchFamily="34" charset="0"/>
                <a:cs typeface="Times New Roman" panose="02020603050405020304" pitchFamily="18" charset="0"/>
              </a:rPr>
              <a:t>CRITERIA </a:t>
            </a:r>
            <a:r>
              <a:rPr lang="en-GB" sz="1200" dirty="0">
                <a:effectLst/>
                <a:latin typeface="Calibri" panose="020F0502020204030204" pitchFamily="34" charset="0"/>
                <a:ea typeface="Calibri" panose="020F0502020204030204" pitchFamily="34" charset="0"/>
                <a:cs typeface="Times New Roman" panose="02020603050405020304" pitchFamily="18" charset="0"/>
              </a:rPr>
              <a:t>refers to </a:t>
            </a:r>
            <a:r>
              <a:rPr lang="en-US" sz="1200" dirty="0">
                <a:effectLst/>
                <a:latin typeface="Calibri" panose="020F0502020204030204" pitchFamily="34" charset="0"/>
                <a:ea typeface="Calibri" panose="020F0502020204030204" pitchFamily="34" charset="0"/>
                <a:cs typeface="Times New Roman" panose="02020603050405020304" pitchFamily="18" charset="0"/>
              </a:rPr>
              <a:t>evaluation criteria emanating from the goal and objectives of the study.</a:t>
            </a:r>
          </a:p>
          <a:p>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000" dirty="0">
                <a:effectLst/>
                <a:latin typeface="Calibri" panose="020F0502020204030204" pitchFamily="34" charset="0"/>
                <a:cs typeface="Times New Roman" panose="02020603050405020304" pitchFamily="18" charset="0"/>
              </a:rPr>
              <a:t>POLICIES </a:t>
            </a:r>
            <a:r>
              <a:rPr lang="en-US" sz="1200" dirty="0">
                <a:effectLst/>
                <a:latin typeface="Calibri" panose="020F0502020204030204" pitchFamily="34" charset="0"/>
                <a:ea typeface="Calibri" panose="020F0502020204030204" pitchFamily="34" charset="0"/>
                <a:cs typeface="Times New Roman" panose="02020603050405020304" pitchFamily="18" charset="0"/>
              </a:rPr>
              <a:t>directly related to one of the Commission priorities for 2019-2024: the European Green Deal. </a:t>
            </a:r>
            <a:endParaRPr lang="en-GB" dirty="0"/>
          </a:p>
          <a:p>
            <a:endParaRPr lang="en-GB" dirty="0"/>
          </a:p>
        </p:txBody>
      </p:sp>
      <p:sp>
        <p:nvSpPr>
          <p:cNvPr id="4" name="Symbol zastępczy numeru slajdu 3"/>
          <p:cNvSpPr>
            <a:spLocks noGrp="1"/>
          </p:cNvSpPr>
          <p:nvPr>
            <p:ph type="sldNum" sz="quarter" idx="10"/>
          </p:nvPr>
        </p:nvSpPr>
        <p:spPr/>
        <p:txBody>
          <a:bodyPr/>
          <a:lstStyle/>
          <a:p>
            <a:fld id="{EB96335D-27F7-437C-A56D-2F590A8791DB}" type="slidenum">
              <a:rPr lang="pl-PL" smtClean="0"/>
              <a:t>22</a:t>
            </a:fld>
            <a:endParaRPr lang="pl-PL"/>
          </a:p>
        </p:txBody>
      </p:sp>
    </p:spTree>
    <p:extLst>
      <p:ext uri="{BB962C8B-B14F-4D97-AF65-F5344CB8AC3E}">
        <p14:creationId xmlns:p14="http://schemas.microsoft.com/office/powerpoint/2010/main" val="2731472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MULTIPOL (acronym for MULTI-criteria and POLicy) is one of the simplest existing multi-criteria applications but by no means the least useful. It is based on the evaluation of actions through means of weighted average, similar to the evaluation of students in a class calculated according to coefficients per subject.</a:t>
            </a:r>
            <a:endParaRPr lang="pl-P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matrix ‘evaluation of actions related to criteria’ defines the set of criterion weights, for every action with respect to every defined criterion.</a:t>
            </a:r>
            <a:endParaRPr lang="en-US" sz="1200" kern="1200" dirty="0">
              <a:solidFill>
                <a:schemeClr val="tx1"/>
              </a:solidFill>
              <a:effectLst/>
              <a:latin typeface="+mn-lt"/>
              <a:ea typeface="+mn-ea"/>
              <a:cs typeface="+mn-cs"/>
            </a:endParaRPr>
          </a:p>
          <a:p>
            <a:endParaRPr lang="en-GB" dirty="0"/>
          </a:p>
        </p:txBody>
      </p:sp>
      <p:sp>
        <p:nvSpPr>
          <p:cNvPr id="4" name="Symbol zastępczy numeru slajdu 3"/>
          <p:cNvSpPr>
            <a:spLocks noGrp="1"/>
          </p:cNvSpPr>
          <p:nvPr>
            <p:ph type="sldNum" sz="quarter" idx="10"/>
          </p:nvPr>
        </p:nvSpPr>
        <p:spPr/>
        <p:txBody>
          <a:bodyPr/>
          <a:lstStyle/>
          <a:p>
            <a:fld id="{EB96335D-27F7-437C-A56D-2F590A8791DB}" type="slidenum">
              <a:rPr lang="pl-PL" smtClean="0"/>
              <a:t>23</a:t>
            </a:fld>
            <a:endParaRPr lang="pl-PL"/>
          </a:p>
        </p:txBody>
      </p:sp>
    </p:spTree>
    <p:extLst>
      <p:ext uri="{BB962C8B-B14F-4D97-AF65-F5344CB8AC3E}">
        <p14:creationId xmlns:p14="http://schemas.microsoft.com/office/powerpoint/2010/main" val="3490839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sz="1200" kern="1200" dirty="0">
                <a:solidFill>
                  <a:schemeClr val="tx1"/>
                </a:solidFill>
                <a:effectLst/>
                <a:latin typeface="+mn-lt"/>
                <a:ea typeface="+mn-ea"/>
                <a:cs typeface="+mn-cs"/>
              </a:rPr>
              <a:t>The matrix ‘evaluation of policies related to criteria’ defines the scores for every policy with respect to every defined criterion.</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row sum in this matrix must equal 100.</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different values given to the criteria following the policies will be used as weights for the evaluation of actions.</a:t>
            </a:r>
            <a:endParaRPr lang="en-US" sz="1200" kern="1200" dirty="0">
              <a:solidFill>
                <a:schemeClr val="tx1"/>
              </a:solidFill>
              <a:effectLst/>
              <a:latin typeface="+mn-lt"/>
              <a:ea typeface="+mn-ea"/>
              <a:cs typeface="+mn-cs"/>
            </a:endParaRPr>
          </a:p>
          <a:p>
            <a:endParaRPr lang="en-GB" dirty="0"/>
          </a:p>
        </p:txBody>
      </p:sp>
      <p:sp>
        <p:nvSpPr>
          <p:cNvPr id="4" name="Symbol zastępczy numeru slajdu 3"/>
          <p:cNvSpPr>
            <a:spLocks noGrp="1"/>
          </p:cNvSpPr>
          <p:nvPr>
            <p:ph type="sldNum" sz="quarter" idx="10"/>
          </p:nvPr>
        </p:nvSpPr>
        <p:spPr/>
        <p:txBody>
          <a:bodyPr/>
          <a:lstStyle/>
          <a:p>
            <a:fld id="{EB96335D-27F7-437C-A56D-2F590A8791DB}" type="slidenum">
              <a:rPr lang="pl-PL" smtClean="0"/>
              <a:t>24</a:t>
            </a:fld>
            <a:endParaRPr lang="pl-PL"/>
          </a:p>
        </p:txBody>
      </p:sp>
    </p:spTree>
    <p:extLst>
      <p:ext uri="{BB962C8B-B14F-4D97-AF65-F5344CB8AC3E}">
        <p14:creationId xmlns:p14="http://schemas.microsoft.com/office/powerpoint/2010/main" val="2929699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err="1">
                <a:solidFill>
                  <a:schemeClr val="tx1"/>
                </a:solidFill>
                <a:effectLst/>
                <a:latin typeface="+mn-lt"/>
                <a:ea typeface="+mn-ea"/>
                <a:cs typeface="+mn-cs"/>
              </a:rPr>
              <a:t>Table</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shows</a:t>
            </a:r>
            <a:r>
              <a:rPr lang="pl-PL"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scores of actions related to policies. In other words these are calculated by applying the set of weights of the ‘matrix evaluation of actions related to criteria’ to the ‘matrix of policies related to criteria’. Other information such as the mean, standard deviations and the rank of actions by policy can also be found in this matrix.</a:t>
            </a:r>
            <a:endParaRPr lang="pl-P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map is used to determine which actions are to be chosen whilst taking into consideration policies as well as convergences between policies and given actions.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achieved via Correspondence Analysis (CA) and is computed using the matrix of evaluation of actions related to policies.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GB" dirty="0"/>
          </a:p>
        </p:txBody>
      </p:sp>
      <p:sp>
        <p:nvSpPr>
          <p:cNvPr id="4" name="Symbol zastępczy numeru slajdu 3"/>
          <p:cNvSpPr>
            <a:spLocks noGrp="1"/>
          </p:cNvSpPr>
          <p:nvPr>
            <p:ph type="sldNum" sz="quarter" idx="10"/>
          </p:nvPr>
        </p:nvSpPr>
        <p:spPr/>
        <p:txBody>
          <a:bodyPr/>
          <a:lstStyle/>
          <a:p>
            <a:fld id="{EB96335D-27F7-437C-A56D-2F590A8791DB}" type="slidenum">
              <a:rPr lang="pl-PL" smtClean="0"/>
              <a:t>25</a:t>
            </a:fld>
            <a:endParaRPr lang="pl-PL"/>
          </a:p>
        </p:txBody>
      </p:sp>
    </p:spTree>
    <p:extLst>
      <p:ext uri="{BB962C8B-B14F-4D97-AF65-F5344CB8AC3E}">
        <p14:creationId xmlns:p14="http://schemas.microsoft.com/office/powerpoint/2010/main" val="3174887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In Albania, there are currently no active state-owned underground coal mines. There are, however, potential areas where coal extraction could be considered.</a:t>
            </a:r>
          </a:p>
          <a:p>
            <a:r>
              <a:rPr lang="en-GB" sz="1200" b="0" i="0" u="none" strike="noStrike" kern="1200" dirty="0">
                <a:solidFill>
                  <a:schemeClr val="tx1"/>
                </a:solidFill>
                <a:effectLst/>
                <a:latin typeface="+mn-lt"/>
                <a:ea typeface="+mn-ea"/>
                <a:cs typeface="+mn-cs"/>
              </a:rPr>
              <a:t>In Albania, the coal reserves  are located in the following 3 main deposits:  in the Tirana area, in the </a:t>
            </a:r>
            <a:r>
              <a:rPr lang="en-GB" sz="1200" b="0" i="0" u="none" strike="noStrike" kern="1200" dirty="0" err="1">
                <a:solidFill>
                  <a:schemeClr val="tx1"/>
                </a:solidFill>
                <a:effectLst/>
                <a:latin typeface="+mn-lt"/>
                <a:ea typeface="+mn-ea"/>
                <a:cs typeface="+mn-cs"/>
              </a:rPr>
              <a:t>Korça-Pogradeci</a:t>
            </a:r>
            <a:r>
              <a:rPr lang="en-GB" sz="1200" b="0" i="0" u="none" strike="noStrike" kern="1200" dirty="0">
                <a:solidFill>
                  <a:schemeClr val="tx1"/>
                </a:solidFill>
                <a:effectLst/>
                <a:latin typeface="+mn-lt"/>
                <a:ea typeface="+mn-ea"/>
                <a:cs typeface="+mn-cs"/>
              </a:rPr>
              <a:t> area, and in the area of </a:t>
            </a:r>
            <a:r>
              <a:rPr lang="en-GB" sz="1200" b="0" i="0" u="none" strike="noStrike" kern="1200" dirty="0" err="1">
                <a:solidFill>
                  <a:schemeClr val="tx1"/>
                </a:solidFill>
                <a:effectLst/>
                <a:latin typeface="+mn-lt"/>
                <a:ea typeface="+mn-ea"/>
                <a:cs typeface="+mn-cs"/>
              </a:rPr>
              <a:t>Memaliaj</a:t>
            </a:r>
            <a:r>
              <a:rPr lang="en-GB" sz="1200" b="0" i="0" u="none" strike="noStrike" kern="1200" dirty="0">
                <a:solidFill>
                  <a:schemeClr val="tx1"/>
                </a:solidFill>
                <a:effectLst/>
                <a:latin typeface="+mn-lt"/>
                <a:ea typeface="+mn-ea"/>
                <a:cs typeface="+mn-cs"/>
              </a:rPr>
              <a:t>. The largest amount of coal was extracted at the </a:t>
            </a:r>
            <a:r>
              <a:rPr lang="en-GB" sz="1200" b="0" i="0" u="none" strike="noStrike" kern="1200" dirty="0" err="1">
                <a:solidFill>
                  <a:schemeClr val="tx1"/>
                </a:solidFill>
                <a:effectLst/>
                <a:latin typeface="+mn-lt"/>
                <a:ea typeface="+mn-ea"/>
                <a:cs typeface="+mn-cs"/>
              </a:rPr>
              <a:t>Mamalija</a:t>
            </a:r>
            <a:r>
              <a:rPr lang="en-GB" sz="1200" b="0" i="0" u="none" strike="noStrike" kern="1200" dirty="0">
                <a:solidFill>
                  <a:schemeClr val="tx1"/>
                </a:solidFill>
                <a:effectLst/>
                <a:latin typeface="+mn-lt"/>
                <a:ea typeface="+mn-ea"/>
                <a:cs typeface="+mn-cs"/>
              </a:rPr>
              <a:t> mine. In contrast, the largest reserves are in the </a:t>
            </a:r>
            <a:r>
              <a:rPr lang="en-GB" sz="1200" b="0" i="0" u="none" strike="noStrike" kern="1200" dirty="0" err="1">
                <a:solidFill>
                  <a:schemeClr val="tx1"/>
                </a:solidFill>
                <a:effectLst/>
                <a:latin typeface="+mn-lt"/>
                <a:ea typeface="+mn-ea"/>
                <a:cs typeface="+mn-cs"/>
              </a:rPr>
              <a:t>Valenje</a:t>
            </a:r>
            <a:r>
              <a:rPr lang="en-GB" sz="1200" b="0" i="0" u="none" strike="noStrike" kern="1200" dirty="0">
                <a:solidFill>
                  <a:schemeClr val="tx1"/>
                </a:solidFill>
                <a:effectLst/>
                <a:latin typeface="+mn-lt"/>
                <a:ea typeface="+mn-ea"/>
                <a:cs typeface="+mn-cs"/>
              </a:rPr>
              <a:t> mine area.</a:t>
            </a:r>
            <a:r>
              <a:rPr lang="en-GB" dirty="0"/>
              <a:t> </a:t>
            </a:r>
            <a:r>
              <a:rPr lang="pl-PL" dirty="0" err="1"/>
              <a:t>Albanian</a:t>
            </a:r>
            <a:r>
              <a:rPr lang="pl-PL" dirty="0"/>
              <a:t> c</a:t>
            </a:r>
            <a:r>
              <a:rPr lang="en-GB" dirty="0" err="1"/>
              <a:t>oals</a:t>
            </a:r>
            <a:r>
              <a:rPr lang="en-GB" dirty="0"/>
              <a:t> are generally of the lignite type with an analytical calorific value of 2000–5400 kcal/kg (average 3200–3300). Some of the coal can be enriched after mining, producing concentrates with a calorific value up to 4500–5500 kcal/kg</a:t>
            </a:r>
            <a:r>
              <a:rPr lang="pl-PL" dirty="0"/>
              <a:t>. In the </a:t>
            </a:r>
            <a:r>
              <a:rPr lang="pl-PL" dirty="0" err="1"/>
              <a:t>black</a:t>
            </a:r>
            <a:r>
              <a:rPr lang="pl-PL" dirty="0"/>
              <a:t> </a:t>
            </a:r>
            <a:r>
              <a:rPr lang="pl-PL" dirty="0" err="1"/>
              <a:t>private</a:t>
            </a:r>
            <a:r>
              <a:rPr lang="pl-PL" dirty="0"/>
              <a:t>, small </a:t>
            </a:r>
            <a:r>
              <a:rPr lang="pl-PL" dirty="0" err="1"/>
              <a:t>active</a:t>
            </a:r>
            <a:r>
              <a:rPr lang="pl-PL" dirty="0"/>
              <a:t> mines.</a:t>
            </a:r>
            <a:endParaRPr lang="en-GB" dirty="0"/>
          </a:p>
        </p:txBody>
      </p:sp>
      <p:sp>
        <p:nvSpPr>
          <p:cNvPr id="4" name="Symbol zastępczy numeru slajdu 3"/>
          <p:cNvSpPr>
            <a:spLocks noGrp="1"/>
          </p:cNvSpPr>
          <p:nvPr>
            <p:ph type="sldNum" sz="quarter" idx="5"/>
          </p:nvPr>
        </p:nvSpPr>
        <p:spPr/>
        <p:txBody>
          <a:bodyPr/>
          <a:lstStyle/>
          <a:p>
            <a:fld id="{EB96335D-27F7-437C-A56D-2F590A8791DB}" type="slidenum">
              <a:rPr lang="pl-PL" smtClean="0"/>
              <a:t>8</a:t>
            </a:fld>
            <a:endParaRPr lang="pl-PL"/>
          </a:p>
        </p:txBody>
      </p:sp>
    </p:spTree>
    <p:extLst>
      <p:ext uri="{BB962C8B-B14F-4D97-AF65-F5344CB8AC3E}">
        <p14:creationId xmlns:p14="http://schemas.microsoft.com/office/powerpoint/2010/main" val="4030730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0" i="0" u="none" strike="noStrike" kern="1200" dirty="0">
                <a:solidFill>
                  <a:schemeClr val="tx1"/>
                </a:solidFill>
                <a:effectLst/>
                <a:latin typeface="+mn-lt"/>
                <a:ea typeface="+mn-ea"/>
                <a:cs typeface="+mn-cs"/>
              </a:rPr>
              <a:t>Serbia </a:t>
            </a:r>
            <a:r>
              <a:rPr lang="pl-PL" sz="1200" b="0" i="0" u="none" strike="noStrike" kern="1200" dirty="0" err="1">
                <a:solidFill>
                  <a:schemeClr val="tx1"/>
                </a:solidFill>
                <a:effectLst/>
                <a:latin typeface="+mn-lt"/>
                <a:ea typeface="+mn-ea"/>
                <a:cs typeface="+mn-cs"/>
              </a:rPr>
              <a:t>active</a:t>
            </a:r>
            <a:r>
              <a:rPr lang="pl-PL" sz="1200" b="0" i="0" u="none" strike="noStrike" kern="1200" dirty="0">
                <a:solidFill>
                  <a:schemeClr val="tx1"/>
                </a:solidFill>
                <a:effectLst/>
                <a:latin typeface="+mn-lt"/>
                <a:ea typeface="+mn-ea"/>
                <a:cs typeface="+mn-cs"/>
              </a:rPr>
              <a:t> underground coal mines </a:t>
            </a:r>
            <a:r>
              <a:rPr lang="pl-PL" sz="1200" b="1" i="0" u="none" strike="noStrike" kern="1200" dirty="0">
                <a:solidFill>
                  <a:schemeClr val="tx1"/>
                </a:solidFill>
                <a:effectLst/>
                <a:latin typeface="+mn-lt"/>
                <a:ea typeface="+mn-ea"/>
                <a:cs typeface="+mn-cs"/>
              </a:rPr>
              <a:t>(</a:t>
            </a:r>
            <a:r>
              <a:rPr lang="en-GB" b="1" dirty="0"/>
              <a:t>JP PEU </a:t>
            </a:r>
            <a:r>
              <a:rPr lang="en-GB" b="1" dirty="0" err="1"/>
              <a:t>Resavica</a:t>
            </a:r>
            <a:r>
              <a:rPr lang="pl-PL" sz="1200" b="1" i="0" u="none" strike="noStrike" kern="1200" dirty="0">
                <a:solidFill>
                  <a:schemeClr val="tx1"/>
                </a:solidFill>
                <a:effectLst/>
                <a:latin typeface="+mn-lt"/>
                <a:ea typeface="+mn-ea"/>
                <a:cs typeface="+mn-cs"/>
              </a:rPr>
              <a:t>)</a:t>
            </a:r>
            <a:r>
              <a:rPr lang="pl-PL" sz="1200" b="0" i="0" u="none" strike="noStrike"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rPr>
              <a:t>RA "Vrška Čuka"</a:t>
            </a:r>
            <a:r>
              <a:rPr lang="en-GB" b="1" dirty="0"/>
              <a:t> </a:t>
            </a:r>
            <a:r>
              <a:rPr lang="pl-PL" b="0" dirty="0"/>
              <a:t>(</a:t>
            </a:r>
            <a:r>
              <a:rPr lang="pl-PL" b="0" dirty="0" err="1"/>
              <a:t>anthracite</a:t>
            </a:r>
            <a:r>
              <a:rPr lang="pl-PL" b="0" dirty="0"/>
              <a:t>), </a:t>
            </a:r>
            <a:r>
              <a:rPr lang="en-GB" sz="1200" b="1" i="0" u="none" strike="noStrike" kern="1200" dirty="0">
                <a:solidFill>
                  <a:schemeClr val="tx1"/>
                </a:solidFill>
                <a:effectLst/>
                <a:latin typeface="+mn-lt"/>
                <a:ea typeface="+mn-ea"/>
                <a:cs typeface="+mn-cs"/>
              </a:rPr>
              <a:t>RKU "</a:t>
            </a:r>
            <a:r>
              <a:rPr lang="en-GB" sz="1200" b="1" i="0" u="none" strike="noStrike" kern="1200" dirty="0" err="1">
                <a:solidFill>
                  <a:schemeClr val="tx1"/>
                </a:solidFill>
                <a:effectLst/>
                <a:latin typeface="+mn-lt"/>
                <a:ea typeface="+mn-ea"/>
                <a:cs typeface="+mn-cs"/>
              </a:rPr>
              <a:t>Ibarski</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rudnici</a:t>
            </a:r>
            <a:r>
              <a:rPr lang="en-GB" sz="1200" b="1" i="0" u="none" strike="noStrike" kern="1200" dirty="0">
                <a:solidFill>
                  <a:schemeClr val="tx1"/>
                </a:solidFill>
                <a:effectLst/>
                <a:latin typeface="+mn-lt"/>
                <a:ea typeface="+mn-ea"/>
                <a:cs typeface="+mn-cs"/>
              </a:rPr>
              <a:t>„</a:t>
            </a:r>
            <a:r>
              <a:rPr lang="pl-PL" sz="1200" b="1" i="0" u="none" strike="noStrike" kern="1200" dirty="0">
                <a:solidFill>
                  <a:schemeClr val="tx1"/>
                </a:solidFill>
                <a:effectLst/>
                <a:latin typeface="+mn-lt"/>
                <a:ea typeface="+mn-ea"/>
                <a:cs typeface="+mn-cs"/>
              </a:rPr>
              <a:t> </a:t>
            </a:r>
            <a:r>
              <a:rPr lang="pl-PL" sz="1200" b="0" i="0" u="none" strike="noStrike" kern="1200" dirty="0">
                <a:solidFill>
                  <a:schemeClr val="tx1"/>
                </a:solidFill>
                <a:effectLst/>
                <a:latin typeface="+mn-lt"/>
                <a:ea typeface="+mn-ea"/>
                <a:cs typeface="+mn-cs"/>
              </a:rPr>
              <a:t>(hard coal),</a:t>
            </a:r>
            <a:r>
              <a:rPr lang="pl-PL" sz="1200" b="1" i="0" u="none" strike="noStrike"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rPr>
              <a:t>RMU "</a:t>
            </a:r>
            <a:r>
              <a:rPr lang="en-GB" sz="1200" b="1" i="0" u="none" strike="noStrike" kern="1200" dirty="0" err="1">
                <a:solidFill>
                  <a:schemeClr val="tx1"/>
                </a:solidFill>
                <a:effectLst/>
                <a:latin typeface="+mn-lt"/>
                <a:ea typeface="+mn-ea"/>
                <a:cs typeface="+mn-cs"/>
              </a:rPr>
              <a:t>Rembas</a:t>
            </a:r>
            <a:r>
              <a:rPr lang="en-GB" sz="1200" b="1" i="0" u="none" strike="noStrike" kern="1200" dirty="0">
                <a:solidFill>
                  <a:schemeClr val="tx1"/>
                </a:solidFill>
                <a:effectLst/>
                <a:latin typeface="+mn-lt"/>
                <a:ea typeface="+mn-ea"/>
                <a:cs typeface="+mn-cs"/>
              </a:rPr>
              <a:t>"</a:t>
            </a:r>
            <a:r>
              <a:rPr lang="en-GB" dirty="0"/>
              <a:t> </a:t>
            </a:r>
            <a:r>
              <a:rPr lang="pl-PL" dirty="0"/>
              <a:t>(</a:t>
            </a:r>
            <a:r>
              <a:rPr lang="pl-PL" dirty="0" err="1"/>
              <a:t>brown</a:t>
            </a:r>
            <a:r>
              <a:rPr lang="pl-PL" dirty="0"/>
              <a:t> coal), </a:t>
            </a:r>
            <a:r>
              <a:rPr lang="en-GB" sz="1200" b="1" i="0" u="none" strike="noStrike" kern="1200" dirty="0">
                <a:solidFill>
                  <a:schemeClr val="tx1"/>
                </a:solidFill>
                <a:effectLst/>
                <a:latin typeface="+mn-lt"/>
                <a:ea typeface="+mn-ea"/>
                <a:cs typeface="+mn-cs"/>
              </a:rPr>
              <a:t>RMU "</a:t>
            </a:r>
            <a:r>
              <a:rPr lang="en-GB" sz="1200" b="1" i="0" u="none" strike="noStrike" kern="1200" dirty="0" err="1">
                <a:solidFill>
                  <a:schemeClr val="tx1"/>
                </a:solidFill>
                <a:effectLst/>
                <a:latin typeface="+mn-lt"/>
                <a:ea typeface="+mn-ea"/>
                <a:cs typeface="+mn-cs"/>
              </a:rPr>
              <a:t>Bogovina</a:t>
            </a:r>
            <a:r>
              <a:rPr lang="en-GB" sz="1200" b="1" i="0" u="none" strike="noStrike" kern="1200" dirty="0">
                <a:solidFill>
                  <a:schemeClr val="tx1"/>
                </a:solidFill>
                <a:effectLst/>
                <a:latin typeface="+mn-lt"/>
                <a:ea typeface="+mn-ea"/>
                <a:cs typeface="+mn-cs"/>
              </a:rPr>
              <a:t>" </a:t>
            </a:r>
            <a:r>
              <a:rPr lang="pl-PL" sz="1200" b="1" i="0" u="none" strike="noStrike" kern="1200" dirty="0">
                <a:solidFill>
                  <a:schemeClr val="tx1"/>
                </a:solidFill>
                <a:effectLst/>
                <a:latin typeface="+mn-lt"/>
                <a:ea typeface="+mn-ea"/>
                <a:cs typeface="+mn-cs"/>
              </a:rPr>
              <a:t>(</a:t>
            </a:r>
            <a:r>
              <a:rPr lang="pl-PL" sz="1200" b="1" i="0" u="none" strike="noStrike" kern="1200" dirty="0" err="1">
                <a:solidFill>
                  <a:schemeClr val="tx1"/>
                </a:solidFill>
                <a:effectLst/>
                <a:latin typeface="+mn-lt"/>
                <a:ea typeface="+mn-ea"/>
                <a:cs typeface="+mn-cs"/>
              </a:rPr>
              <a:t>brown</a:t>
            </a:r>
            <a:r>
              <a:rPr lang="pl-PL" sz="1200" b="1" i="0" u="none" strike="noStrike" kern="1200" dirty="0">
                <a:solidFill>
                  <a:schemeClr val="tx1"/>
                </a:solidFill>
                <a:effectLst/>
                <a:latin typeface="+mn-lt"/>
                <a:ea typeface="+mn-ea"/>
                <a:cs typeface="+mn-cs"/>
              </a:rPr>
              <a:t> coal), </a:t>
            </a:r>
            <a:r>
              <a:rPr lang="en-GB" sz="1200" b="1" i="0" u="none" strike="noStrike" kern="1200" dirty="0">
                <a:solidFill>
                  <a:schemeClr val="tx1"/>
                </a:solidFill>
                <a:effectLst/>
                <a:latin typeface="+mn-lt"/>
                <a:ea typeface="+mn-ea"/>
                <a:cs typeface="+mn-cs"/>
              </a:rPr>
              <a:t>RMU "Soko"</a:t>
            </a:r>
            <a:r>
              <a:rPr lang="en-GB" dirty="0"/>
              <a:t> </a:t>
            </a:r>
            <a:r>
              <a:rPr lang="pl-PL" dirty="0"/>
              <a:t>(</a:t>
            </a:r>
            <a:r>
              <a:rPr lang="pl-PL" dirty="0" err="1"/>
              <a:t>brown</a:t>
            </a:r>
            <a:r>
              <a:rPr lang="pl-PL" dirty="0"/>
              <a:t> coal), </a:t>
            </a:r>
            <a:r>
              <a:rPr lang="en-GB" sz="1200" b="1" i="0" u="none" strike="noStrike" kern="1200" dirty="0">
                <a:solidFill>
                  <a:schemeClr val="tx1"/>
                </a:solidFill>
                <a:effectLst/>
                <a:latin typeface="+mn-lt"/>
                <a:ea typeface="+mn-ea"/>
                <a:cs typeface="+mn-cs"/>
              </a:rPr>
              <a:t>RMU "</a:t>
            </a:r>
            <a:r>
              <a:rPr lang="en-GB" sz="1200" b="1" i="0" u="none" strike="noStrike" kern="1200" dirty="0" err="1">
                <a:solidFill>
                  <a:schemeClr val="tx1"/>
                </a:solidFill>
                <a:effectLst/>
                <a:latin typeface="+mn-lt"/>
                <a:ea typeface="+mn-ea"/>
                <a:cs typeface="+mn-cs"/>
              </a:rPr>
              <a:t>Jasenovac</a:t>
            </a:r>
            <a:r>
              <a:rPr lang="en-GB" sz="1200" b="1" i="0" u="none" strike="noStrike" kern="1200" dirty="0">
                <a:solidFill>
                  <a:schemeClr val="tx1"/>
                </a:solidFill>
                <a:effectLst/>
                <a:latin typeface="+mn-lt"/>
                <a:ea typeface="+mn-ea"/>
                <a:cs typeface="+mn-cs"/>
              </a:rPr>
              <a:t>"</a:t>
            </a:r>
            <a:r>
              <a:rPr lang="en-GB" dirty="0"/>
              <a:t> </a:t>
            </a:r>
            <a:r>
              <a:rPr lang="pl-PL" dirty="0"/>
              <a:t> (</a:t>
            </a:r>
            <a:r>
              <a:rPr lang="pl-PL" dirty="0" err="1"/>
              <a:t>brown</a:t>
            </a:r>
            <a:r>
              <a:rPr lang="pl-PL" dirty="0"/>
              <a:t> coal), </a:t>
            </a:r>
            <a:r>
              <a:rPr lang="en-GB" sz="1200" b="1" i="0" u="none" strike="noStrike" kern="1200" dirty="0">
                <a:solidFill>
                  <a:schemeClr val="tx1"/>
                </a:solidFill>
                <a:effectLst/>
                <a:latin typeface="+mn-lt"/>
                <a:ea typeface="+mn-ea"/>
                <a:cs typeface="+mn-cs"/>
              </a:rPr>
              <a:t>RMU "</a:t>
            </a:r>
            <a:r>
              <a:rPr lang="en-GB" sz="1200" b="1" i="0" u="none" strike="noStrike" kern="1200" dirty="0" err="1">
                <a:solidFill>
                  <a:schemeClr val="tx1"/>
                </a:solidFill>
                <a:effectLst/>
                <a:latin typeface="+mn-lt"/>
                <a:ea typeface="+mn-ea"/>
                <a:cs typeface="+mn-cs"/>
              </a:rPr>
              <a:t>Štavalj</a:t>
            </a:r>
            <a:r>
              <a:rPr lang="en-GB" sz="1200" b="1" i="0" u="none" strike="noStrike" kern="1200" dirty="0">
                <a:solidFill>
                  <a:schemeClr val="tx1"/>
                </a:solidFill>
                <a:effectLst/>
                <a:latin typeface="+mn-lt"/>
                <a:ea typeface="+mn-ea"/>
                <a:cs typeface="+mn-cs"/>
              </a:rPr>
              <a:t>"</a:t>
            </a:r>
            <a:r>
              <a:rPr lang="en-GB" dirty="0"/>
              <a:t> </a:t>
            </a:r>
            <a:r>
              <a:rPr lang="pl-PL" dirty="0"/>
              <a:t>(</a:t>
            </a:r>
            <a:r>
              <a:rPr lang="pl-PL" dirty="0" err="1"/>
              <a:t>lignite</a:t>
            </a:r>
            <a:r>
              <a:rPr lang="pl-PL" dirty="0"/>
              <a:t>), and </a:t>
            </a:r>
            <a:r>
              <a:rPr lang="en-GB" sz="1200" b="1" i="0" u="none" strike="noStrike" kern="1200" dirty="0">
                <a:solidFill>
                  <a:schemeClr val="tx1"/>
                </a:solidFill>
                <a:effectLst/>
                <a:latin typeface="+mn-lt"/>
                <a:ea typeface="+mn-ea"/>
                <a:cs typeface="+mn-cs"/>
              </a:rPr>
              <a:t>RL "</a:t>
            </a:r>
            <a:r>
              <a:rPr lang="en-GB" sz="1200" b="1" i="0" u="none" strike="noStrike" kern="1200" dirty="0" err="1">
                <a:solidFill>
                  <a:schemeClr val="tx1"/>
                </a:solidFill>
                <a:effectLst/>
                <a:latin typeface="+mn-lt"/>
                <a:ea typeface="+mn-ea"/>
                <a:cs typeface="+mn-cs"/>
              </a:rPr>
              <a:t>Lubnica</a:t>
            </a:r>
            <a:r>
              <a:rPr lang="en-GB" sz="1200" b="1" i="0" u="none" strike="noStrike" kern="1200" dirty="0">
                <a:solidFill>
                  <a:schemeClr val="tx1"/>
                </a:solidFill>
                <a:effectLst/>
                <a:latin typeface="+mn-lt"/>
                <a:ea typeface="+mn-ea"/>
                <a:cs typeface="+mn-cs"/>
              </a:rPr>
              <a:t>" </a:t>
            </a:r>
            <a:r>
              <a:rPr lang="pl-PL" sz="1200" b="1" i="0" u="none" strike="noStrike" kern="1200" dirty="0">
                <a:solidFill>
                  <a:schemeClr val="tx1"/>
                </a:solidFill>
                <a:effectLst/>
                <a:latin typeface="+mn-lt"/>
                <a:ea typeface="+mn-ea"/>
                <a:cs typeface="+mn-cs"/>
              </a:rPr>
              <a:t> (</a:t>
            </a:r>
            <a:r>
              <a:rPr lang="pl-PL" sz="1200" b="1" i="0" u="none" strike="noStrike" kern="1200" dirty="0" err="1">
                <a:solidFill>
                  <a:schemeClr val="tx1"/>
                </a:solidFill>
                <a:effectLst/>
                <a:latin typeface="+mn-lt"/>
                <a:ea typeface="+mn-ea"/>
                <a:cs typeface="+mn-cs"/>
              </a:rPr>
              <a:t>lignite</a:t>
            </a:r>
            <a:r>
              <a:rPr lang="pl-PL" sz="1200" b="1" i="0" u="none" strike="noStrike" kern="1200" dirty="0">
                <a:solidFill>
                  <a:schemeClr val="tx1"/>
                </a:solidFill>
                <a:effectLst/>
                <a:latin typeface="+mn-lt"/>
                <a:ea typeface="+mn-ea"/>
                <a:cs typeface="+mn-cs"/>
              </a:rPr>
              <a:t>).</a:t>
            </a:r>
          </a:p>
          <a:p>
            <a:r>
              <a:rPr lang="pl-PL" dirty="0" err="1"/>
              <a:t>Closed</a:t>
            </a:r>
            <a:r>
              <a:rPr lang="pl-PL" dirty="0"/>
              <a:t> </a:t>
            </a:r>
            <a:r>
              <a:rPr lang="pl-PL" dirty="0" err="1"/>
              <a:t>mine</a:t>
            </a:r>
            <a:r>
              <a:rPr lang="pl-PL" dirty="0"/>
              <a:t> </a:t>
            </a:r>
            <a:r>
              <a:rPr lang="pl-PL" dirty="0" err="1"/>
              <a:t>Aleksinački</a:t>
            </a:r>
            <a:r>
              <a:rPr lang="pl-PL" dirty="0"/>
              <a:t> Rudnik: </a:t>
            </a:r>
            <a:r>
              <a:rPr lang="en-GB" dirty="0"/>
              <a:t>On 18 November 1989, the worst tragedy in the history of Serbian mining struck the mine. An underground fire caused by negligence at the depth of 700 m killed the entire shift of 90 miners, who suffocated from the smoke and </a:t>
            </a:r>
            <a:r>
              <a:rPr lang="en-GB" u="none" dirty="0">
                <a:solidFill>
                  <a:srgbClr val="000000"/>
                </a:solidFill>
                <a:hlinkClick r:id="rId3" tooltip="Carbon monoxide">
                  <a:extLst>
                    <a:ext uri="{A12FA001-AC4F-418D-AE19-62706E023703}">
                      <ahyp:hlinkClr xmlns:ahyp="http://schemas.microsoft.com/office/drawing/2018/hyperlinkcolor" val="tx"/>
                    </a:ext>
                  </a:extLst>
                </a:hlinkClick>
              </a:rPr>
              <a:t>carbon monoxide</a:t>
            </a:r>
            <a:r>
              <a:rPr lang="en-GB" dirty="0"/>
              <a:t>. The </a:t>
            </a:r>
            <a:r>
              <a:rPr lang="pl-PL" dirty="0" err="1"/>
              <a:t>Aleksinacki</a:t>
            </a:r>
            <a:r>
              <a:rPr lang="pl-PL" dirty="0"/>
              <a:t> Rudnik</a:t>
            </a:r>
            <a:r>
              <a:rPr lang="en-GB" dirty="0"/>
              <a:t> mine was closed in 1990</a:t>
            </a:r>
          </a:p>
        </p:txBody>
      </p:sp>
      <p:sp>
        <p:nvSpPr>
          <p:cNvPr id="4" name="Symbol zastępczy numeru slajdu 3"/>
          <p:cNvSpPr>
            <a:spLocks noGrp="1"/>
          </p:cNvSpPr>
          <p:nvPr>
            <p:ph type="sldNum" sz="quarter" idx="5"/>
          </p:nvPr>
        </p:nvSpPr>
        <p:spPr/>
        <p:txBody>
          <a:bodyPr/>
          <a:lstStyle/>
          <a:p>
            <a:fld id="{EB96335D-27F7-437C-A56D-2F590A8791DB}" type="slidenum">
              <a:rPr lang="pl-PL" smtClean="0"/>
              <a:t>10</a:t>
            </a:fld>
            <a:endParaRPr lang="pl-PL"/>
          </a:p>
        </p:txBody>
      </p:sp>
    </p:spTree>
    <p:extLst>
      <p:ext uri="{BB962C8B-B14F-4D97-AF65-F5344CB8AC3E}">
        <p14:creationId xmlns:p14="http://schemas.microsoft.com/office/powerpoint/2010/main" val="2700081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EB96335D-27F7-437C-A56D-2F590A8791DB}" type="slidenum">
              <a:rPr lang="pl-PL" smtClean="0"/>
              <a:t>11</a:t>
            </a:fld>
            <a:endParaRPr lang="pl-PL"/>
          </a:p>
        </p:txBody>
      </p:sp>
    </p:spTree>
    <p:extLst>
      <p:ext uri="{BB962C8B-B14F-4D97-AF65-F5344CB8AC3E}">
        <p14:creationId xmlns:p14="http://schemas.microsoft.com/office/powerpoint/2010/main" val="1716177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EB96335D-27F7-437C-A56D-2F590A8791DB}" type="slidenum">
              <a:rPr lang="pl-PL" smtClean="0"/>
              <a:t>12</a:t>
            </a:fld>
            <a:endParaRPr lang="pl-PL"/>
          </a:p>
        </p:txBody>
      </p:sp>
    </p:spTree>
    <p:extLst>
      <p:ext uri="{BB962C8B-B14F-4D97-AF65-F5344CB8AC3E}">
        <p14:creationId xmlns:p14="http://schemas.microsoft.com/office/powerpoint/2010/main" val="3865296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EB96335D-27F7-437C-A56D-2F590A8791DB}" type="slidenum">
              <a:rPr lang="pl-PL" smtClean="0"/>
              <a:t>13</a:t>
            </a:fld>
            <a:endParaRPr lang="pl-PL"/>
          </a:p>
        </p:txBody>
      </p:sp>
    </p:spTree>
    <p:extLst>
      <p:ext uri="{BB962C8B-B14F-4D97-AF65-F5344CB8AC3E}">
        <p14:creationId xmlns:p14="http://schemas.microsoft.com/office/powerpoint/2010/main" val="3324722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a:t>Aleksinac</a:t>
            </a:r>
            <a:r>
              <a:rPr lang="pl-PL" dirty="0"/>
              <a:t> – </a:t>
            </a:r>
            <a:r>
              <a:rPr lang="pl-PL" dirty="0" err="1"/>
              <a:t>closed</a:t>
            </a:r>
            <a:r>
              <a:rPr lang="pl-PL" dirty="0"/>
              <a:t> mines </a:t>
            </a:r>
            <a:r>
              <a:rPr lang="pl-PL" dirty="0" err="1"/>
              <a:t>after</a:t>
            </a:r>
            <a:r>
              <a:rPr lang="pl-PL" dirty="0"/>
              <a:t> </a:t>
            </a:r>
            <a:r>
              <a:rPr lang="pl-PL" dirty="0" err="1"/>
              <a:t>explosion</a:t>
            </a:r>
            <a:r>
              <a:rPr lang="pl-PL" dirty="0"/>
              <a:t>.</a:t>
            </a:r>
            <a:endParaRPr lang="en-GB" dirty="0"/>
          </a:p>
        </p:txBody>
      </p:sp>
      <p:sp>
        <p:nvSpPr>
          <p:cNvPr id="4" name="Symbol zastępczy numeru slajdu 3"/>
          <p:cNvSpPr>
            <a:spLocks noGrp="1"/>
          </p:cNvSpPr>
          <p:nvPr>
            <p:ph type="sldNum" sz="quarter" idx="5"/>
          </p:nvPr>
        </p:nvSpPr>
        <p:spPr/>
        <p:txBody>
          <a:bodyPr/>
          <a:lstStyle/>
          <a:p>
            <a:fld id="{EB96335D-27F7-437C-A56D-2F590A8791DB}" type="slidenum">
              <a:rPr lang="pl-PL" smtClean="0"/>
              <a:t>14</a:t>
            </a:fld>
            <a:endParaRPr lang="pl-PL"/>
          </a:p>
        </p:txBody>
      </p:sp>
    </p:spTree>
    <p:extLst>
      <p:ext uri="{BB962C8B-B14F-4D97-AF65-F5344CB8AC3E}">
        <p14:creationId xmlns:p14="http://schemas.microsoft.com/office/powerpoint/2010/main" val="2612738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AU" sz="1200" b="0" i="0" kern="1200" dirty="0">
                <a:solidFill>
                  <a:schemeClr val="tx1"/>
                </a:solidFill>
                <a:effectLst/>
                <a:latin typeface="+mn-lt"/>
                <a:ea typeface="+mn-ea"/>
                <a:cs typeface="+mn-cs"/>
              </a:rPr>
              <a:t>There are several classification systems for the economic evaluation of mineral deposits worldwide. The most commonly used schemes base on the </a:t>
            </a:r>
            <a:r>
              <a:rPr lang="en-AU" sz="1200" b="1" i="0" kern="1200" dirty="0">
                <a:solidFill>
                  <a:schemeClr val="tx1"/>
                </a:solidFill>
                <a:effectLst/>
                <a:latin typeface="+mn-lt"/>
                <a:ea typeface="+mn-ea"/>
                <a:cs typeface="+mn-cs"/>
              </a:rPr>
              <a:t>International Reporting Template</a:t>
            </a:r>
            <a:r>
              <a:rPr lang="en-AU" sz="1200" b="0" i="0" kern="1200" dirty="0">
                <a:solidFill>
                  <a:schemeClr val="tx1"/>
                </a:solidFill>
                <a:effectLst/>
                <a:latin typeface="+mn-lt"/>
                <a:ea typeface="+mn-ea"/>
                <a:cs typeface="+mn-cs"/>
              </a:rPr>
              <a:t>,</a:t>
            </a:r>
            <a:r>
              <a:rPr lang="pl-PL" sz="1200" b="0" i="0" u="none" strike="noStrike" kern="1200" baseline="30000" dirty="0">
                <a:solidFill>
                  <a:schemeClr val="tx1"/>
                </a:solidFill>
                <a:effectLst/>
                <a:latin typeface="+mn-lt"/>
                <a:ea typeface="+mn-ea"/>
                <a:cs typeface="+mn-cs"/>
              </a:rPr>
              <a:t> </a:t>
            </a:r>
            <a:r>
              <a:rPr lang="en-AU" sz="1200" b="0" i="0" kern="1200" dirty="0">
                <a:solidFill>
                  <a:schemeClr val="tx1"/>
                </a:solidFill>
                <a:effectLst/>
                <a:latin typeface="+mn-lt"/>
                <a:ea typeface="+mn-ea"/>
                <a:cs typeface="+mn-cs"/>
              </a:rPr>
              <a:t>developed by the </a:t>
            </a:r>
            <a:r>
              <a:rPr lang="en-AU" sz="1200" b="1" i="0" kern="1200" dirty="0">
                <a:solidFill>
                  <a:schemeClr val="tx1"/>
                </a:solidFill>
                <a:effectLst/>
                <a:latin typeface="+mn-lt"/>
                <a:ea typeface="+mn-ea"/>
                <a:cs typeface="+mn-cs"/>
              </a:rPr>
              <a:t>CRIRSCO - Committee for Mineral Reserves International Reporting Standards,</a:t>
            </a:r>
            <a:r>
              <a:rPr lang="en-AU" sz="1200" b="0" i="0" kern="1200" dirty="0">
                <a:solidFill>
                  <a:schemeClr val="tx1"/>
                </a:solidFill>
                <a:effectLst/>
                <a:latin typeface="+mn-lt"/>
                <a:ea typeface="+mn-ea"/>
                <a:cs typeface="+mn-cs"/>
              </a:rPr>
              <a:t> like the Australian Joint Ore Reserves Committee - </a:t>
            </a:r>
            <a:r>
              <a:rPr lang="en-AU" sz="1200" b="1" i="0" kern="1200" dirty="0">
                <a:solidFill>
                  <a:schemeClr val="tx1"/>
                </a:solidFill>
                <a:effectLst/>
                <a:latin typeface="+mn-lt"/>
                <a:ea typeface="+mn-ea"/>
                <a:cs typeface="+mn-cs"/>
              </a:rPr>
              <a:t>JORC Code</a:t>
            </a:r>
            <a:r>
              <a:rPr lang="en-AU" sz="1200" b="0" i="0" kern="1200" dirty="0">
                <a:solidFill>
                  <a:schemeClr val="tx1"/>
                </a:solidFill>
                <a:effectLst/>
                <a:latin typeface="+mn-lt"/>
                <a:ea typeface="+mn-ea"/>
                <a:cs typeface="+mn-cs"/>
              </a:rPr>
              <a:t> 2012</a:t>
            </a:r>
            <a:r>
              <a:rPr lang="pl-PL" sz="1200" b="0" i="0" kern="1200" dirty="0">
                <a:solidFill>
                  <a:schemeClr val="tx1"/>
                </a:solidFill>
                <a:effectLst/>
                <a:latin typeface="+mn-lt"/>
                <a:ea typeface="+mn-ea"/>
                <a:cs typeface="+mn-cs"/>
              </a:rPr>
              <a:t>.</a:t>
            </a:r>
            <a:r>
              <a:rPr lang="en-AU" sz="1200" b="0" i="0" kern="1200" dirty="0">
                <a:solidFill>
                  <a:schemeClr val="tx1"/>
                </a:solidFill>
                <a:effectLst/>
                <a:latin typeface="+mn-lt"/>
                <a:ea typeface="+mn-ea"/>
                <a:cs typeface="+mn-cs"/>
              </a:rPr>
              <a:t> It is mainly based on economics, which means that for certain fossil fuels/ deposits its use will preclude exploitation.</a:t>
            </a:r>
            <a:endParaRPr lang="en-GB" dirty="0"/>
          </a:p>
        </p:txBody>
      </p:sp>
      <p:sp>
        <p:nvSpPr>
          <p:cNvPr id="4" name="Symbol zastępczy numeru slajdu 3"/>
          <p:cNvSpPr>
            <a:spLocks noGrp="1"/>
          </p:cNvSpPr>
          <p:nvPr>
            <p:ph type="sldNum" sz="quarter" idx="10"/>
          </p:nvPr>
        </p:nvSpPr>
        <p:spPr/>
        <p:txBody>
          <a:bodyPr/>
          <a:lstStyle/>
          <a:p>
            <a:fld id="{EB96335D-27F7-437C-A56D-2F590A8791DB}" type="slidenum">
              <a:rPr lang="pl-PL" smtClean="0"/>
              <a:t>15</a:t>
            </a:fld>
            <a:endParaRPr lang="pl-PL"/>
          </a:p>
        </p:txBody>
      </p:sp>
    </p:spTree>
    <p:extLst>
      <p:ext uri="{BB962C8B-B14F-4D97-AF65-F5344CB8AC3E}">
        <p14:creationId xmlns:p14="http://schemas.microsoft.com/office/powerpoint/2010/main" val="2206712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EB96335D-27F7-437C-A56D-2F590A8791DB}" type="slidenum">
              <a:rPr lang="pl-PL" smtClean="0"/>
              <a:t>16</a:t>
            </a:fld>
            <a:endParaRPr lang="pl-PL"/>
          </a:p>
        </p:txBody>
      </p:sp>
    </p:spTree>
    <p:extLst>
      <p:ext uri="{BB962C8B-B14F-4D97-AF65-F5344CB8AC3E}">
        <p14:creationId xmlns:p14="http://schemas.microsoft.com/office/powerpoint/2010/main" val="2545882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z-tłem">
    <p:spTree>
      <p:nvGrpSpPr>
        <p:cNvPr id="1" name=""/>
        <p:cNvGrpSpPr/>
        <p:nvPr/>
      </p:nvGrpSpPr>
      <p:grpSpPr>
        <a:xfrm>
          <a:off x="0" y="0"/>
          <a:ext cx="0" cy="0"/>
          <a:chOff x="0" y="0"/>
          <a:chExt cx="0" cy="0"/>
        </a:xfrm>
      </p:grpSpPr>
      <p:sp>
        <p:nvSpPr>
          <p:cNvPr id="2" name="Title 1"/>
          <p:cNvSpPr>
            <a:spLocks noGrp="1"/>
          </p:cNvSpPr>
          <p:nvPr>
            <p:ph type="title"/>
          </p:nvPr>
        </p:nvSpPr>
        <p:spPr>
          <a:xfrm>
            <a:off x="360000" y="521999"/>
            <a:ext cx="11311808" cy="896897"/>
          </a:xfrm>
        </p:spPr>
        <p:txBody>
          <a:bodyPr/>
          <a:lstStyle/>
          <a:p>
            <a:r>
              <a:rPr lang="pl-PL" dirty="0"/>
              <a:t>Kliknij, aby edytować styl</a:t>
            </a:r>
            <a:endParaRPr lang="en-US" dirty="0"/>
          </a:p>
        </p:txBody>
      </p:sp>
      <p:sp>
        <p:nvSpPr>
          <p:cNvPr id="6" name="Slide Number Placeholder 5"/>
          <p:cNvSpPr>
            <a:spLocks noGrp="1"/>
          </p:cNvSpPr>
          <p:nvPr>
            <p:ph type="sldNum" sz="quarter" idx="12"/>
          </p:nvPr>
        </p:nvSpPr>
        <p:spPr/>
        <p:txBody>
          <a:bodyPr/>
          <a:lstStyle>
            <a:lvl1pPr algn="ctr">
              <a:defRPr>
                <a:solidFill>
                  <a:schemeClr val="tx1"/>
                </a:solidFill>
              </a:defRPr>
            </a:lvl1pPr>
          </a:lstStyle>
          <a:p>
            <a:fld id="{004C546E-5355-4CA6-80D6-E6A50873F821}" type="slidenum">
              <a:rPr lang="pl-PL" smtClean="0"/>
              <a:pPr/>
              <a:t>‹#›</a:t>
            </a:fld>
            <a:endParaRPr lang="pl-PL" dirty="0"/>
          </a:p>
        </p:txBody>
      </p:sp>
      <p:sp>
        <p:nvSpPr>
          <p:cNvPr id="4" name="Prostokąt 3"/>
          <p:cNvSpPr/>
          <p:nvPr userDrawn="1"/>
        </p:nvSpPr>
        <p:spPr>
          <a:xfrm>
            <a:off x="360000" y="1713186"/>
            <a:ext cx="11808188" cy="3899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Content Placeholder 2"/>
          <p:cNvSpPr>
            <a:spLocks noGrp="1"/>
          </p:cNvSpPr>
          <p:nvPr>
            <p:ph sz="half" idx="1"/>
          </p:nvPr>
        </p:nvSpPr>
        <p:spPr>
          <a:xfrm>
            <a:off x="874172" y="2666109"/>
            <a:ext cx="7783174" cy="2322477"/>
          </a:xfrm>
        </p:spPr>
        <p:txBody>
          <a:bodyPr/>
          <a:lstStyle>
            <a:lvl1pPr>
              <a:defRPr>
                <a:solidFill>
                  <a:schemeClr val="accent4">
                    <a:lumMod val="75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8" name="Content Placeholder 2"/>
          <p:cNvSpPr>
            <a:spLocks noGrp="1"/>
          </p:cNvSpPr>
          <p:nvPr>
            <p:ph sz="half" idx="13"/>
          </p:nvPr>
        </p:nvSpPr>
        <p:spPr>
          <a:xfrm>
            <a:off x="874172" y="1894429"/>
            <a:ext cx="8414207" cy="477390"/>
          </a:xfrm>
        </p:spPr>
        <p:txBody>
          <a:bodyPr>
            <a:normAutofit/>
          </a:bodyPr>
          <a:lstStyle>
            <a:lvl1pPr algn="l">
              <a:defRPr sz="2300" b="1">
                <a:solidFill>
                  <a:srgbClr val="FFFFFF"/>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pl-PL" dirty="0"/>
              <a:t>Kliknij, aby edytować style wzorca tekstu</a:t>
            </a:r>
          </a:p>
        </p:txBody>
      </p:sp>
    </p:spTree>
    <p:extLst>
      <p:ext uri="{BB962C8B-B14F-4D97-AF65-F5344CB8AC3E}">
        <p14:creationId xmlns:p14="http://schemas.microsoft.com/office/powerpoint/2010/main" val="413756697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912614" y="2125002"/>
            <a:ext cx="10342960" cy="1466282"/>
          </a:xfrm>
        </p:spPr>
        <p:txBody>
          <a:bodyPr/>
          <a:lstStyle>
            <a:lvl1pPr>
              <a:defRPr>
                <a:latin typeface="Arial" panose="020B0604020202020204" pitchFamily="34" charset="0"/>
              </a:defRPr>
            </a:lvl1pPr>
          </a:lstStyle>
          <a:p>
            <a:r>
              <a:rPr lang="pl-PL" dirty="0"/>
              <a:t>Kliknij, aby edytować styl</a:t>
            </a:r>
          </a:p>
        </p:txBody>
      </p:sp>
      <p:sp>
        <p:nvSpPr>
          <p:cNvPr id="3" name="Podtytuł 2"/>
          <p:cNvSpPr>
            <a:spLocks noGrp="1"/>
          </p:cNvSpPr>
          <p:nvPr>
            <p:ph type="subTitle" idx="1"/>
          </p:nvPr>
        </p:nvSpPr>
        <p:spPr>
          <a:xfrm>
            <a:off x="1825228" y="3876318"/>
            <a:ext cx="8517732" cy="1748137"/>
          </a:xfrm>
        </p:spPr>
        <p:txBody>
          <a:bodyPr/>
          <a:lstStyle>
            <a:lvl1pPr marL="0" indent="0" algn="ctr">
              <a:buNone/>
              <a:defRPr>
                <a:latin typeface="Arial" panose="020B0604020202020204" pitchFamily="34" charset="0"/>
              </a:defRPr>
            </a:lvl1pPr>
            <a:lvl2pPr marL="456011" indent="0" algn="ctr">
              <a:buNone/>
              <a:defRPr/>
            </a:lvl2pPr>
            <a:lvl3pPr marL="912023" indent="0" algn="ctr">
              <a:buNone/>
              <a:defRPr/>
            </a:lvl3pPr>
            <a:lvl4pPr marL="1368034" indent="0" algn="ctr">
              <a:buNone/>
              <a:defRPr/>
            </a:lvl4pPr>
            <a:lvl5pPr marL="1824045" indent="0" algn="ctr">
              <a:buNone/>
              <a:defRPr/>
            </a:lvl5pPr>
            <a:lvl6pPr marL="2280056" indent="0" algn="ctr">
              <a:buNone/>
              <a:defRPr/>
            </a:lvl6pPr>
            <a:lvl7pPr marL="2736068" indent="0" algn="ctr">
              <a:buNone/>
              <a:defRPr/>
            </a:lvl7pPr>
            <a:lvl8pPr marL="3192079" indent="0" algn="ctr">
              <a:buNone/>
              <a:defRPr/>
            </a:lvl8pPr>
            <a:lvl9pPr marL="3648090" indent="0" algn="ctr">
              <a:buNone/>
              <a:defRPr/>
            </a:lvl9pPr>
          </a:lstStyle>
          <a:p>
            <a:r>
              <a:rPr lang="pl-PL" dirty="0"/>
              <a:t>Kliknij, aby edytować styl wzorca podtytułu</a:t>
            </a:r>
          </a:p>
        </p:txBody>
      </p:sp>
      <p:sp>
        <p:nvSpPr>
          <p:cNvPr id="4" name="Symbol zastępczy daty 3"/>
          <p:cNvSpPr>
            <a:spLocks noGrp="1"/>
          </p:cNvSpPr>
          <p:nvPr>
            <p:ph type="dt" sz="half" idx="10"/>
          </p:nvPr>
        </p:nvSpPr>
        <p:spPr>
          <a:xfrm>
            <a:off x="608409" y="6229337"/>
            <a:ext cx="2839244" cy="475037"/>
          </a:xfrm>
          <a:prstGeom prst="rect">
            <a:avLst/>
          </a:prstGeom>
        </p:spPr>
        <p:txBody>
          <a:bodyPr lIns="91202" tIns="45601" rIns="91202" bIns="45601"/>
          <a:lstStyle>
            <a:lvl1pPr>
              <a:defRPr>
                <a:latin typeface="Arial" panose="020B0604020202020204" pitchFamily="34" charset="0"/>
              </a:defRPr>
            </a:lvl1pPr>
          </a:lstStyle>
          <a:p>
            <a:endParaRPr lang="pl-PL" altLang="pl-PL" dirty="0"/>
          </a:p>
        </p:txBody>
      </p:sp>
      <p:sp>
        <p:nvSpPr>
          <p:cNvPr id="5" name="Symbol zastępczy stopki 4"/>
          <p:cNvSpPr>
            <a:spLocks noGrp="1"/>
          </p:cNvSpPr>
          <p:nvPr>
            <p:ph type="ftr" sz="quarter" idx="11"/>
          </p:nvPr>
        </p:nvSpPr>
        <p:spPr>
          <a:xfrm>
            <a:off x="4157464" y="6229337"/>
            <a:ext cx="3853260" cy="475037"/>
          </a:xfrm>
          <a:prstGeom prst="rect">
            <a:avLst/>
          </a:prstGeom>
        </p:spPr>
        <p:txBody>
          <a:bodyPr lIns="91202" tIns="45601" rIns="91202" bIns="45601"/>
          <a:lstStyle>
            <a:lvl1pPr>
              <a:defRPr>
                <a:latin typeface="Arial" panose="020B0604020202020204" pitchFamily="34" charset="0"/>
              </a:defRPr>
            </a:lvl1pPr>
          </a:lstStyle>
          <a:p>
            <a:endParaRPr lang="pl-PL" altLang="pl-PL" dirty="0"/>
          </a:p>
        </p:txBody>
      </p:sp>
      <p:sp>
        <p:nvSpPr>
          <p:cNvPr id="6" name="Symbol zastępczy numeru slajdu 5"/>
          <p:cNvSpPr>
            <a:spLocks noGrp="1"/>
          </p:cNvSpPr>
          <p:nvPr>
            <p:ph type="sldNum" sz="quarter" idx="12"/>
          </p:nvPr>
        </p:nvSpPr>
        <p:spPr/>
        <p:txBody>
          <a:bodyPr/>
          <a:lstStyle>
            <a:lvl1pPr>
              <a:defRPr>
                <a:latin typeface="Arial" panose="020B0604020202020204" pitchFamily="34" charset="0"/>
              </a:defRPr>
            </a:lvl1pPr>
          </a:lstStyle>
          <a:p>
            <a:fld id="{5E26CD2E-4144-4FDC-A3AE-FF17D2F81A9F}" type="slidenum">
              <a:rPr lang="pl-PL" altLang="pl-PL" smtClean="0"/>
              <a:pPr/>
              <a:t>‹#›</a:t>
            </a:fld>
            <a:endParaRPr lang="pl-PL" altLang="pl-PL" dirty="0"/>
          </a:p>
        </p:txBody>
      </p:sp>
    </p:spTree>
    <p:extLst>
      <p:ext uri="{BB962C8B-B14F-4D97-AF65-F5344CB8AC3E}">
        <p14:creationId xmlns:p14="http://schemas.microsoft.com/office/powerpoint/2010/main" val="1814276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ajd-z-tłem">
    <p:spTree>
      <p:nvGrpSpPr>
        <p:cNvPr id="1" name=""/>
        <p:cNvGrpSpPr/>
        <p:nvPr/>
      </p:nvGrpSpPr>
      <p:grpSpPr>
        <a:xfrm>
          <a:off x="0" y="0"/>
          <a:ext cx="0" cy="0"/>
          <a:chOff x="0" y="0"/>
          <a:chExt cx="0" cy="0"/>
        </a:xfrm>
      </p:grpSpPr>
      <p:sp>
        <p:nvSpPr>
          <p:cNvPr id="2" name="Title 1"/>
          <p:cNvSpPr>
            <a:spLocks noGrp="1"/>
          </p:cNvSpPr>
          <p:nvPr>
            <p:ph type="title"/>
          </p:nvPr>
        </p:nvSpPr>
        <p:spPr>
          <a:xfrm>
            <a:off x="360000" y="521999"/>
            <a:ext cx="11311808" cy="896897"/>
          </a:xfrm>
        </p:spPr>
        <p:txBody>
          <a:bodyPr/>
          <a:lstStyle/>
          <a:p>
            <a:r>
              <a:rPr lang="pl-PL" dirty="0"/>
              <a:t>Kliknij, aby edytować styl</a:t>
            </a:r>
            <a:endParaRPr lang="en-US" dirty="0"/>
          </a:p>
        </p:txBody>
      </p:sp>
      <p:sp>
        <p:nvSpPr>
          <p:cNvPr id="6" name="Slide Number Placeholder 5"/>
          <p:cNvSpPr>
            <a:spLocks noGrp="1"/>
          </p:cNvSpPr>
          <p:nvPr>
            <p:ph type="sldNum" sz="quarter" idx="12"/>
          </p:nvPr>
        </p:nvSpPr>
        <p:spPr/>
        <p:txBody>
          <a:bodyPr/>
          <a:lstStyle>
            <a:lvl1pPr algn="ctr">
              <a:defRPr>
                <a:solidFill>
                  <a:schemeClr val="tx1"/>
                </a:solidFill>
              </a:defRPr>
            </a:lvl1pPr>
          </a:lstStyle>
          <a:p>
            <a:fld id="{004C546E-5355-4CA6-80D6-E6A50873F821}" type="slidenum">
              <a:rPr lang="pl-PL" smtClean="0"/>
              <a:pPr/>
              <a:t>‹#›</a:t>
            </a:fld>
            <a:endParaRPr lang="pl-PL" dirty="0"/>
          </a:p>
        </p:txBody>
      </p:sp>
      <p:sp>
        <p:nvSpPr>
          <p:cNvPr id="4" name="Prostokąt 3"/>
          <p:cNvSpPr/>
          <p:nvPr userDrawn="1"/>
        </p:nvSpPr>
        <p:spPr>
          <a:xfrm>
            <a:off x="360000" y="1713186"/>
            <a:ext cx="11808188" cy="3899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Content Placeholder 2"/>
          <p:cNvSpPr>
            <a:spLocks noGrp="1"/>
          </p:cNvSpPr>
          <p:nvPr>
            <p:ph sz="half" idx="1"/>
          </p:nvPr>
        </p:nvSpPr>
        <p:spPr>
          <a:xfrm>
            <a:off x="874172" y="2666109"/>
            <a:ext cx="7783174" cy="2322477"/>
          </a:xfrm>
        </p:spPr>
        <p:txBody>
          <a:bodyPr/>
          <a:lstStyle>
            <a:lvl1pPr>
              <a:defRPr>
                <a:solidFill>
                  <a:schemeClr val="accent4">
                    <a:lumMod val="75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8" name="Content Placeholder 2"/>
          <p:cNvSpPr>
            <a:spLocks noGrp="1"/>
          </p:cNvSpPr>
          <p:nvPr>
            <p:ph sz="half" idx="13"/>
          </p:nvPr>
        </p:nvSpPr>
        <p:spPr>
          <a:xfrm>
            <a:off x="874172" y="1894429"/>
            <a:ext cx="8414207" cy="477390"/>
          </a:xfrm>
        </p:spPr>
        <p:txBody>
          <a:bodyPr>
            <a:normAutofit/>
          </a:bodyPr>
          <a:lstStyle>
            <a:lvl1pPr algn="l">
              <a:defRPr sz="2300" b="1">
                <a:solidFill>
                  <a:srgbClr val="FFFFFF"/>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pl-PL" dirty="0"/>
              <a:t>Kliknij, aby edytować style wzorca tekstu</a:t>
            </a:r>
          </a:p>
        </p:txBody>
      </p:sp>
    </p:spTree>
    <p:extLst>
      <p:ext uri="{BB962C8B-B14F-4D97-AF65-F5344CB8AC3E}">
        <p14:creationId xmlns:p14="http://schemas.microsoft.com/office/powerpoint/2010/main" val="324476204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wie-kolumny">
    <p:spTree>
      <p:nvGrpSpPr>
        <p:cNvPr id="1" name=""/>
        <p:cNvGrpSpPr/>
        <p:nvPr/>
      </p:nvGrpSpPr>
      <p:grpSpPr>
        <a:xfrm>
          <a:off x="0" y="0"/>
          <a:ext cx="0" cy="0"/>
          <a:chOff x="0" y="0"/>
          <a:chExt cx="0" cy="0"/>
        </a:xfrm>
      </p:grpSpPr>
      <p:sp>
        <p:nvSpPr>
          <p:cNvPr id="2" name="Title 1"/>
          <p:cNvSpPr>
            <a:spLocks noGrp="1"/>
          </p:cNvSpPr>
          <p:nvPr>
            <p:ph type="title"/>
          </p:nvPr>
        </p:nvSpPr>
        <p:spPr>
          <a:xfrm>
            <a:off x="359999" y="522000"/>
            <a:ext cx="11572767" cy="1329332"/>
          </a:xfrm>
        </p:spPr>
        <p:txBody>
          <a:bodyPr/>
          <a:lstStyle/>
          <a:p>
            <a:r>
              <a:rPr lang="pl-PL" dirty="0"/>
              <a:t>Kliknij, aby edytować styl</a:t>
            </a:r>
            <a:endParaRPr lang="en-US" dirty="0"/>
          </a:p>
        </p:txBody>
      </p:sp>
      <p:sp>
        <p:nvSpPr>
          <p:cNvPr id="3" name="Content Placeholder 2"/>
          <p:cNvSpPr>
            <a:spLocks noGrp="1"/>
          </p:cNvSpPr>
          <p:nvPr>
            <p:ph sz="half" idx="1"/>
          </p:nvPr>
        </p:nvSpPr>
        <p:spPr>
          <a:xfrm>
            <a:off x="360001" y="2048952"/>
            <a:ext cx="5599366" cy="381582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Slide Number Placeholder 6"/>
          <p:cNvSpPr>
            <a:spLocks noGrp="1"/>
          </p:cNvSpPr>
          <p:nvPr>
            <p:ph type="sldNum" sz="quarter" idx="12"/>
          </p:nvPr>
        </p:nvSpPr>
        <p:spPr/>
        <p:txBody>
          <a:bodyPr/>
          <a:lstStyle/>
          <a:p>
            <a:pPr algn="ctr"/>
            <a:fld id="{004C546E-5355-4CA6-80D6-E6A50873F821}" type="slidenum">
              <a:rPr lang="pl-PL" smtClean="0"/>
              <a:pPr algn="ctr"/>
              <a:t>‹#›</a:t>
            </a:fld>
            <a:endParaRPr lang="pl-PL" dirty="0"/>
          </a:p>
        </p:txBody>
      </p:sp>
      <p:sp>
        <p:nvSpPr>
          <p:cNvPr id="8" name="Content Placeholder 2"/>
          <p:cNvSpPr>
            <a:spLocks noGrp="1"/>
          </p:cNvSpPr>
          <p:nvPr>
            <p:ph sz="half" idx="13"/>
          </p:nvPr>
        </p:nvSpPr>
        <p:spPr>
          <a:xfrm>
            <a:off x="6333400" y="2018809"/>
            <a:ext cx="5599366" cy="381582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Tree>
    <p:extLst>
      <p:ext uri="{BB962C8B-B14F-4D97-AF65-F5344CB8AC3E}">
        <p14:creationId xmlns:p14="http://schemas.microsoft.com/office/powerpoint/2010/main" val="382458721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Kliknij, aby edytować styl</a:t>
            </a:r>
            <a:endParaRPr lang="en-US" dirty="0"/>
          </a:p>
        </p:txBody>
      </p:sp>
      <p:sp>
        <p:nvSpPr>
          <p:cNvPr id="5" name="Slide Number Placeholder 4"/>
          <p:cNvSpPr>
            <a:spLocks noGrp="1"/>
          </p:cNvSpPr>
          <p:nvPr>
            <p:ph type="sldNum" sz="quarter" idx="12"/>
          </p:nvPr>
        </p:nvSpPr>
        <p:spPr/>
        <p:txBody>
          <a:bodyPr/>
          <a:lstStyle>
            <a:lvl1pPr algn="ctr">
              <a:defRPr/>
            </a:lvl1pPr>
          </a:lstStyle>
          <a:p>
            <a:fld id="{004C546E-5355-4CA6-80D6-E6A50873F821}" type="slidenum">
              <a:rPr lang="pl-PL" smtClean="0"/>
              <a:pPr/>
              <a:t>‹#›</a:t>
            </a:fld>
            <a:endParaRPr lang="pl-PL" dirty="0"/>
          </a:p>
        </p:txBody>
      </p:sp>
    </p:spTree>
    <p:extLst>
      <p:ext uri="{BB962C8B-B14F-4D97-AF65-F5344CB8AC3E}">
        <p14:creationId xmlns:p14="http://schemas.microsoft.com/office/powerpoint/2010/main" val="224765220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ytuł+tresc">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870841"/>
            <a:ext cx="11572766" cy="4067505"/>
          </a:xfrm>
        </p:spPr>
        <p:txBody>
          <a:bodyPr/>
          <a:lstStyle>
            <a:lvl1pPr>
              <a:defRPr sz="2394"/>
            </a:lvl1pPr>
            <a:lvl2pPr>
              <a:defRPr sz="1995"/>
            </a:lvl2pPr>
            <a:lvl3pPr>
              <a:defRPr sz="1596"/>
            </a:lvl3pPr>
            <a:lvl4pPr>
              <a:defRPr sz="1596"/>
            </a:lvl4pPr>
            <a:lvl5pPr>
              <a:defRPr sz="1596"/>
            </a:lvl5pPr>
            <a:lvl6pPr>
              <a:defRPr sz="1596"/>
            </a:lvl6pPr>
            <a:lvl7pPr>
              <a:defRPr sz="1596"/>
            </a:lvl7pPr>
            <a:lvl8pPr>
              <a:defRPr sz="1596"/>
            </a:lvl8pPr>
            <a:lvl9pPr>
              <a:defRPr sz="1596"/>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7" name="Slide Number Placeholder 6"/>
          <p:cNvSpPr>
            <a:spLocks noGrp="1"/>
          </p:cNvSpPr>
          <p:nvPr>
            <p:ph type="sldNum" sz="quarter" idx="12"/>
          </p:nvPr>
        </p:nvSpPr>
        <p:spPr/>
        <p:txBody>
          <a:bodyPr/>
          <a:lstStyle>
            <a:lvl1pPr algn="ctr">
              <a:defRPr/>
            </a:lvl1pPr>
          </a:lstStyle>
          <a:p>
            <a:fld id="{004C546E-5355-4CA6-80D6-E6A50873F821}" type="slidenum">
              <a:rPr lang="pl-PL" smtClean="0"/>
              <a:pPr/>
              <a:t>‹#›</a:t>
            </a:fld>
            <a:endParaRPr lang="pl-PL" dirty="0"/>
          </a:p>
        </p:txBody>
      </p:sp>
      <p:sp>
        <p:nvSpPr>
          <p:cNvPr id="9" name="Title 1"/>
          <p:cNvSpPr>
            <a:spLocks noGrp="1"/>
          </p:cNvSpPr>
          <p:nvPr>
            <p:ph type="title"/>
          </p:nvPr>
        </p:nvSpPr>
        <p:spPr>
          <a:xfrm>
            <a:off x="360000" y="521999"/>
            <a:ext cx="11311808" cy="896897"/>
          </a:xfrm>
        </p:spPr>
        <p:txBody>
          <a:bodyPr/>
          <a:lstStyle/>
          <a:p>
            <a:r>
              <a:rPr lang="pl-PL" dirty="0"/>
              <a:t>Kliknij, aby edytować styl</a:t>
            </a:r>
            <a:endParaRPr lang="en-US" dirty="0"/>
          </a:p>
        </p:txBody>
      </p:sp>
    </p:spTree>
    <p:extLst>
      <p:ext uri="{BB962C8B-B14F-4D97-AF65-F5344CB8AC3E}">
        <p14:creationId xmlns:p14="http://schemas.microsoft.com/office/powerpoint/2010/main" val="89696614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a:xfrm>
            <a:off x="359999" y="521999"/>
            <a:ext cx="11532527" cy="896897"/>
          </a:xfrm>
        </p:spPr>
        <p:txBody>
          <a:bodyPr/>
          <a:lstStyle/>
          <a:p>
            <a:r>
              <a:rPr lang="pl-PL"/>
              <a:t>Kliknij, aby edytować styl</a:t>
            </a:r>
            <a:endParaRPr lang="en-US" dirty="0"/>
          </a:p>
        </p:txBody>
      </p:sp>
      <p:sp>
        <p:nvSpPr>
          <p:cNvPr id="3" name="Vertical Text Placeholder 2"/>
          <p:cNvSpPr>
            <a:spLocks noGrp="1"/>
          </p:cNvSpPr>
          <p:nvPr>
            <p:ph type="body" orient="vert" idx="1"/>
          </p:nvPr>
        </p:nvSpPr>
        <p:spPr>
          <a:xfrm>
            <a:off x="360000" y="1677756"/>
            <a:ext cx="11532528" cy="419752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6" name="Slide Number Placeholder 5"/>
          <p:cNvSpPr>
            <a:spLocks noGrp="1"/>
          </p:cNvSpPr>
          <p:nvPr>
            <p:ph type="sldNum" sz="quarter" idx="12"/>
          </p:nvPr>
        </p:nvSpPr>
        <p:spPr/>
        <p:txBody>
          <a:bodyPr/>
          <a:lstStyle>
            <a:lvl1pPr algn="ctr">
              <a:defRPr/>
            </a:lvl1pPr>
          </a:lstStyle>
          <a:p>
            <a:fld id="{004C546E-5355-4CA6-80D6-E6A50873F821}" type="slidenum">
              <a:rPr lang="pl-PL" smtClean="0"/>
              <a:pPr/>
              <a:t>‹#›</a:t>
            </a:fld>
            <a:endParaRPr lang="pl-PL" dirty="0"/>
          </a:p>
        </p:txBody>
      </p:sp>
    </p:spTree>
    <p:extLst>
      <p:ext uri="{BB962C8B-B14F-4D97-AF65-F5344CB8AC3E}">
        <p14:creationId xmlns:p14="http://schemas.microsoft.com/office/powerpoint/2010/main" val="227920016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ajd-tytul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950372" y="3338771"/>
            <a:ext cx="6495393" cy="1453946"/>
          </a:xfrm>
        </p:spPr>
        <p:txBody>
          <a:bodyPr wrap="square">
            <a:noAutofit/>
          </a:bodyPr>
          <a:lstStyle>
            <a:lvl1pPr algn="r">
              <a:lnSpc>
                <a:spcPts val="5400"/>
              </a:lnSpc>
              <a:defRPr sz="4400" baseline="0">
                <a:solidFill>
                  <a:schemeClr val="bg1"/>
                </a:solidFill>
              </a:defRPr>
            </a:lvl1pPr>
          </a:lstStyle>
          <a:p>
            <a:r>
              <a:rPr lang="pl-PL" dirty="0"/>
              <a:t>Kliknij, aby edytować styl</a:t>
            </a:r>
            <a:endParaRPr lang="en-US" dirty="0"/>
          </a:p>
        </p:txBody>
      </p:sp>
      <p:sp>
        <p:nvSpPr>
          <p:cNvPr id="5" name="Content Placeholder 2"/>
          <p:cNvSpPr>
            <a:spLocks noGrp="1"/>
          </p:cNvSpPr>
          <p:nvPr>
            <p:ph sz="half" idx="13"/>
          </p:nvPr>
        </p:nvSpPr>
        <p:spPr>
          <a:xfrm>
            <a:off x="5612192" y="5740663"/>
            <a:ext cx="5833573" cy="590438"/>
          </a:xfrm>
        </p:spPr>
        <p:txBody>
          <a:bodyPr>
            <a:normAutofit/>
          </a:bodyPr>
          <a:lstStyle>
            <a:lvl1pPr algn="r">
              <a:defRPr sz="2300" b="1">
                <a:solidFill>
                  <a:schemeClr val="accent2">
                    <a:lumMod val="50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pl-PL" dirty="0"/>
              <a:t>Kliknij, aby edytować style wzorca tekstu</a:t>
            </a:r>
          </a:p>
        </p:txBody>
      </p:sp>
    </p:spTree>
    <p:extLst>
      <p:ext uri="{BB962C8B-B14F-4D97-AF65-F5344CB8AC3E}">
        <p14:creationId xmlns:p14="http://schemas.microsoft.com/office/powerpoint/2010/main" val="239331998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Układ niestandard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ole tekstowe 2"/>
          <p:cNvSpPr txBox="1"/>
          <p:nvPr userDrawn="1"/>
        </p:nvSpPr>
        <p:spPr>
          <a:xfrm>
            <a:off x="551023" y="1375748"/>
            <a:ext cx="5717627" cy="1107996"/>
          </a:xfrm>
          <a:prstGeom prst="rect">
            <a:avLst/>
          </a:prstGeom>
          <a:noFill/>
        </p:spPr>
        <p:txBody>
          <a:bodyPr wrap="square" rtlCol="0">
            <a:spAutoFit/>
          </a:bodyPr>
          <a:lstStyle/>
          <a:p>
            <a:r>
              <a:rPr lang="en-US" sz="3300" b="1" dirty="0"/>
              <a:t>Thank you for your attention</a:t>
            </a:r>
            <a:endParaRPr lang="pl-PL" sz="3300" b="1" dirty="0"/>
          </a:p>
        </p:txBody>
      </p:sp>
    </p:spTree>
    <p:extLst>
      <p:ext uri="{BB962C8B-B14F-4D97-AF65-F5344CB8AC3E}">
        <p14:creationId xmlns:p14="http://schemas.microsoft.com/office/powerpoint/2010/main" val="97823353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ajd-z-tłem">
    <p:spTree>
      <p:nvGrpSpPr>
        <p:cNvPr id="1" name=""/>
        <p:cNvGrpSpPr/>
        <p:nvPr/>
      </p:nvGrpSpPr>
      <p:grpSpPr>
        <a:xfrm>
          <a:off x="0" y="0"/>
          <a:ext cx="0" cy="0"/>
          <a:chOff x="0" y="0"/>
          <a:chExt cx="0" cy="0"/>
        </a:xfrm>
      </p:grpSpPr>
      <p:sp>
        <p:nvSpPr>
          <p:cNvPr id="2" name="Title 1"/>
          <p:cNvSpPr>
            <a:spLocks noGrp="1"/>
          </p:cNvSpPr>
          <p:nvPr>
            <p:ph type="title"/>
          </p:nvPr>
        </p:nvSpPr>
        <p:spPr>
          <a:xfrm>
            <a:off x="360000" y="521999"/>
            <a:ext cx="11311808" cy="896897"/>
          </a:xfrm>
        </p:spPr>
        <p:txBody>
          <a:bodyPr/>
          <a:lstStyle/>
          <a:p>
            <a:r>
              <a:rPr lang="pl-PL" dirty="0"/>
              <a:t>Kliknij, aby edytować styl</a:t>
            </a:r>
            <a:endParaRPr lang="en-US" dirty="0"/>
          </a:p>
        </p:txBody>
      </p:sp>
      <p:sp>
        <p:nvSpPr>
          <p:cNvPr id="4" name="Prostokąt 3"/>
          <p:cNvSpPr/>
          <p:nvPr userDrawn="1"/>
        </p:nvSpPr>
        <p:spPr>
          <a:xfrm>
            <a:off x="360000" y="1713186"/>
            <a:ext cx="11808188" cy="3899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796"/>
          </a:p>
        </p:txBody>
      </p:sp>
      <p:sp>
        <p:nvSpPr>
          <p:cNvPr id="10" name="Content Placeholder 2"/>
          <p:cNvSpPr>
            <a:spLocks noGrp="1"/>
          </p:cNvSpPr>
          <p:nvPr>
            <p:ph sz="half" idx="1"/>
          </p:nvPr>
        </p:nvSpPr>
        <p:spPr>
          <a:xfrm>
            <a:off x="874172" y="2666109"/>
            <a:ext cx="7783174" cy="2322477"/>
          </a:xfrm>
        </p:spPr>
        <p:txBody>
          <a:bodyPr/>
          <a:lstStyle>
            <a:lvl1pPr>
              <a:defRPr>
                <a:solidFill>
                  <a:schemeClr val="accent4">
                    <a:lumMod val="75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8" name="Content Placeholder 2"/>
          <p:cNvSpPr>
            <a:spLocks noGrp="1"/>
          </p:cNvSpPr>
          <p:nvPr>
            <p:ph sz="half" idx="13"/>
          </p:nvPr>
        </p:nvSpPr>
        <p:spPr>
          <a:xfrm>
            <a:off x="874172" y="1855984"/>
            <a:ext cx="7783174" cy="590438"/>
          </a:xfrm>
        </p:spPr>
        <p:txBody>
          <a:bodyPr/>
          <a:lstStyle>
            <a:lvl1pPr>
              <a:defRPr b="1">
                <a:solidFill>
                  <a:srgbClr val="FFFFFF"/>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pl-PL" dirty="0"/>
              <a:t>Kliknij, aby edytować style wzorca tekstu</a:t>
            </a:r>
          </a:p>
        </p:txBody>
      </p:sp>
      <p:sp>
        <p:nvSpPr>
          <p:cNvPr id="9" name="Slide Number Placeholder 5"/>
          <p:cNvSpPr>
            <a:spLocks noGrp="1"/>
          </p:cNvSpPr>
          <p:nvPr>
            <p:ph type="sldNum" sz="quarter" idx="4"/>
          </p:nvPr>
        </p:nvSpPr>
        <p:spPr>
          <a:xfrm>
            <a:off x="384250" y="6426363"/>
            <a:ext cx="1873812" cy="223091"/>
          </a:xfrm>
          <a:prstGeom prst="rect">
            <a:avLst/>
          </a:prstGeom>
        </p:spPr>
        <p:txBody>
          <a:bodyPr vert="horz" lIns="91440" tIns="45720" rIns="91440" bIns="45720" rtlCol="0" anchor="ctr"/>
          <a:lstStyle>
            <a:lvl1pPr algn="l">
              <a:defRPr sz="1400" b="1">
                <a:solidFill>
                  <a:schemeClr val="tx1">
                    <a:lumMod val="50000"/>
                    <a:lumOff val="50000"/>
                  </a:schemeClr>
                </a:solidFill>
                <a:latin typeface="+mj-lt"/>
              </a:defRPr>
            </a:lvl1pPr>
          </a:lstStyle>
          <a:p>
            <a:fld id="{31B4D6F8-D4B1-4E16-8448-CA8AFCB10A8A}" type="slidenum">
              <a:rPr lang="pl-PL" smtClean="0"/>
              <a:pPr/>
              <a:t>‹#›</a:t>
            </a:fld>
            <a:endParaRPr lang="pl-PL" dirty="0"/>
          </a:p>
        </p:txBody>
      </p:sp>
    </p:spTree>
    <p:extLst>
      <p:ext uri="{BB962C8B-B14F-4D97-AF65-F5344CB8AC3E}">
        <p14:creationId xmlns:p14="http://schemas.microsoft.com/office/powerpoint/2010/main" val="3590280643"/>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wie-kolumny">
    <p:spTree>
      <p:nvGrpSpPr>
        <p:cNvPr id="1" name=""/>
        <p:cNvGrpSpPr/>
        <p:nvPr/>
      </p:nvGrpSpPr>
      <p:grpSpPr>
        <a:xfrm>
          <a:off x="0" y="0"/>
          <a:ext cx="0" cy="0"/>
          <a:chOff x="0" y="0"/>
          <a:chExt cx="0" cy="0"/>
        </a:xfrm>
      </p:grpSpPr>
      <p:sp>
        <p:nvSpPr>
          <p:cNvPr id="2" name="Title 1"/>
          <p:cNvSpPr>
            <a:spLocks noGrp="1"/>
          </p:cNvSpPr>
          <p:nvPr>
            <p:ph type="title"/>
          </p:nvPr>
        </p:nvSpPr>
        <p:spPr>
          <a:xfrm>
            <a:off x="359999" y="522000"/>
            <a:ext cx="11315575" cy="1329332"/>
          </a:xfrm>
        </p:spPr>
        <p:txBody>
          <a:bodyPr/>
          <a:lstStyle/>
          <a:p>
            <a:r>
              <a:rPr lang="pl-PL" dirty="0"/>
              <a:t>Kliknij, aby edytować styl</a:t>
            </a:r>
            <a:endParaRPr lang="en-US" dirty="0"/>
          </a:p>
        </p:txBody>
      </p:sp>
      <p:sp>
        <p:nvSpPr>
          <p:cNvPr id="3" name="Content Placeholder 2"/>
          <p:cNvSpPr>
            <a:spLocks noGrp="1"/>
          </p:cNvSpPr>
          <p:nvPr>
            <p:ph sz="half" idx="1"/>
          </p:nvPr>
        </p:nvSpPr>
        <p:spPr>
          <a:xfrm>
            <a:off x="359999" y="2018809"/>
            <a:ext cx="5599366" cy="381582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8" name="Content Placeholder 2"/>
          <p:cNvSpPr>
            <a:spLocks noGrp="1"/>
          </p:cNvSpPr>
          <p:nvPr>
            <p:ph sz="half" idx="13"/>
          </p:nvPr>
        </p:nvSpPr>
        <p:spPr>
          <a:xfrm>
            <a:off x="6333402" y="2018809"/>
            <a:ext cx="5342173" cy="381582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Slide Number Placeholder 5"/>
          <p:cNvSpPr>
            <a:spLocks noGrp="1"/>
          </p:cNvSpPr>
          <p:nvPr>
            <p:ph type="sldNum" sz="quarter" idx="4"/>
          </p:nvPr>
        </p:nvSpPr>
        <p:spPr>
          <a:xfrm>
            <a:off x="384250" y="6426363"/>
            <a:ext cx="1873812" cy="223091"/>
          </a:xfrm>
          <a:prstGeom prst="rect">
            <a:avLst/>
          </a:prstGeom>
        </p:spPr>
        <p:txBody>
          <a:bodyPr vert="horz" lIns="91440" tIns="45720" rIns="91440" bIns="45720" rtlCol="0" anchor="ctr"/>
          <a:lstStyle>
            <a:lvl1pPr algn="l">
              <a:defRPr sz="1400" b="1">
                <a:solidFill>
                  <a:schemeClr val="tx1">
                    <a:lumMod val="50000"/>
                    <a:lumOff val="50000"/>
                  </a:schemeClr>
                </a:solidFill>
                <a:latin typeface="+mj-lt"/>
              </a:defRPr>
            </a:lvl1pPr>
          </a:lstStyle>
          <a:p>
            <a:fld id="{31B4D6F8-D4B1-4E16-8448-CA8AFCB10A8A}" type="slidenum">
              <a:rPr lang="pl-PL" smtClean="0"/>
              <a:pPr/>
              <a:t>‹#›</a:t>
            </a:fld>
            <a:endParaRPr lang="pl-PL" dirty="0"/>
          </a:p>
        </p:txBody>
      </p:sp>
    </p:spTree>
    <p:extLst>
      <p:ext uri="{BB962C8B-B14F-4D97-AF65-F5344CB8AC3E}">
        <p14:creationId xmlns:p14="http://schemas.microsoft.com/office/powerpoint/2010/main" val="237191128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wie-kolumny">
    <p:spTree>
      <p:nvGrpSpPr>
        <p:cNvPr id="1" name=""/>
        <p:cNvGrpSpPr/>
        <p:nvPr/>
      </p:nvGrpSpPr>
      <p:grpSpPr>
        <a:xfrm>
          <a:off x="0" y="0"/>
          <a:ext cx="0" cy="0"/>
          <a:chOff x="0" y="0"/>
          <a:chExt cx="0" cy="0"/>
        </a:xfrm>
      </p:grpSpPr>
      <p:sp>
        <p:nvSpPr>
          <p:cNvPr id="2" name="Title 1"/>
          <p:cNvSpPr>
            <a:spLocks noGrp="1"/>
          </p:cNvSpPr>
          <p:nvPr>
            <p:ph type="title"/>
          </p:nvPr>
        </p:nvSpPr>
        <p:spPr>
          <a:xfrm>
            <a:off x="359999" y="522000"/>
            <a:ext cx="11572767" cy="1329332"/>
          </a:xfrm>
        </p:spPr>
        <p:txBody>
          <a:bodyPr/>
          <a:lstStyle/>
          <a:p>
            <a:r>
              <a:rPr lang="pl-PL" dirty="0"/>
              <a:t>Kliknij, aby edytować styl</a:t>
            </a:r>
            <a:endParaRPr lang="en-US" dirty="0"/>
          </a:p>
        </p:txBody>
      </p:sp>
      <p:sp>
        <p:nvSpPr>
          <p:cNvPr id="3" name="Content Placeholder 2"/>
          <p:cNvSpPr>
            <a:spLocks noGrp="1"/>
          </p:cNvSpPr>
          <p:nvPr>
            <p:ph sz="half" idx="1"/>
          </p:nvPr>
        </p:nvSpPr>
        <p:spPr>
          <a:xfrm>
            <a:off x="360001" y="2048952"/>
            <a:ext cx="5599366" cy="381582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Slide Number Placeholder 6"/>
          <p:cNvSpPr>
            <a:spLocks noGrp="1"/>
          </p:cNvSpPr>
          <p:nvPr>
            <p:ph type="sldNum" sz="quarter" idx="12"/>
          </p:nvPr>
        </p:nvSpPr>
        <p:spPr/>
        <p:txBody>
          <a:bodyPr/>
          <a:lstStyle/>
          <a:p>
            <a:pPr algn="ctr"/>
            <a:fld id="{004C546E-5355-4CA6-80D6-E6A50873F821}" type="slidenum">
              <a:rPr lang="pl-PL" smtClean="0"/>
              <a:pPr algn="ctr"/>
              <a:t>‹#›</a:t>
            </a:fld>
            <a:endParaRPr lang="pl-PL" dirty="0"/>
          </a:p>
        </p:txBody>
      </p:sp>
      <p:sp>
        <p:nvSpPr>
          <p:cNvPr id="8" name="Content Placeholder 2"/>
          <p:cNvSpPr>
            <a:spLocks noGrp="1"/>
          </p:cNvSpPr>
          <p:nvPr>
            <p:ph sz="half" idx="13"/>
          </p:nvPr>
        </p:nvSpPr>
        <p:spPr>
          <a:xfrm>
            <a:off x="6333400" y="2018809"/>
            <a:ext cx="5599366" cy="381582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Tree>
    <p:extLst>
      <p:ext uri="{BB962C8B-B14F-4D97-AF65-F5344CB8AC3E}">
        <p14:creationId xmlns:p14="http://schemas.microsoft.com/office/powerpoint/2010/main" val="3483198680"/>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ylko tytuł">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Kliknij, aby edytować styl</a:t>
            </a:r>
            <a:endParaRPr lang="en-US" dirty="0"/>
          </a:p>
        </p:txBody>
      </p:sp>
      <p:sp>
        <p:nvSpPr>
          <p:cNvPr id="5" name="Slide Number Placeholder 5"/>
          <p:cNvSpPr>
            <a:spLocks noGrp="1"/>
          </p:cNvSpPr>
          <p:nvPr>
            <p:ph type="sldNum" sz="quarter" idx="4"/>
          </p:nvPr>
        </p:nvSpPr>
        <p:spPr>
          <a:xfrm>
            <a:off x="384250" y="6426363"/>
            <a:ext cx="1873812" cy="223091"/>
          </a:xfrm>
          <a:prstGeom prst="rect">
            <a:avLst/>
          </a:prstGeom>
        </p:spPr>
        <p:txBody>
          <a:bodyPr vert="horz" lIns="91440" tIns="45720" rIns="91440" bIns="45720" rtlCol="0" anchor="ctr"/>
          <a:lstStyle>
            <a:lvl1pPr algn="l">
              <a:defRPr sz="1400" b="1">
                <a:solidFill>
                  <a:schemeClr val="tx1">
                    <a:lumMod val="50000"/>
                    <a:lumOff val="50000"/>
                  </a:schemeClr>
                </a:solidFill>
                <a:latin typeface="+mj-lt"/>
              </a:defRPr>
            </a:lvl1pPr>
          </a:lstStyle>
          <a:p>
            <a:fld id="{31B4D6F8-D4B1-4E16-8448-CA8AFCB10A8A}" type="slidenum">
              <a:rPr lang="pl-PL" smtClean="0"/>
              <a:pPr/>
              <a:t>‹#›</a:t>
            </a:fld>
            <a:endParaRPr lang="pl-PL" dirty="0"/>
          </a:p>
        </p:txBody>
      </p:sp>
    </p:spTree>
    <p:extLst>
      <p:ext uri="{BB962C8B-B14F-4D97-AF65-F5344CB8AC3E}">
        <p14:creationId xmlns:p14="http://schemas.microsoft.com/office/powerpoint/2010/main" val="3199192351"/>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ytuł+tresc">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2" y="1870844"/>
            <a:ext cx="11311807" cy="4067505"/>
          </a:xfrm>
        </p:spPr>
        <p:txBody>
          <a:bodyPr/>
          <a:lstStyle>
            <a:lvl1pPr>
              <a:defRPr sz="2394"/>
            </a:lvl1pPr>
            <a:lvl2pPr>
              <a:defRPr sz="1995"/>
            </a:lvl2pPr>
            <a:lvl3pPr>
              <a:defRPr sz="1596"/>
            </a:lvl3pPr>
            <a:lvl4pPr>
              <a:defRPr sz="1596"/>
            </a:lvl4pPr>
            <a:lvl5pPr>
              <a:defRPr sz="1596"/>
            </a:lvl5pPr>
            <a:lvl6pPr>
              <a:defRPr sz="1596"/>
            </a:lvl6pPr>
            <a:lvl7pPr>
              <a:defRPr sz="1596"/>
            </a:lvl7pPr>
            <a:lvl8pPr>
              <a:defRPr sz="1596"/>
            </a:lvl8pPr>
            <a:lvl9pPr>
              <a:defRPr sz="1596"/>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9" name="Title 1"/>
          <p:cNvSpPr>
            <a:spLocks noGrp="1"/>
          </p:cNvSpPr>
          <p:nvPr>
            <p:ph type="title"/>
          </p:nvPr>
        </p:nvSpPr>
        <p:spPr>
          <a:xfrm>
            <a:off x="360000" y="521999"/>
            <a:ext cx="11311808" cy="896897"/>
          </a:xfrm>
        </p:spPr>
        <p:txBody>
          <a:bodyPr/>
          <a:lstStyle/>
          <a:p>
            <a:r>
              <a:rPr lang="pl-PL" dirty="0"/>
              <a:t>Kliknij, aby edytować styl</a:t>
            </a:r>
            <a:endParaRPr lang="en-US" dirty="0"/>
          </a:p>
        </p:txBody>
      </p:sp>
      <p:sp>
        <p:nvSpPr>
          <p:cNvPr id="6" name="Slide Number Placeholder 5"/>
          <p:cNvSpPr>
            <a:spLocks noGrp="1"/>
          </p:cNvSpPr>
          <p:nvPr>
            <p:ph type="sldNum" sz="quarter" idx="4"/>
          </p:nvPr>
        </p:nvSpPr>
        <p:spPr>
          <a:xfrm>
            <a:off x="384250" y="6426363"/>
            <a:ext cx="1873812" cy="223091"/>
          </a:xfrm>
          <a:prstGeom prst="rect">
            <a:avLst/>
          </a:prstGeom>
        </p:spPr>
        <p:txBody>
          <a:bodyPr vert="horz" lIns="91440" tIns="45720" rIns="91440" bIns="45720" rtlCol="0" anchor="ctr"/>
          <a:lstStyle>
            <a:lvl1pPr algn="l">
              <a:defRPr sz="1400" b="1">
                <a:solidFill>
                  <a:schemeClr val="tx1">
                    <a:lumMod val="50000"/>
                    <a:lumOff val="50000"/>
                  </a:schemeClr>
                </a:solidFill>
                <a:latin typeface="+mj-lt"/>
              </a:defRPr>
            </a:lvl1pPr>
          </a:lstStyle>
          <a:p>
            <a:fld id="{31B4D6F8-D4B1-4E16-8448-CA8AFCB10A8A}" type="slidenum">
              <a:rPr lang="pl-PL" smtClean="0"/>
              <a:pPr/>
              <a:t>‹#›</a:t>
            </a:fld>
            <a:endParaRPr lang="pl-PL" dirty="0"/>
          </a:p>
        </p:txBody>
      </p:sp>
    </p:spTree>
    <p:extLst>
      <p:ext uri="{BB962C8B-B14F-4D97-AF65-F5344CB8AC3E}">
        <p14:creationId xmlns:p14="http://schemas.microsoft.com/office/powerpoint/2010/main" val="1625794980"/>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a:xfrm>
            <a:off x="360003" y="521999"/>
            <a:ext cx="11336976" cy="896897"/>
          </a:xfrm>
        </p:spPr>
        <p:txBody>
          <a:bodyPr/>
          <a:lstStyle/>
          <a:p>
            <a:r>
              <a:rPr lang="pl-PL"/>
              <a:t>Kliknij, aby edytować styl</a:t>
            </a:r>
            <a:endParaRPr lang="en-US" dirty="0"/>
          </a:p>
        </p:txBody>
      </p:sp>
      <p:sp>
        <p:nvSpPr>
          <p:cNvPr id="3" name="Vertical Text Placeholder 2"/>
          <p:cNvSpPr>
            <a:spLocks noGrp="1"/>
          </p:cNvSpPr>
          <p:nvPr>
            <p:ph type="body" orient="vert" idx="1"/>
          </p:nvPr>
        </p:nvSpPr>
        <p:spPr>
          <a:xfrm>
            <a:off x="360001" y="1677756"/>
            <a:ext cx="11336978" cy="419752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6" name="Slide Number Placeholder 5"/>
          <p:cNvSpPr>
            <a:spLocks noGrp="1"/>
          </p:cNvSpPr>
          <p:nvPr>
            <p:ph type="sldNum" sz="quarter" idx="4"/>
          </p:nvPr>
        </p:nvSpPr>
        <p:spPr>
          <a:xfrm>
            <a:off x="384250" y="6426363"/>
            <a:ext cx="1873812" cy="223091"/>
          </a:xfrm>
          <a:prstGeom prst="rect">
            <a:avLst/>
          </a:prstGeom>
        </p:spPr>
        <p:txBody>
          <a:bodyPr vert="horz" lIns="91440" tIns="45720" rIns="91440" bIns="45720" rtlCol="0" anchor="ctr"/>
          <a:lstStyle>
            <a:lvl1pPr algn="l">
              <a:defRPr sz="1400" b="1">
                <a:solidFill>
                  <a:schemeClr val="tx1">
                    <a:lumMod val="50000"/>
                    <a:lumOff val="50000"/>
                  </a:schemeClr>
                </a:solidFill>
                <a:latin typeface="+mj-lt"/>
              </a:defRPr>
            </a:lvl1pPr>
          </a:lstStyle>
          <a:p>
            <a:fld id="{31B4D6F8-D4B1-4E16-8448-CA8AFCB10A8A}" type="slidenum">
              <a:rPr lang="pl-PL" smtClean="0"/>
              <a:pPr/>
              <a:t>‹#›</a:t>
            </a:fld>
            <a:endParaRPr lang="pl-PL" dirty="0"/>
          </a:p>
        </p:txBody>
      </p:sp>
    </p:spTree>
    <p:extLst>
      <p:ext uri="{BB962C8B-B14F-4D97-AF65-F5344CB8AC3E}">
        <p14:creationId xmlns:p14="http://schemas.microsoft.com/office/powerpoint/2010/main" val="253141051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ajd-tytulow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5314234" y="3876181"/>
            <a:ext cx="6495393" cy="1453946"/>
          </a:xfrm>
        </p:spPr>
        <p:txBody>
          <a:bodyPr wrap="square">
            <a:noAutofit/>
          </a:bodyPr>
          <a:lstStyle>
            <a:lvl1pPr algn="r">
              <a:lnSpc>
                <a:spcPts val="5400"/>
              </a:lnSpc>
              <a:defRPr sz="4400" baseline="0">
                <a:solidFill>
                  <a:schemeClr val="bg1"/>
                </a:solidFill>
              </a:defRPr>
            </a:lvl1pPr>
          </a:lstStyle>
          <a:p>
            <a:r>
              <a:rPr lang="pl-PL" dirty="0"/>
              <a:t>Kliknij, aby edytować styl</a:t>
            </a:r>
            <a:endParaRPr lang="en-US" dirty="0"/>
          </a:p>
        </p:txBody>
      </p:sp>
      <p:sp>
        <p:nvSpPr>
          <p:cNvPr id="7" name="Content Placeholder 2"/>
          <p:cNvSpPr>
            <a:spLocks noGrp="1"/>
          </p:cNvSpPr>
          <p:nvPr>
            <p:ph sz="half" idx="13"/>
          </p:nvPr>
        </p:nvSpPr>
        <p:spPr>
          <a:xfrm>
            <a:off x="4026453" y="5740663"/>
            <a:ext cx="7783174" cy="590438"/>
          </a:xfrm>
        </p:spPr>
        <p:txBody>
          <a:bodyPr>
            <a:normAutofit/>
          </a:bodyPr>
          <a:lstStyle>
            <a:lvl1pPr algn="r">
              <a:defRPr sz="2300" b="1">
                <a:solidFill>
                  <a:schemeClr val="accent2">
                    <a:lumMod val="50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pl-PL" dirty="0"/>
              <a:t>Kliknij, aby edytować style wzorca tekstu</a:t>
            </a:r>
          </a:p>
        </p:txBody>
      </p:sp>
    </p:spTree>
    <p:extLst>
      <p:ext uri="{BB962C8B-B14F-4D97-AF65-F5344CB8AC3E}">
        <p14:creationId xmlns:p14="http://schemas.microsoft.com/office/powerpoint/2010/main" val="247455387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lajd-tytulow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pole tekstowe 2"/>
          <p:cNvSpPr txBox="1"/>
          <p:nvPr userDrawn="1"/>
        </p:nvSpPr>
        <p:spPr>
          <a:xfrm>
            <a:off x="342535" y="1260134"/>
            <a:ext cx="7628479" cy="600164"/>
          </a:xfrm>
          <a:prstGeom prst="rect">
            <a:avLst/>
          </a:prstGeom>
          <a:noFill/>
        </p:spPr>
        <p:txBody>
          <a:bodyPr wrap="square" rtlCol="0">
            <a:spAutoFit/>
          </a:bodyPr>
          <a:lstStyle/>
          <a:p>
            <a:r>
              <a:rPr lang="en-US" sz="3300" b="1" dirty="0"/>
              <a:t>Thank you for your attention</a:t>
            </a:r>
            <a:endParaRPr lang="pl-PL" sz="3300" b="1" dirty="0"/>
          </a:p>
        </p:txBody>
      </p:sp>
    </p:spTree>
    <p:extLst>
      <p:ext uri="{BB962C8B-B14F-4D97-AF65-F5344CB8AC3E}">
        <p14:creationId xmlns:p14="http://schemas.microsoft.com/office/powerpoint/2010/main" val="590235939"/>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lajd-tytulow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18781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912614" y="2125001"/>
            <a:ext cx="10342960" cy="1466282"/>
          </a:xfrm>
        </p:spPr>
        <p:txBody>
          <a:bodyPr/>
          <a:lstStyle/>
          <a:p>
            <a:r>
              <a:rPr lang="pl-PL"/>
              <a:t>Kliknij, aby edytować styl</a:t>
            </a:r>
          </a:p>
        </p:txBody>
      </p:sp>
      <p:sp>
        <p:nvSpPr>
          <p:cNvPr id="3" name="Podtytuł 2"/>
          <p:cNvSpPr>
            <a:spLocks noGrp="1"/>
          </p:cNvSpPr>
          <p:nvPr>
            <p:ph type="subTitle" idx="1"/>
          </p:nvPr>
        </p:nvSpPr>
        <p:spPr>
          <a:xfrm>
            <a:off x="1825228" y="3876306"/>
            <a:ext cx="8517732" cy="1748137"/>
          </a:xfrm>
        </p:spPr>
        <p:txBody>
          <a:bodyPr/>
          <a:lstStyle>
            <a:lvl1pPr marL="0" indent="0" algn="ctr">
              <a:buNone/>
              <a:defRPr>
                <a:solidFill>
                  <a:schemeClr val="tx1">
                    <a:tint val="75000"/>
                  </a:schemeClr>
                </a:solidFill>
              </a:defRPr>
            </a:lvl1pPr>
            <a:lvl2pPr marL="456011" indent="0" algn="ctr">
              <a:buNone/>
              <a:defRPr>
                <a:solidFill>
                  <a:schemeClr val="tx1">
                    <a:tint val="75000"/>
                  </a:schemeClr>
                </a:solidFill>
              </a:defRPr>
            </a:lvl2pPr>
            <a:lvl3pPr marL="912023" indent="0" algn="ctr">
              <a:buNone/>
              <a:defRPr>
                <a:solidFill>
                  <a:schemeClr val="tx1">
                    <a:tint val="75000"/>
                  </a:schemeClr>
                </a:solidFill>
              </a:defRPr>
            </a:lvl3pPr>
            <a:lvl4pPr marL="1368034" indent="0" algn="ctr">
              <a:buNone/>
              <a:defRPr>
                <a:solidFill>
                  <a:schemeClr val="tx1">
                    <a:tint val="75000"/>
                  </a:schemeClr>
                </a:solidFill>
              </a:defRPr>
            </a:lvl4pPr>
            <a:lvl5pPr marL="1824045" indent="0" algn="ctr">
              <a:buNone/>
              <a:defRPr>
                <a:solidFill>
                  <a:schemeClr val="tx1">
                    <a:tint val="75000"/>
                  </a:schemeClr>
                </a:solidFill>
              </a:defRPr>
            </a:lvl5pPr>
            <a:lvl6pPr marL="2280056" indent="0" algn="ctr">
              <a:buNone/>
              <a:defRPr>
                <a:solidFill>
                  <a:schemeClr val="tx1">
                    <a:tint val="75000"/>
                  </a:schemeClr>
                </a:solidFill>
              </a:defRPr>
            </a:lvl6pPr>
            <a:lvl7pPr marL="2736068" indent="0" algn="ctr">
              <a:buNone/>
              <a:defRPr>
                <a:solidFill>
                  <a:schemeClr val="tx1">
                    <a:tint val="75000"/>
                  </a:schemeClr>
                </a:solidFill>
              </a:defRPr>
            </a:lvl7pPr>
            <a:lvl8pPr marL="3192079" indent="0" algn="ctr">
              <a:buNone/>
              <a:defRPr>
                <a:solidFill>
                  <a:schemeClr val="tx1">
                    <a:tint val="75000"/>
                  </a:schemeClr>
                </a:solidFill>
              </a:defRPr>
            </a:lvl8pPr>
            <a:lvl9pPr marL="364809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a:xfrm>
            <a:off x="608409" y="6340167"/>
            <a:ext cx="2839244" cy="364195"/>
          </a:xfrm>
          <a:prstGeom prst="rect">
            <a:avLst/>
          </a:prstGeom>
        </p:spPr>
        <p:txBody>
          <a:bodyPr lIns="91202" tIns="45601" rIns="91202" bIns="45601"/>
          <a:lstStyle/>
          <a:p>
            <a:fld id="{9767CFF6-780D-4B7B-897B-0C0E2F77DC23}" type="datetimeFigureOut">
              <a:rPr lang="pl-PL" smtClean="0"/>
              <a:pPr/>
              <a:t>09.12.2022</a:t>
            </a:fld>
            <a:endParaRPr lang="pl-PL"/>
          </a:p>
        </p:txBody>
      </p:sp>
      <p:sp>
        <p:nvSpPr>
          <p:cNvPr id="5" name="Symbol zastępczy stopki 4"/>
          <p:cNvSpPr>
            <a:spLocks noGrp="1"/>
          </p:cNvSpPr>
          <p:nvPr>
            <p:ph type="ftr" sz="quarter" idx="11"/>
          </p:nvPr>
        </p:nvSpPr>
        <p:spPr>
          <a:xfrm>
            <a:off x="4157464" y="6340167"/>
            <a:ext cx="3853260" cy="364195"/>
          </a:xfrm>
          <a:prstGeom prst="rect">
            <a:avLst/>
          </a:prstGeom>
        </p:spPr>
        <p:txBody>
          <a:bodyPr lIns="91202" tIns="45601" rIns="91202" bIns="45601"/>
          <a:lstStyle/>
          <a:p>
            <a:endParaRPr lang="pl-PL"/>
          </a:p>
        </p:txBody>
      </p:sp>
      <p:sp>
        <p:nvSpPr>
          <p:cNvPr id="6" name="Symbol zastępczy numeru slajdu 5"/>
          <p:cNvSpPr>
            <a:spLocks noGrp="1"/>
          </p:cNvSpPr>
          <p:nvPr>
            <p:ph type="sldNum" sz="quarter" idx="12"/>
          </p:nvPr>
        </p:nvSpPr>
        <p:spPr/>
        <p:txBody>
          <a:bodyPr/>
          <a:lstStyle/>
          <a:p>
            <a:fld id="{8BCAE4D3-D762-465C-A1D4-1B5AD3A41E86}" type="slidenum">
              <a:rPr lang="pl-PL" smtClean="0"/>
              <a:pPr/>
              <a:t>‹#›</a:t>
            </a:fld>
            <a:endParaRPr lang="pl-PL"/>
          </a:p>
        </p:txBody>
      </p:sp>
    </p:spTree>
    <p:extLst>
      <p:ext uri="{BB962C8B-B14F-4D97-AF65-F5344CB8AC3E}">
        <p14:creationId xmlns:p14="http://schemas.microsoft.com/office/powerpoint/2010/main" val="3449777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Kliknij, aby edytować styl</a:t>
            </a:r>
            <a:endParaRPr lang="en-US" dirty="0"/>
          </a:p>
        </p:txBody>
      </p:sp>
      <p:sp>
        <p:nvSpPr>
          <p:cNvPr id="5" name="Slide Number Placeholder 4"/>
          <p:cNvSpPr>
            <a:spLocks noGrp="1"/>
          </p:cNvSpPr>
          <p:nvPr>
            <p:ph type="sldNum" sz="quarter" idx="12"/>
          </p:nvPr>
        </p:nvSpPr>
        <p:spPr/>
        <p:txBody>
          <a:bodyPr/>
          <a:lstStyle>
            <a:lvl1pPr algn="ctr">
              <a:defRPr/>
            </a:lvl1pPr>
          </a:lstStyle>
          <a:p>
            <a:fld id="{004C546E-5355-4CA6-80D6-E6A50873F821}" type="slidenum">
              <a:rPr lang="pl-PL" smtClean="0"/>
              <a:pPr/>
              <a:t>‹#›</a:t>
            </a:fld>
            <a:endParaRPr lang="pl-PL" dirty="0"/>
          </a:p>
        </p:txBody>
      </p:sp>
    </p:spTree>
    <p:extLst>
      <p:ext uri="{BB962C8B-B14F-4D97-AF65-F5344CB8AC3E}">
        <p14:creationId xmlns:p14="http://schemas.microsoft.com/office/powerpoint/2010/main" val="313449602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ytuł+tresc">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870841"/>
            <a:ext cx="11572766" cy="4067505"/>
          </a:xfrm>
        </p:spPr>
        <p:txBody>
          <a:bodyPr/>
          <a:lstStyle>
            <a:lvl1pPr>
              <a:defRPr sz="2394"/>
            </a:lvl1pPr>
            <a:lvl2pPr>
              <a:defRPr sz="1995"/>
            </a:lvl2pPr>
            <a:lvl3pPr>
              <a:defRPr sz="1596"/>
            </a:lvl3pPr>
            <a:lvl4pPr>
              <a:defRPr sz="1596"/>
            </a:lvl4pPr>
            <a:lvl5pPr>
              <a:defRPr sz="1596"/>
            </a:lvl5pPr>
            <a:lvl6pPr>
              <a:defRPr sz="1596"/>
            </a:lvl6pPr>
            <a:lvl7pPr>
              <a:defRPr sz="1596"/>
            </a:lvl7pPr>
            <a:lvl8pPr>
              <a:defRPr sz="1596"/>
            </a:lvl8pPr>
            <a:lvl9pPr>
              <a:defRPr sz="1596"/>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7" name="Slide Number Placeholder 6"/>
          <p:cNvSpPr>
            <a:spLocks noGrp="1"/>
          </p:cNvSpPr>
          <p:nvPr>
            <p:ph type="sldNum" sz="quarter" idx="12"/>
          </p:nvPr>
        </p:nvSpPr>
        <p:spPr/>
        <p:txBody>
          <a:bodyPr/>
          <a:lstStyle>
            <a:lvl1pPr algn="ctr">
              <a:defRPr/>
            </a:lvl1pPr>
          </a:lstStyle>
          <a:p>
            <a:fld id="{004C546E-5355-4CA6-80D6-E6A50873F821}" type="slidenum">
              <a:rPr lang="pl-PL" smtClean="0"/>
              <a:pPr/>
              <a:t>‹#›</a:t>
            </a:fld>
            <a:endParaRPr lang="pl-PL" dirty="0"/>
          </a:p>
        </p:txBody>
      </p:sp>
      <p:sp>
        <p:nvSpPr>
          <p:cNvPr id="9" name="Title 1"/>
          <p:cNvSpPr>
            <a:spLocks noGrp="1"/>
          </p:cNvSpPr>
          <p:nvPr>
            <p:ph type="title"/>
          </p:nvPr>
        </p:nvSpPr>
        <p:spPr>
          <a:xfrm>
            <a:off x="360000" y="521999"/>
            <a:ext cx="11311808" cy="896897"/>
          </a:xfrm>
        </p:spPr>
        <p:txBody>
          <a:bodyPr/>
          <a:lstStyle/>
          <a:p>
            <a:r>
              <a:rPr lang="pl-PL" dirty="0"/>
              <a:t>Kliknij, aby edytować styl</a:t>
            </a:r>
            <a:endParaRPr lang="en-US" dirty="0"/>
          </a:p>
        </p:txBody>
      </p:sp>
    </p:spTree>
    <p:extLst>
      <p:ext uri="{BB962C8B-B14F-4D97-AF65-F5344CB8AC3E}">
        <p14:creationId xmlns:p14="http://schemas.microsoft.com/office/powerpoint/2010/main" val="334237341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a:xfrm>
            <a:off x="359999" y="521999"/>
            <a:ext cx="11532527" cy="896897"/>
          </a:xfrm>
        </p:spPr>
        <p:txBody>
          <a:bodyPr/>
          <a:lstStyle/>
          <a:p>
            <a:r>
              <a:rPr lang="pl-PL"/>
              <a:t>Kliknij, aby edytować styl</a:t>
            </a:r>
            <a:endParaRPr lang="en-US" dirty="0"/>
          </a:p>
        </p:txBody>
      </p:sp>
      <p:sp>
        <p:nvSpPr>
          <p:cNvPr id="3" name="Vertical Text Placeholder 2"/>
          <p:cNvSpPr>
            <a:spLocks noGrp="1"/>
          </p:cNvSpPr>
          <p:nvPr>
            <p:ph type="body" orient="vert" idx="1"/>
          </p:nvPr>
        </p:nvSpPr>
        <p:spPr>
          <a:xfrm>
            <a:off x="360000" y="1677756"/>
            <a:ext cx="11532528" cy="419752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6" name="Slide Number Placeholder 5"/>
          <p:cNvSpPr>
            <a:spLocks noGrp="1"/>
          </p:cNvSpPr>
          <p:nvPr>
            <p:ph type="sldNum" sz="quarter" idx="12"/>
          </p:nvPr>
        </p:nvSpPr>
        <p:spPr/>
        <p:txBody>
          <a:bodyPr/>
          <a:lstStyle>
            <a:lvl1pPr algn="ctr">
              <a:defRPr/>
            </a:lvl1pPr>
          </a:lstStyle>
          <a:p>
            <a:fld id="{004C546E-5355-4CA6-80D6-E6A50873F821}" type="slidenum">
              <a:rPr lang="pl-PL" smtClean="0"/>
              <a:pPr/>
              <a:t>‹#›</a:t>
            </a:fld>
            <a:endParaRPr lang="pl-PL" dirty="0"/>
          </a:p>
        </p:txBody>
      </p:sp>
    </p:spTree>
    <p:extLst>
      <p:ext uri="{BB962C8B-B14F-4D97-AF65-F5344CB8AC3E}">
        <p14:creationId xmlns:p14="http://schemas.microsoft.com/office/powerpoint/2010/main" val="232859216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ajd-tytul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971393" y="3244178"/>
            <a:ext cx="6495393" cy="1453946"/>
          </a:xfrm>
        </p:spPr>
        <p:txBody>
          <a:bodyPr wrap="square">
            <a:noAutofit/>
          </a:bodyPr>
          <a:lstStyle>
            <a:lvl1pPr algn="r">
              <a:lnSpc>
                <a:spcPts val="5400"/>
              </a:lnSpc>
              <a:defRPr sz="4400" baseline="0">
                <a:solidFill>
                  <a:schemeClr val="bg1"/>
                </a:solidFill>
              </a:defRPr>
            </a:lvl1pPr>
          </a:lstStyle>
          <a:p>
            <a:r>
              <a:rPr lang="pl-PL" dirty="0"/>
              <a:t>Kliknij, aby edytować styl</a:t>
            </a:r>
            <a:endParaRPr lang="en-US" dirty="0"/>
          </a:p>
        </p:txBody>
      </p:sp>
      <p:sp>
        <p:nvSpPr>
          <p:cNvPr id="5" name="Content Placeholder 2"/>
          <p:cNvSpPr>
            <a:spLocks noGrp="1"/>
          </p:cNvSpPr>
          <p:nvPr>
            <p:ph sz="half" idx="13"/>
          </p:nvPr>
        </p:nvSpPr>
        <p:spPr>
          <a:xfrm>
            <a:off x="5633213" y="5257187"/>
            <a:ext cx="5833573" cy="590438"/>
          </a:xfrm>
        </p:spPr>
        <p:txBody>
          <a:bodyPr>
            <a:normAutofit/>
          </a:bodyPr>
          <a:lstStyle>
            <a:lvl1pPr algn="r">
              <a:defRPr sz="2300" b="1">
                <a:solidFill>
                  <a:schemeClr val="accent2">
                    <a:lumMod val="50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pl-PL" dirty="0"/>
              <a:t>Kliknij, aby edytować style wzorca tekstu</a:t>
            </a:r>
          </a:p>
        </p:txBody>
      </p:sp>
    </p:spTree>
    <p:extLst>
      <p:ext uri="{BB962C8B-B14F-4D97-AF65-F5344CB8AC3E}">
        <p14:creationId xmlns:p14="http://schemas.microsoft.com/office/powerpoint/2010/main" val="278927173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kład niestandard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e tekstowe 3"/>
          <p:cNvSpPr txBox="1"/>
          <p:nvPr userDrawn="1"/>
        </p:nvSpPr>
        <p:spPr>
          <a:xfrm>
            <a:off x="505661" y="1842353"/>
            <a:ext cx="5717627" cy="600164"/>
          </a:xfrm>
          <a:prstGeom prst="rect">
            <a:avLst/>
          </a:prstGeom>
          <a:noFill/>
        </p:spPr>
        <p:txBody>
          <a:bodyPr wrap="square" rtlCol="0">
            <a:spAutoFit/>
          </a:bodyPr>
          <a:lstStyle/>
          <a:p>
            <a:r>
              <a:rPr lang="pl-PL" sz="3300" b="1" dirty="0"/>
              <a:t>Dziękuję za uwagę</a:t>
            </a:r>
          </a:p>
        </p:txBody>
      </p:sp>
    </p:spTree>
    <p:extLst>
      <p:ext uri="{BB962C8B-B14F-4D97-AF65-F5344CB8AC3E}">
        <p14:creationId xmlns:p14="http://schemas.microsoft.com/office/powerpoint/2010/main" val="349196445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Układ niestandard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24426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Układ niestandard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74669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7.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10.jpeg"/><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521999"/>
            <a:ext cx="11311808" cy="896897"/>
          </a:xfrm>
          <a:prstGeom prst="rect">
            <a:avLst/>
          </a:prstGeom>
        </p:spPr>
        <p:txBody>
          <a:bodyPr vert="horz" lIns="0" tIns="0" rIns="91440" bIns="45720" rtlCol="0" anchor="t" anchorCtr="0">
            <a:normAutofit/>
          </a:bodyPr>
          <a:lstStyle/>
          <a:p>
            <a:r>
              <a:rPr lang="pl-PL" dirty="0"/>
              <a:t>Kliknij, aby edytować styl</a:t>
            </a:r>
            <a:endParaRPr lang="en-US" dirty="0"/>
          </a:p>
        </p:txBody>
      </p:sp>
      <p:sp>
        <p:nvSpPr>
          <p:cNvPr id="3" name="Text Placeholder 2"/>
          <p:cNvSpPr>
            <a:spLocks noGrp="1"/>
          </p:cNvSpPr>
          <p:nvPr>
            <p:ph type="body" idx="1"/>
          </p:nvPr>
        </p:nvSpPr>
        <p:spPr>
          <a:xfrm>
            <a:off x="360000" y="1656734"/>
            <a:ext cx="11311809" cy="4323651"/>
          </a:xfrm>
          <a:prstGeom prst="rect">
            <a:avLst/>
          </a:prstGeom>
        </p:spPr>
        <p:txBody>
          <a:bodyPr vert="horz" lIns="45720" tIns="45720" rIns="4572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6" name="Slide Number Placeholder 5"/>
          <p:cNvSpPr>
            <a:spLocks noGrp="1"/>
          </p:cNvSpPr>
          <p:nvPr>
            <p:ph type="sldNum" sz="quarter" idx="4"/>
          </p:nvPr>
        </p:nvSpPr>
        <p:spPr>
          <a:xfrm>
            <a:off x="8473986" y="6081412"/>
            <a:ext cx="803112" cy="273622"/>
          </a:xfrm>
          <a:prstGeom prst="rect">
            <a:avLst/>
          </a:prstGeom>
        </p:spPr>
        <p:txBody>
          <a:bodyPr vert="horz" lIns="91440" tIns="45720" rIns="91440" bIns="45720" rtlCol="0" anchor="ctr"/>
          <a:lstStyle>
            <a:lvl1pPr algn="l">
              <a:defRPr sz="1400" b="1">
                <a:solidFill>
                  <a:schemeClr val="tx1">
                    <a:lumMod val="50000"/>
                    <a:lumOff val="50000"/>
                  </a:schemeClr>
                </a:solidFill>
                <a:latin typeface="+mj-lt"/>
              </a:defRPr>
            </a:lvl1pPr>
          </a:lstStyle>
          <a:p>
            <a:pPr algn="ctr"/>
            <a:fld id="{31B4D6F8-D4B1-4E16-8448-CA8AFCB10A8A}" type="slidenum">
              <a:rPr lang="pl-PL" smtClean="0"/>
              <a:pPr algn="ctr"/>
              <a:t>‹#›</a:t>
            </a:fld>
            <a:endParaRPr lang="pl-PL" dirty="0"/>
          </a:p>
        </p:txBody>
      </p:sp>
    </p:spTree>
    <p:extLst>
      <p:ext uri="{BB962C8B-B14F-4D97-AF65-F5344CB8AC3E}">
        <p14:creationId xmlns:p14="http://schemas.microsoft.com/office/powerpoint/2010/main" val="4087846142"/>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6" r:id="rId3"/>
    <p:sldLayoutId id="2147483668" r:id="rId4"/>
    <p:sldLayoutId id="2147483670" r:id="rId5"/>
    <p:sldLayoutId id="2147483672" r:id="rId6"/>
    <p:sldLayoutId id="2147483673" r:id="rId7"/>
    <p:sldLayoutId id="2147483674" r:id="rId8"/>
    <p:sldLayoutId id="2147483675" r:id="rId9"/>
    <p:sldLayoutId id="2147483676" r:id="rId10"/>
  </p:sldLayoutIdLst>
  <p:transition spd="slow">
    <p:push dir="u"/>
  </p:transition>
  <p:hf hdr="0" dt="0"/>
  <p:txStyles>
    <p:titleStyle>
      <a:lvl1pPr algn="l" defTabSz="912114" rtl="0" eaLnBrk="1" latinLnBrk="0" hangingPunct="1">
        <a:lnSpc>
          <a:spcPct val="80000"/>
        </a:lnSpc>
        <a:spcBef>
          <a:spcPct val="0"/>
        </a:spcBef>
        <a:buNone/>
        <a:defRPr sz="2700" b="1" kern="1200" cap="all" spc="100" baseline="0">
          <a:solidFill>
            <a:srgbClr val="92D050"/>
          </a:solidFill>
          <a:latin typeface="+mj-lt"/>
          <a:ea typeface="+mj-ea"/>
          <a:cs typeface="+mj-cs"/>
        </a:defRPr>
      </a:lvl1pPr>
    </p:titleStyle>
    <p:bodyStyle>
      <a:lvl1pPr marL="91211" indent="-91211" algn="l" defTabSz="912114" rtl="0" eaLnBrk="1" latinLnBrk="0" hangingPunct="1">
        <a:lnSpc>
          <a:spcPct val="90000"/>
        </a:lnSpc>
        <a:spcBef>
          <a:spcPts val="1197"/>
        </a:spcBef>
        <a:spcAft>
          <a:spcPts val="200"/>
        </a:spcAft>
        <a:buClr>
          <a:schemeClr val="accent1"/>
        </a:buClr>
        <a:buSzPct val="100000"/>
        <a:buFont typeface="Tw Cen MT" panose="020B0602020104020603" pitchFamily="34" charset="0"/>
        <a:buChar char=" "/>
        <a:defRPr sz="2400" kern="1200">
          <a:solidFill>
            <a:schemeClr val="tx1">
              <a:lumMod val="50000"/>
            </a:schemeClr>
          </a:solidFill>
          <a:latin typeface="+mn-lt"/>
          <a:ea typeface="+mn-ea"/>
          <a:cs typeface="+mn-cs"/>
        </a:defRPr>
      </a:lvl1pPr>
      <a:lvl2pPr marL="264513" indent="-136817" algn="l" defTabSz="912114" rtl="0" eaLnBrk="1" latinLnBrk="0" hangingPunct="1">
        <a:lnSpc>
          <a:spcPct val="90000"/>
        </a:lnSpc>
        <a:spcBef>
          <a:spcPts val="200"/>
        </a:spcBef>
        <a:spcAft>
          <a:spcPts val="399"/>
        </a:spcAft>
        <a:buClr>
          <a:schemeClr val="accent1"/>
        </a:buClr>
        <a:buFont typeface="Wingdings" panose="05000000000000000000" pitchFamily="2" charset="2"/>
        <a:buChar char="§"/>
        <a:defRPr sz="1795" b="1" kern="1200">
          <a:solidFill>
            <a:schemeClr val="tx1">
              <a:lumMod val="50000"/>
            </a:schemeClr>
          </a:solidFill>
          <a:latin typeface="+mn-lt"/>
          <a:ea typeface="+mn-ea"/>
          <a:cs typeface="+mn-cs"/>
        </a:defRPr>
      </a:lvl2pPr>
      <a:lvl3pPr marL="446936" indent="-136817" algn="l" defTabSz="912114" rtl="0" eaLnBrk="1" latinLnBrk="0" hangingPunct="1">
        <a:lnSpc>
          <a:spcPct val="90000"/>
        </a:lnSpc>
        <a:spcBef>
          <a:spcPts val="200"/>
        </a:spcBef>
        <a:spcAft>
          <a:spcPts val="399"/>
        </a:spcAft>
        <a:buClr>
          <a:schemeClr val="accent1"/>
        </a:buClr>
        <a:buFont typeface="Wingdings" panose="05000000000000000000" pitchFamily="2" charset="2"/>
        <a:buChar char="§"/>
        <a:defRPr sz="1397" kern="1200">
          <a:solidFill>
            <a:schemeClr val="tx1">
              <a:lumMod val="50000"/>
            </a:schemeClr>
          </a:solidFill>
          <a:latin typeface="+mn-lt"/>
          <a:ea typeface="+mn-ea"/>
          <a:cs typeface="+mn-cs"/>
        </a:defRPr>
      </a:lvl3pPr>
      <a:lvl4pPr marL="592874" indent="-136817" algn="l" defTabSz="912114" rtl="0" eaLnBrk="1" latinLnBrk="0" hangingPunct="1">
        <a:lnSpc>
          <a:spcPct val="90000"/>
        </a:lnSpc>
        <a:spcBef>
          <a:spcPts val="200"/>
        </a:spcBef>
        <a:spcAft>
          <a:spcPts val="399"/>
        </a:spcAft>
        <a:buClr>
          <a:schemeClr val="accent1"/>
        </a:buClr>
        <a:buFont typeface="Wingdings" panose="05000000000000000000" pitchFamily="2" charset="2"/>
        <a:buChar char="§"/>
        <a:defRPr sz="1397" kern="1200">
          <a:solidFill>
            <a:schemeClr val="tx1">
              <a:lumMod val="50000"/>
            </a:schemeClr>
          </a:solidFill>
          <a:latin typeface="+mn-lt"/>
          <a:ea typeface="+mn-ea"/>
          <a:cs typeface="+mn-cs"/>
        </a:defRPr>
      </a:lvl4pPr>
      <a:lvl5pPr marL="775297" indent="-136817" algn="l" defTabSz="912114" rtl="0" eaLnBrk="1" latinLnBrk="0" hangingPunct="1">
        <a:lnSpc>
          <a:spcPct val="90000"/>
        </a:lnSpc>
        <a:spcBef>
          <a:spcPts val="200"/>
        </a:spcBef>
        <a:spcAft>
          <a:spcPts val="399"/>
        </a:spcAft>
        <a:buClr>
          <a:schemeClr val="accent1"/>
        </a:buClr>
        <a:buFont typeface="Wingdings" panose="05000000000000000000" pitchFamily="2" charset="2"/>
        <a:buChar char="§"/>
        <a:defRPr sz="1397" kern="1200">
          <a:solidFill>
            <a:schemeClr val="tx1">
              <a:lumMod val="50000"/>
            </a:schemeClr>
          </a:solidFill>
          <a:latin typeface="+mn-lt"/>
          <a:ea typeface="+mn-ea"/>
          <a:cs typeface="+mn-cs"/>
        </a:defRPr>
      </a:lvl5pPr>
      <a:lvl6pPr marL="912114" indent="-136817" algn="l" defTabSz="912114" rtl="0" eaLnBrk="1" latinLnBrk="0" hangingPunct="1">
        <a:lnSpc>
          <a:spcPct val="90000"/>
        </a:lnSpc>
        <a:spcBef>
          <a:spcPts val="200"/>
        </a:spcBef>
        <a:spcAft>
          <a:spcPts val="399"/>
        </a:spcAft>
        <a:buClr>
          <a:schemeClr val="accent1"/>
        </a:buClr>
        <a:buFont typeface="Wingdings 3" pitchFamily="18" charset="2"/>
        <a:buChar char=""/>
        <a:defRPr sz="1397" kern="1200">
          <a:solidFill>
            <a:schemeClr val="tx1"/>
          </a:solidFill>
          <a:latin typeface="+mn-lt"/>
          <a:ea typeface="+mn-ea"/>
          <a:cs typeface="+mn-cs"/>
        </a:defRPr>
      </a:lvl6pPr>
      <a:lvl7pPr marL="1058052" indent="-136817" algn="l" defTabSz="912114" rtl="0" eaLnBrk="1" latinLnBrk="0" hangingPunct="1">
        <a:lnSpc>
          <a:spcPct val="90000"/>
        </a:lnSpc>
        <a:spcBef>
          <a:spcPts val="200"/>
        </a:spcBef>
        <a:spcAft>
          <a:spcPts val="399"/>
        </a:spcAft>
        <a:buClr>
          <a:schemeClr val="accent1"/>
        </a:buClr>
        <a:buFont typeface="Wingdings 3" pitchFamily="18" charset="2"/>
        <a:buChar char=""/>
        <a:defRPr sz="1397" kern="1200">
          <a:solidFill>
            <a:schemeClr val="tx1"/>
          </a:solidFill>
          <a:latin typeface="+mn-lt"/>
          <a:ea typeface="+mn-ea"/>
          <a:cs typeface="+mn-cs"/>
        </a:defRPr>
      </a:lvl7pPr>
      <a:lvl8pPr marL="1213112" indent="-136817" algn="l" defTabSz="912114" rtl="0" eaLnBrk="1" latinLnBrk="0" hangingPunct="1">
        <a:lnSpc>
          <a:spcPct val="90000"/>
        </a:lnSpc>
        <a:spcBef>
          <a:spcPts val="200"/>
        </a:spcBef>
        <a:spcAft>
          <a:spcPts val="399"/>
        </a:spcAft>
        <a:buClr>
          <a:schemeClr val="accent1"/>
        </a:buClr>
        <a:buFont typeface="Wingdings 3" pitchFamily="18" charset="2"/>
        <a:buChar char=""/>
        <a:defRPr sz="1397" kern="1200">
          <a:solidFill>
            <a:schemeClr val="tx1"/>
          </a:solidFill>
          <a:latin typeface="+mn-lt"/>
          <a:ea typeface="+mn-ea"/>
          <a:cs typeface="+mn-cs"/>
        </a:defRPr>
      </a:lvl8pPr>
      <a:lvl9pPr marL="1359050" indent="-136817" algn="l" defTabSz="912114" rtl="0" eaLnBrk="1" latinLnBrk="0" hangingPunct="1">
        <a:lnSpc>
          <a:spcPct val="90000"/>
        </a:lnSpc>
        <a:spcBef>
          <a:spcPts val="200"/>
        </a:spcBef>
        <a:spcAft>
          <a:spcPts val="399"/>
        </a:spcAft>
        <a:buClr>
          <a:schemeClr val="accent1"/>
        </a:buClr>
        <a:buFont typeface="Wingdings 3" pitchFamily="18" charset="2"/>
        <a:buChar char=""/>
        <a:defRPr sz="1397"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521999"/>
            <a:ext cx="11311808" cy="896897"/>
          </a:xfrm>
          <a:prstGeom prst="rect">
            <a:avLst/>
          </a:prstGeom>
        </p:spPr>
        <p:txBody>
          <a:bodyPr vert="horz" lIns="0" tIns="0" rIns="91440" bIns="45720" rtlCol="0" anchor="t" anchorCtr="0">
            <a:normAutofit/>
          </a:bodyPr>
          <a:lstStyle/>
          <a:p>
            <a:r>
              <a:rPr lang="pl-PL" dirty="0"/>
              <a:t>Kliknij, aby edytować styl</a:t>
            </a:r>
            <a:endParaRPr lang="en-US" dirty="0"/>
          </a:p>
        </p:txBody>
      </p:sp>
      <p:sp>
        <p:nvSpPr>
          <p:cNvPr id="3" name="Text Placeholder 2"/>
          <p:cNvSpPr>
            <a:spLocks noGrp="1"/>
          </p:cNvSpPr>
          <p:nvPr>
            <p:ph type="body" idx="1"/>
          </p:nvPr>
        </p:nvSpPr>
        <p:spPr>
          <a:xfrm>
            <a:off x="360000" y="1656734"/>
            <a:ext cx="11311809" cy="4323651"/>
          </a:xfrm>
          <a:prstGeom prst="rect">
            <a:avLst/>
          </a:prstGeom>
        </p:spPr>
        <p:txBody>
          <a:bodyPr vert="horz" lIns="45720" tIns="45720" rIns="4572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6" name="Slide Number Placeholder 5"/>
          <p:cNvSpPr>
            <a:spLocks noGrp="1"/>
          </p:cNvSpPr>
          <p:nvPr>
            <p:ph type="sldNum" sz="quarter" idx="4"/>
          </p:nvPr>
        </p:nvSpPr>
        <p:spPr>
          <a:xfrm>
            <a:off x="360000" y="6464561"/>
            <a:ext cx="803112" cy="273622"/>
          </a:xfrm>
          <a:prstGeom prst="rect">
            <a:avLst/>
          </a:prstGeom>
        </p:spPr>
        <p:txBody>
          <a:bodyPr vert="horz" lIns="91440" tIns="45720" rIns="91440" bIns="45720" rtlCol="0" anchor="ctr"/>
          <a:lstStyle>
            <a:lvl1pPr algn="l">
              <a:defRPr sz="1400" b="1">
                <a:solidFill>
                  <a:schemeClr val="tx1">
                    <a:lumMod val="50000"/>
                    <a:lumOff val="50000"/>
                  </a:schemeClr>
                </a:solidFill>
                <a:latin typeface="+mj-lt"/>
              </a:defRPr>
            </a:lvl1pPr>
          </a:lstStyle>
          <a:p>
            <a:pPr algn="ctr"/>
            <a:fld id="{31B4D6F8-D4B1-4E16-8448-CA8AFCB10A8A}" type="slidenum">
              <a:rPr lang="pl-PL" smtClean="0"/>
              <a:pPr algn="ctr"/>
              <a:t>‹#›</a:t>
            </a:fld>
            <a:endParaRPr lang="pl-PL" dirty="0"/>
          </a:p>
        </p:txBody>
      </p:sp>
    </p:spTree>
    <p:extLst>
      <p:ext uri="{BB962C8B-B14F-4D97-AF65-F5344CB8AC3E}">
        <p14:creationId xmlns:p14="http://schemas.microsoft.com/office/powerpoint/2010/main" val="26644416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Lst>
  <p:transition spd="slow">
    <p:push dir="u"/>
  </p:transition>
  <p:hf hdr="0" dt="0"/>
  <p:txStyles>
    <p:titleStyle>
      <a:lvl1pPr algn="l" defTabSz="912114" rtl="0" eaLnBrk="1" latinLnBrk="0" hangingPunct="1">
        <a:lnSpc>
          <a:spcPct val="80000"/>
        </a:lnSpc>
        <a:spcBef>
          <a:spcPct val="0"/>
        </a:spcBef>
        <a:buNone/>
        <a:defRPr sz="2700" b="1" kern="1200" cap="all" spc="100" baseline="0">
          <a:solidFill>
            <a:srgbClr val="92D050"/>
          </a:solidFill>
          <a:latin typeface="+mj-lt"/>
          <a:ea typeface="+mj-ea"/>
          <a:cs typeface="+mj-cs"/>
        </a:defRPr>
      </a:lvl1pPr>
    </p:titleStyle>
    <p:bodyStyle>
      <a:lvl1pPr marL="91211" indent="-91211" algn="l" defTabSz="912114" rtl="0" eaLnBrk="1" latinLnBrk="0" hangingPunct="1">
        <a:lnSpc>
          <a:spcPct val="90000"/>
        </a:lnSpc>
        <a:spcBef>
          <a:spcPts val="1197"/>
        </a:spcBef>
        <a:spcAft>
          <a:spcPts val="200"/>
        </a:spcAft>
        <a:buClr>
          <a:schemeClr val="accent1"/>
        </a:buClr>
        <a:buSzPct val="100000"/>
        <a:buFont typeface="Tw Cen MT" panose="020B0602020104020603" pitchFamily="34" charset="0"/>
        <a:buChar char=" "/>
        <a:defRPr sz="2400" kern="1200">
          <a:solidFill>
            <a:schemeClr val="tx1">
              <a:lumMod val="50000"/>
            </a:schemeClr>
          </a:solidFill>
          <a:latin typeface="+mn-lt"/>
          <a:ea typeface="+mn-ea"/>
          <a:cs typeface="+mn-cs"/>
        </a:defRPr>
      </a:lvl1pPr>
      <a:lvl2pPr marL="264513" indent="-136817" algn="l" defTabSz="912114" rtl="0" eaLnBrk="1" latinLnBrk="0" hangingPunct="1">
        <a:lnSpc>
          <a:spcPct val="90000"/>
        </a:lnSpc>
        <a:spcBef>
          <a:spcPts val="200"/>
        </a:spcBef>
        <a:spcAft>
          <a:spcPts val="399"/>
        </a:spcAft>
        <a:buClr>
          <a:schemeClr val="accent1"/>
        </a:buClr>
        <a:buFont typeface="Wingdings" panose="05000000000000000000" pitchFamily="2" charset="2"/>
        <a:buChar char="§"/>
        <a:defRPr sz="1795" b="1" kern="1200">
          <a:solidFill>
            <a:schemeClr val="tx1">
              <a:lumMod val="50000"/>
            </a:schemeClr>
          </a:solidFill>
          <a:latin typeface="+mn-lt"/>
          <a:ea typeface="+mn-ea"/>
          <a:cs typeface="+mn-cs"/>
        </a:defRPr>
      </a:lvl2pPr>
      <a:lvl3pPr marL="446936" indent="-136817" algn="l" defTabSz="912114" rtl="0" eaLnBrk="1" latinLnBrk="0" hangingPunct="1">
        <a:lnSpc>
          <a:spcPct val="90000"/>
        </a:lnSpc>
        <a:spcBef>
          <a:spcPts val="200"/>
        </a:spcBef>
        <a:spcAft>
          <a:spcPts val="399"/>
        </a:spcAft>
        <a:buClr>
          <a:schemeClr val="accent1"/>
        </a:buClr>
        <a:buFont typeface="Wingdings" panose="05000000000000000000" pitchFamily="2" charset="2"/>
        <a:buChar char="§"/>
        <a:defRPr sz="1397" kern="1200">
          <a:solidFill>
            <a:schemeClr val="tx1">
              <a:lumMod val="50000"/>
            </a:schemeClr>
          </a:solidFill>
          <a:latin typeface="+mn-lt"/>
          <a:ea typeface="+mn-ea"/>
          <a:cs typeface="+mn-cs"/>
        </a:defRPr>
      </a:lvl3pPr>
      <a:lvl4pPr marL="592874" indent="-136817" algn="l" defTabSz="912114" rtl="0" eaLnBrk="1" latinLnBrk="0" hangingPunct="1">
        <a:lnSpc>
          <a:spcPct val="90000"/>
        </a:lnSpc>
        <a:spcBef>
          <a:spcPts val="200"/>
        </a:spcBef>
        <a:spcAft>
          <a:spcPts val="399"/>
        </a:spcAft>
        <a:buClr>
          <a:schemeClr val="accent1"/>
        </a:buClr>
        <a:buFont typeface="Wingdings" panose="05000000000000000000" pitchFamily="2" charset="2"/>
        <a:buChar char="§"/>
        <a:defRPr sz="1397" kern="1200">
          <a:solidFill>
            <a:schemeClr val="tx1">
              <a:lumMod val="50000"/>
            </a:schemeClr>
          </a:solidFill>
          <a:latin typeface="+mn-lt"/>
          <a:ea typeface="+mn-ea"/>
          <a:cs typeface="+mn-cs"/>
        </a:defRPr>
      </a:lvl4pPr>
      <a:lvl5pPr marL="775297" indent="-136817" algn="l" defTabSz="912114" rtl="0" eaLnBrk="1" latinLnBrk="0" hangingPunct="1">
        <a:lnSpc>
          <a:spcPct val="90000"/>
        </a:lnSpc>
        <a:spcBef>
          <a:spcPts val="200"/>
        </a:spcBef>
        <a:spcAft>
          <a:spcPts val="399"/>
        </a:spcAft>
        <a:buClr>
          <a:schemeClr val="accent1"/>
        </a:buClr>
        <a:buFont typeface="Wingdings" panose="05000000000000000000" pitchFamily="2" charset="2"/>
        <a:buChar char="§"/>
        <a:defRPr sz="1397" kern="1200">
          <a:solidFill>
            <a:schemeClr val="tx1">
              <a:lumMod val="50000"/>
            </a:schemeClr>
          </a:solidFill>
          <a:latin typeface="+mn-lt"/>
          <a:ea typeface="+mn-ea"/>
          <a:cs typeface="+mn-cs"/>
        </a:defRPr>
      </a:lvl5pPr>
      <a:lvl6pPr marL="912114" indent="-136817" algn="l" defTabSz="912114" rtl="0" eaLnBrk="1" latinLnBrk="0" hangingPunct="1">
        <a:lnSpc>
          <a:spcPct val="90000"/>
        </a:lnSpc>
        <a:spcBef>
          <a:spcPts val="200"/>
        </a:spcBef>
        <a:spcAft>
          <a:spcPts val="399"/>
        </a:spcAft>
        <a:buClr>
          <a:schemeClr val="accent1"/>
        </a:buClr>
        <a:buFont typeface="Wingdings 3" pitchFamily="18" charset="2"/>
        <a:buChar char=""/>
        <a:defRPr sz="1397" kern="1200">
          <a:solidFill>
            <a:schemeClr val="tx1"/>
          </a:solidFill>
          <a:latin typeface="+mn-lt"/>
          <a:ea typeface="+mn-ea"/>
          <a:cs typeface="+mn-cs"/>
        </a:defRPr>
      </a:lvl6pPr>
      <a:lvl7pPr marL="1058052" indent="-136817" algn="l" defTabSz="912114" rtl="0" eaLnBrk="1" latinLnBrk="0" hangingPunct="1">
        <a:lnSpc>
          <a:spcPct val="90000"/>
        </a:lnSpc>
        <a:spcBef>
          <a:spcPts val="200"/>
        </a:spcBef>
        <a:spcAft>
          <a:spcPts val="399"/>
        </a:spcAft>
        <a:buClr>
          <a:schemeClr val="accent1"/>
        </a:buClr>
        <a:buFont typeface="Wingdings 3" pitchFamily="18" charset="2"/>
        <a:buChar char=""/>
        <a:defRPr sz="1397" kern="1200">
          <a:solidFill>
            <a:schemeClr val="tx1"/>
          </a:solidFill>
          <a:latin typeface="+mn-lt"/>
          <a:ea typeface="+mn-ea"/>
          <a:cs typeface="+mn-cs"/>
        </a:defRPr>
      </a:lvl7pPr>
      <a:lvl8pPr marL="1213112" indent="-136817" algn="l" defTabSz="912114" rtl="0" eaLnBrk="1" latinLnBrk="0" hangingPunct="1">
        <a:lnSpc>
          <a:spcPct val="90000"/>
        </a:lnSpc>
        <a:spcBef>
          <a:spcPts val="200"/>
        </a:spcBef>
        <a:spcAft>
          <a:spcPts val="399"/>
        </a:spcAft>
        <a:buClr>
          <a:schemeClr val="accent1"/>
        </a:buClr>
        <a:buFont typeface="Wingdings 3" pitchFamily="18" charset="2"/>
        <a:buChar char=""/>
        <a:defRPr sz="1397" kern="1200">
          <a:solidFill>
            <a:schemeClr val="tx1"/>
          </a:solidFill>
          <a:latin typeface="+mn-lt"/>
          <a:ea typeface="+mn-ea"/>
          <a:cs typeface="+mn-cs"/>
        </a:defRPr>
      </a:lvl8pPr>
      <a:lvl9pPr marL="1359050" indent="-136817" algn="l" defTabSz="912114" rtl="0" eaLnBrk="1" latinLnBrk="0" hangingPunct="1">
        <a:lnSpc>
          <a:spcPct val="90000"/>
        </a:lnSpc>
        <a:spcBef>
          <a:spcPts val="200"/>
        </a:spcBef>
        <a:spcAft>
          <a:spcPts val="399"/>
        </a:spcAft>
        <a:buClr>
          <a:schemeClr val="accent1"/>
        </a:buClr>
        <a:buFont typeface="Wingdings 3" pitchFamily="18" charset="2"/>
        <a:buChar char=""/>
        <a:defRPr sz="1397"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521999"/>
            <a:ext cx="11311808" cy="896897"/>
          </a:xfrm>
          <a:prstGeom prst="rect">
            <a:avLst/>
          </a:prstGeom>
        </p:spPr>
        <p:txBody>
          <a:bodyPr vert="horz" lIns="0" tIns="0" rIns="91440" bIns="45720" rtlCol="0" anchor="t" anchorCtr="0">
            <a:normAutofit/>
          </a:bodyPr>
          <a:lstStyle/>
          <a:p>
            <a:r>
              <a:rPr lang="pl-PL" dirty="0"/>
              <a:t>Kliknij, aby edytować styl</a:t>
            </a:r>
            <a:endParaRPr lang="en-US" dirty="0"/>
          </a:p>
        </p:txBody>
      </p:sp>
      <p:sp>
        <p:nvSpPr>
          <p:cNvPr id="3" name="Text Placeholder 2"/>
          <p:cNvSpPr>
            <a:spLocks noGrp="1"/>
          </p:cNvSpPr>
          <p:nvPr>
            <p:ph type="body" idx="1"/>
          </p:nvPr>
        </p:nvSpPr>
        <p:spPr>
          <a:xfrm>
            <a:off x="360002" y="1656734"/>
            <a:ext cx="11311809" cy="4323651"/>
          </a:xfrm>
          <a:prstGeom prst="rect">
            <a:avLst/>
          </a:prstGeom>
        </p:spPr>
        <p:txBody>
          <a:bodyPr vert="horz" lIns="45720" tIns="45720" rIns="4572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5" name="Slide Number Placeholder 5"/>
          <p:cNvSpPr>
            <a:spLocks noGrp="1"/>
          </p:cNvSpPr>
          <p:nvPr>
            <p:ph type="sldNum" sz="quarter" idx="4"/>
          </p:nvPr>
        </p:nvSpPr>
        <p:spPr>
          <a:xfrm>
            <a:off x="384250" y="6426363"/>
            <a:ext cx="1873812" cy="223091"/>
          </a:xfrm>
          <a:prstGeom prst="rect">
            <a:avLst/>
          </a:prstGeom>
        </p:spPr>
        <p:txBody>
          <a:bodyPr vert="horz" lIns="91440" tIns="45720" rIns="91440" bIns="45720" rtlCol="0" anchor="ctr"/>
          <a:lstStyle>
            <a:lvl1pPr algn="l">
              <a:defRPr sz="1400" b="1">
                <a:solidFill>
                  <a:schemeClr val="tx1">
                    <a:lumMod val="50000"/>
                    <a:lumOff val="50000"/>
                  </a:schemeClr>
                </a:solidFill>
                <a:latin typeface="+mj-lt"/>
              </a:defRPr>
            </a:lvl1pPr>
          </a:lstStyle>
          <a:p>
            <a:fld id="{31B4D6F8-D4B1-4E16-8448-CA8AFCB10A8A}" type="slidenum">
              <a:rPr lang="pl-PL" smtClean="0"/>
              <a:pPr/>
              <a:t>‹#›</a:t>
            </a:fld>
            <a:endParaRPr lang="pl-PL" dirty="0"/>
          </a:p>
        </p:txBody>
      </p:sp>
    </p:spTree>
    <p:extLst>
      <p:ext uri="{BB962C8B-B14F-4D97-AF65-F5344CB8AC3E}">
        <p14:creationId xmlns:p14="http://schemas.microsoft.com/office/powerpoint/2010/main" val="167351485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ransition spd="slow">
    <p:push dir="u"/>
  </p:transition>
  <p:hf hdr="0" dt="0"/>
  <p:txStyles>
    <p:titleStyle>
      <a:lvl1pPr algn="l" defTabSz="912098" rtl="0" eaLnBrk="1" latinLnBrk="0" hangingPunct="1">
        <a:lnSpc>
          <a:spcPct val="80000"/>
        </a:lnSpc>
        <a:spcBef>
          <a:spcPct val="0"/>
        </a:spcBef>
        <a:buNone/>
        <a:defRPr sz="2700" b="1" kern="1200" cap="all" spc="100" baseline="0">
          <a:solidFill>
            <a:srgbClr val="92D050"/>
          </a:solidFill>
          <a:latin typeface="+mj-lt"/>
          <a:ea typeface="+mj-ea"/>
          <a:cs typeface="+mj-cs"/>
        </a:defRPr>
      </a:lvl1pPr>
    </p:titleStyle>
    <p:bodyStyle>
      <a:lvl1pPr marL="91210" indent="-91210" algn="l" defTabSz="912098" rtl="0" eaLnBrk="1" latinLnBrk="0" hangingPunct="1">
        <a:lnSpc>
          <a:spcPct val="90000"/>
        </a:lnSpc>
        <a:spcBef>
          <a:spcPts val="1197"/>
        </a:spcBef>
        <a:spcAft>
          <a:spcPts val="200"/>
        </a:spcAft>
        <a:buClr>
          <a:schemeClr val="accent1"/>
        </a:buClr>
        <a:buSzPct val="100000"/>
        <a:buFont typeface="Tw Cen MT" panose="020B0602020104020603" pitchFamily="34" charset="0"/>
        <a:buChar char=" "/>
        <a:defRPr sz="2400" kern="1200">
          <a:solidFill>
            <a:schemeClr val="tx1">
              <a:lumMod val="50000"/>
            </a:schemeClr>
          </a:solidFill>
          <a:latin typeface="+mn-lt"/>
          <a:ea typeface="+mn-ea"/>
          <a:cs typeface="+mn-cs"/>
        </a:defRPr>
      </a:lvl1pPr>
      <a:lvl2pPr marL="264508" indent="-136814" algn="l" defTabSz="912098" rtl="0" eaLnBrk="1" latinLnBrk="0" hangingPunct="1">
        <a:lnSpc>
          <a:spcPct val="90000"/>
        </a:lnSpc>
        <a:spcBef>
          <a:spcPts val="200"/>
        </a:spcBef>
        <a:spcAft>
          <a:spcPts val="399"/>
        </a:spcAft>
        <a:buClr>
          <a:schemeClr val="accent1"/>
        </a:buClr>
        <a:buFont typeface="Wingdings" panose="05000000000000000000" pitchFamily="2" charset="2"/>
        <a:buChar char="§"/>
        <a:defRPr sz="1794" b="1" kern="1200">
          <a:solidFill>
            <a:schemeClr val="tx1">
              <a:lumMod val="50000"/>
            </a:schemeClr>
          </a:solidFill>
          <a:latin typeface="+mn-lt"/>
          <a:ea typeface="+mn-ea"/>
          <a:cs typeface="+mn-cs"/>
        </a:defRPr>
      </a:lvl2pPr>
      <a:lvl3pPr marL="446929" indent="-136814" algn="l" defTabSz="912098" rtl="0" eaLnBrk="1" latinLnBrk="0" hangingPunct="1">
        <a:lnSpc>
          <a:spcPct val="90000"/>
        </a:lnSpc>
        <a:spcBef>
          <a:spcPts val="200"/>
        </a:spcBef>
        <a:spcAft>
          <a:spcPts val="399"/>
        </a:spcAft>
        <a:buClr>
          <a:schemeClr val="accent1"/>
        </a:buClr>
        <a:buFont typeface="Wingdings" panose="05000000000000000000" pitchFamily="2" charset="2"/>
        <a:buChar char="§"/>
        <a:defRPr sz="1397" kern="1200">
          <a:solidFill>
            <a:schemeClr val="tx1">
              <a:lumMod val="50000"/>
            </a:schemeClr>
          </a:solidFill>
          <a:latin typeface="+mn-lt"/>
          <a:ea typeface="+mn-ea"/>
          <a:cs typeface="+mn-cs"/>
        </a:defRPr>
      </a:lvl3pPr>
      <a:lvl4pPr marL="592864" indent="-136814" algn="l" defTabSz="912098" rtl="0" eaLnBrk="1" latinLnBrk="0" hangingPunct="1">
        <a:lnSpc>
          <a:spcPct val="90000"/>
        </a:lnSpc>
        <a:spcBef>
          <a:spcPts val="200"/>
        </a:spcBef>
        <a:spcAft>
          <a:spcPts val="399"/>
        </a:spcAft>
        <a:buClr>
          <a:schemeClr val="accent1"/>
        </a:buClr>
        <a:buFont typeface="Wingdings" panose="05000000000000000000" pitchFamily="2" charset="2"/>
        <a:buChar char="§"/>
        <a:defRPr sz="1397" kern="1200">
          <a:solidFill>
            <a:schemeClr val="tx1">
              <a:lumMod val="50000"/>
            </a:schemeClr>
          </a:solidFill>
          <a:latin typeface="+mn-lt"/>
          <a:ea typeface="+mn-ea"/>
          <a:cs typeface="+mn-cs"/>
        </a:defRPr>
      </a:lvl4pPr>
      <a:lvl5pPr marL="775284" indent="-136814" algn="l" defTabSz="912098" rtl="0" eaLnBrk="1" latinLnBrk="0" hangingPunct="1">
        <a:lnSpc>
          <a:spcPct val="90000"/>
        </a:lnSpc>
        <a:spcBef>
          <a:spcPts val="200"/>
        </a:spcBef>
        <a:spcAft>
          <a:spcPts val="399"/>
        </a:spcAft>
        <a:buClr>
          <a:schemeClr val="accent1"/>
        </a:buClr>
        <a:buFont typeface="Wingdings" panose="05000000000000000000" pitchFamily="2" charset="2"/>
        <a:buChar char="§"/>
        <a:defRPr sz="1397" kern="1200">
          <a:solidFill>
            <a:schemeClr val="tx1">
              <a:lumMod val="50000"/>
            </a:schemeClr>
          </a:solidFill>
          <a:latin typeface="+mn-lt"/>
          <a:ea typeface="+mn-ea"/>
          <a:cs typeface="+mn-cs"/>
        </a:defRPr>
      </a:lvl5pPr>
      <a:lvl6pPr marL="912098" indent="-136814" algn="l" defTabSz="912098" rtl="0" eaLnBrk="1" latinLnBrk="0" hangingPunct="1">
        <a:lnSpc>
          <a:spcPct val="90000"/>
        </a:lnSpc>
        <a:spcBef>
          <a:spcPts val="200"/>
        </a:spcBef>
        <a:spcAft>
          <a:spcPts val="399"/>
        </a:spcAft>
        <a:buClr>
          <a:schemeClr val="accent1"/>
        </a:buClr>
        <a:buFont typeface="Wingdings 3" pitchFamily="18" charset="2"/>
        <a:buChar char=""/>
        <a:defRPr sz="1397" kern="1200">
          <a:solidFill>
            <a:schemeClr val="tx1"/>
          </a:solidFill>
          <a:latin typeface="+mn-lt"/>
          <a:ea typeface="+mn-ea"/>
          <a:cs typeface="+mn-cs"/>
        </a:defRPr>
      </a:lvl6pPr>
      <a:lvl7pPr marL="1058034" indent="-136814" algn="l" defTabSz="912098" rtl="0" eaLnBrk="1" latinLnBrk="0" hangingPunct="1">
        <a:lnSpc>
          <a:spcPct val="90000"/>
        </a:lnSpc>
        <a:spcBef>
          <a:spcPts val="200"/>
        </a:spcBef>
        <a:spcAft>
          <a:spcPts val="399"/>
        </a:spcAft>
        <a:buClr>
          <a:schemeClr val="accent1"/>
        </a:buClr>
        <a:buFont typeface="Wingdings 3" pitchFamily="18" charset="2"/>
        <a:buChar char=""/>
        <a:defRPr sz="1397" kern="1200">
          <a:solidFill>
            <a:schemeClr val="tx1"/>
          </a:solidFill>
          <a:latin typeface="+mn-lt"/>
          <a:ea typeface="+mn-ea"/>
          <a:cs typeface="+mn-cs"/>
        </a:defRPr>
      </a:lvl7pPr>
      <a:lvl8pPr marL="1213091" indent="-136814" algn="l" defTabSz="912098" rtl="0" eaLnBrk="1" latinLnBrk="0" hangingPunct="1">
        <a:lnSpc>
          <a:spcPct val="90000"/>
        </a:lnSpc>
        <a:spcBef>
          <a:spcPts val="200"/>
        </a:spcBef>
        <a:spcAft>
          <a:spcPts val="399"/>
        </a:spcAft>
        <a:buClr>
          <a:schemeClr val="accent1"/>
        </a:buClr>
        <a:buFont typeface="Wingdings 3" pitchFamily="18" charset="2"/>
        <a:buChar char=""/>
        <a:defRPr sz="1397" kern="1200">
          <a:solidFill>
            <a:schemeClr val="tx1"/>
          </a:solidFill>
          <a:latin typeface="+mn-lt"/>
          <a:ea typeface="+mn-ea"/>
          <a:cs typeface="+mn-cs"/>
        </a:defRPr>
      </a:lvl8pPr>
      <a:lvl9pPr marL="1359027" indent="-136814" algn="l" defTabSz="912098" rtl="0" eaLnBrk="1" latinLnBrk="0" hangingPunct="1">
        <a:lnSpc>
          <a:spcPct val="90000"/>
        </a:lnSpc>
        <a:spcBef>
          <a:spcPts val="200"/>
        </a:spcBef>
        <a:spcAft>
          <a:spcPts val="399"/>
        </a:spcAft>
        <a:buClr>
          <a:schemeClr val="accent1"/>
        </a:buClr>
        <a:buFont typeface="Wingdings 3" pitchFamily="18" charset="2"/>
        <a:buChar char=""/>
        <a:defRPr sz="1397" kern="1200">
          <a:solidFill>
            <a:schemeClr val="tx1"/>
          </a:solidFill>
          <a:latin typeface="+mn-lt"/>
          <a:ea typeface="+mn-ea"/>
          <a:cs typeface="+mn-cs"/>
        </a:defRPr>
      </a:lvl9pPr>
    </p:bodyStyle>
    <p:otherStyle>
      <a:defPPr>
        <a:defRPr lang="en-US"/>
      </a:defPPr>
      <a:lvl1pPr marL="0" algn="l" defTabSz="912098" rtl="0" eaLnBrk="1" latinLnBrk="0" hangingPunct="1">
        <a:defRPr sz="1794" kern="1200">
          <a:solidFill>
            <a:schemeClr val="tx1"/>
          </a:solidFill>
          <a:latin typeface="+mn-lt"/>
          <a:ea typeface="+mn-ea"/>
          <a:cs typeface="+mn-cs"/>
        </a:defRPr>
      </a:lvl1pPr>
      <a:lvl2pPr marL="456050" algn="l" defTabSz="912098" rtl="0" eaLnBrk="1" latinLnBrk="0" hangingPunct="1">
        <a:defRPr sz="1794" kern="1200">
          <a:solidFill>
            <a:schemeClr val="tx1"/>
          </a:solidFill>
          <a:latin typeface="+mn-lt"/>
          <a:ea typeface="+mn-ea"/>
          <a:cs typeface="+mn-cs"/>
        </a:defRPr>
      </a:lvl2pPr>
      <a:lvl3pPr marL="912098" algn="l" defTabSz="912098" rtl="0" eaLnBrk="1" latinLnBrk="0" hangingPunct="1">
        <a:defRPr sz="1794" kern="1200">
          <a:solidFill>
            <a:schemeClr val="tx1"/>
          </a:solidFill>
          <a:latin typeface="+mn-lt"/>
          <a:ea typeface="+mn-ea"/>
          <a:cs typeface="+mn-cs"/>
        </a:defRPr>
      </a:lvl3pPr>
      <a:lvl4pPr marL="1368147" algn="l" defTabSz="912098" rtl="0" eaLnBrk="1" latinLnBrk="0" hangingPunct="1">
        <a:defRPr sz="1794" kern="1200">
          <a:solidFill>
            <a:schemeClr val="tx1"/>
          </a:solidFill>
          <a:latin typeface="+mn-lt"/>
          <a:ea typeface="+mn-ea"/>
          <a:cs typeface="+mn-cs"/>
        </a:defRPr>
      </a:lvl4pPr>
      <a:lvl5pPr marL="1824197" algn="l" defTabSz="912098" rtl="0" eaLnBrk="1" latinLnBrk="0" hangingPunct="1">
        <a:defRPr sz="1794" kern="1200">
          <a:solidFill>
            <a:schemeClr val="tx1"/>
          </a:solidFill>
          <a:latin typeface="+mn-lt"/>
          <a:ea typeface="+mn-ea"/>
          <a:cs typeface="+mn-cs"/>
        </a:defRPr>
      </a:lvl5pPr>
      <a:lvl6pPr marL="2280247" algn="l" defTabSz="912098" rtl="0" eaLnBrk="1" latinLnBrk="0" hangingPunct="1">
        <a:defRPr sz="1794" kern="1200">
          <a:solidFill>
            <a:schemeClr val="tx1"/>
          </a:solidFill>
          <a:latin typeface="+mn-lt"/>
          <a:ea typeface="+mn-ea"/>
          <a:cs typeface="+mn-cs"/>
        </a:defRPr>
      </a:lvl6pPr>
      <a:lvl7pPr marL="2736295" algn="l" defTabSz="912098" rtl="0" eaLnBrk="1" latinLnBrk="0" hangingPunct="1">
        <a:defRPr sz="1794" kern="1200">
          <a:solidFill>
            <a:schemeClr val="tx1"/>
          </a:solidFill>
          <a:latin typeface="+mn-lt"/>
          <a:ea typeface="+mn-ea"/>
          <a:cs typeface="+mn-cs"/>
        </a:defRPr>
      </a:lvl7pPr>
      <a:lvl8pPr marL="3192344" algn="l" defTabSz="912098" rtl="0" eaLnBrk="1" latinLnBrk="0" hangingPunct="1">
        <a:defRPr sz="1794" kern="1200">
          <a:solidFill>
            <a:schemeClr val="tx1"/>
          </a:solidFill>
          <a:latin typeface="+mn-lt"/>
          <a:ea typeface="+mn-ea"/>
          <a:cs typeface="+mn-cs"/>
        </a:defRPr>
      </a:lvl8pPr>
      <a:lvl9pPr marL="3648394" algn="l" defTabSz="912098" rtl="0" eaLnBrk="1" latinLnBrk="0" hangingPunct="1">
        <a:defRPr sz="179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9.png"/><Relationship Id="rId11" Type="http://schemas.openxmlformats.org/officeDocument/2006/relationships/image" Target="../media/image34.jp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hyperlink" Target="http://www.greenjobsproject.eu/" TargetMode="External"/><Relationship Id="rId5" Type="http://schemas.openxmlformats.org/officeDocument/2006/relationships/hyperlink" Target="http://www.potentialsproject.eu/" TargetMode="Externa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51.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6.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hyperlink" Target="http://www.google.pl/url?sa=i&amp;rct=j&amp;q=&amp;esrc=s&amp;source=images&amp;cd=&amp;cad=rja&amp;uact=8&amp;ved=0ahUKEwjFrPLky6HLAhXmBZoKHa0ZARoQjRwIBw&amp;url=http://m.nettg.pl/news/110314/katowice-supercentrum-najnowsze-w-europie-galeria&amp;psig=AFQjCNHEfxZ5mEXHUuErEFhObpUK3SsBrw&amp;ust=1456993982779499" TargetMode="External"/></Relationships>
</file>

<file path=ppt/slides/_rels/slide30.xml.rels><?xml version="1.0" encoding="UTF-8" standalone="yes"?>
<Relationships xmlns="http://schemas.openxmlformats.org/package/2006/relationships"><Relationship Id="rId2" Type="http://schemas.openxmlformats.org/officeDocument/2006/relationships/hyperlink" Target="mailto:awrana@gig.eu"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2">
            <a:extLst>
              <a:ext uri="{FF2B5EF4-FFF2-40B4-BE49-F238E27FC236}">
                <a16:creationId xmlns:a16="http://schemas.microsoft.com/office/drawing/2014/main" id="{D9D127C2-1ABC-EB06-CD13-3AEC9D3D8AF4}"/>
              </a:ext>
            </a:extLst>
          </p:cNvPr>
          <p:cNvSpPr txBox="1">
            <a:spLocks/>
          </p:cNvSpPr>
          <p:nvPr/>
        </p:nvSpPr>
        <p:spPr>
          <a:xfrm>
            <a:off x="1104523" y="2899123"/>
            <a:ext cx="10432723" cy="1853945"/>
          </a:xfrm>
          <a:prstGeom prst="rect">
            <a:avLst/>
          </a:prstGeom>
        </p:spPr>
        <p:txBody>
          <a:bodyPr vert="horz" wrap="square" lIns="0" tIns="0" rIns="91440" bIns="45720" rtlCol="0" anchor="t" anchorCtr="0">
            <a:noAutofit/>
          </a:bodyPr>
          <a:lstStyle>
            <a:lvl1pPr algn="r" defTabSz="912114" rtl="0" eaLnBrk="1" latinLnBrk="0" hangingPunct="1">
              <a:lnSpc>
                <a:spcPts val="5400"/>
              </a:lnSpc>
              <a:spcBef>
                <a:spcPct val="0"/>
              </a:spcBef>
              <a:buNone/>
              <a:defRPr sz="4400" b="1" kern="1200" cap="all" spc="100" baseline="0">
                <a:solidFill>
                  <a:schemeClr val="bg1"/>
                </a:solidFill>
                <a:latin typeface="+mj-lt"/>
                <a:ea typeface="+mj-ea"/>
                <a:cs typeface="+mj-cs"/>
              </a:defRPr>
            </a:lvl1pPr>
          </a:lstStyle>
          <a:p>
            <a:pPr lvl="0" algn="ctr" defTabSz="912388">
              <a:lnSpc>
                <a:spcPct val="100000"/>
              </a:lnSpc>
              <a:spcBef>
                <a:spcPts val="0"/>
              </a:spcBef>
            </a:pPr>
            <a:endParaRPr lang="en-GB" sz="2800" cap="none" spc="0" dirty="0">
              <a:solidFill>
                <a:srgbClr val="484848"/>
              </a:solidFill>
              <a:latin typeface="Times New Roman" panose="02020603050405020304" pitchFamily="18" charset="0"/>
              <a:ea typeface="+mn-ea"/>
              <a:cs typeface="Times New Roman" panose="02020603050405020304" pitchFamily="18" charset="0"/>
            </a:endParaRPr>
          </a:p>
          <a:p>
            <a:pPr lvl="0" algn="ctr" defTabSz="912388">
              <a:lnSpc>
                <a:spcPct val="100000"/>
              </a:lnSpc>
              <a:spcBef>
                <a:spcPts val="0"/>
              </a:spcBef>
            </a:pPr>
            <a:r>
              <a:rPr lang="en-GB" sz="2800" cap="none" spc="0" dirty="0">
                <a:solidFill>
                  <a:srgbClr val="484848"/>
                </a:solidFill>
                <a:latin typeface="Times New Roman" panose="02020603050405020304" pitchFamily="18" charset="0"/>
                <a:ea typeface="+mn-ea"/>
                <a:cs typeface="Times New Roman" panose="02020603050405020304" pitchFamily="18" charset="0"/>
              </a:rPr>
              <a:t>Analysis of selected aspects of underground coal mining in Albania and Serbia</a:t>
            </a:r>
          </a:p>
          <a:p>
            <a:pPr lvl="0" algn="ctr" defTabSz="912388">
              <a:lnSpc>
                <a:spcPct val="100000"/>
              </a:lnSpc>
              <a:spcBef>
                <a:spcPts val="0"/>
              </a:spcBef>
            </a:pPr>
            <a:r>
              <a:rPr lang="en-GB" sz="2000" cap="none" dirty="0">
                <a:solidFill>
                  <a:schemeClr val="accent5">
                    <a:lumMod val="75000"/>
                  </a:schemeClr>
                </a:solidFill>
                <a:cs typeface="Times New Roman" panose="02020603050405020304" pitchFamily="18" charset="0"/>
              </a:rPr>
              <a:t>How can the infrastructure/resources of the active mines in Serbia and the closed mines in Albania be better utilised?</a:t>
            </a:r>
          </a:p>
          <a:p>
            <a:pPr lvl="0" algn="ctr" defTabSz="912388">
              <a:lnSpc>
                <a:spcPct val="100000"/>
              </a:lnSpc>
              <a:spcBef>
                <a:spcPts val="0"/>
              </a:spcBef>
            </a:pPr>
            <a:br>
              <a:rPr lang="pl-PL" dirty="0"/>
            </a:br>
            <a:endParaRPr lang="pl-PL" dirty="0"/>
          </a:p>
        </p:txBody>
      </p:sp>
      <p:sp>
        <p:nvSpPr>
          <p:cNvPr id="7" name="Symbol zastępczy zawartości 3">
            <a:extLst>
              <a:ext uri="{FF2B5EF4-FFF2-40B4-BE49-F238E27FC236}">
                <a16:creationId xmlns:a16="http://schemas.microsoft.com/office/drawing/2014/main" id="{AF8C215E-2DDE-E981-1CA7-F993A6EF6F85}"/>
              </a:ext>
            </a:extLst>
          </p:cNvPr>
          <p:cNvSpPr txBox="1">
            <a:spLocks/>
          </p:cNvSpPr>
          <p:nvPr/>
        </p:nvSpPr>
        <p:spPr>
          <a:xfrm>
            <a:off x="4074345" y="5107637"/>
            <a:ext cx="7658946" cy="590438"/>
          </a:xfrm>
          <a:prstGeom prst="rect">
            <a:avLst/>
          </a:prstGeom>
        </p:spPr>
        <p:txBody>
          <a:bodyPr vert="horz" lIns="45720" tIns="45720" rIns="45720" bIns="45720" rtlCol="0">
            <a:noAutofit/>
          </a:bodyPr>
          <a:lstStyle>
            <a:lvl1pPr marL="91211" indent="-91211" algn="r" defTabSz="912114" rtl="0" eaLnBrk="1" latinLnBrk="0" hangingPunct="1">
              <a:lnSpc>
                <a:spcPct val="90000"/>
              </a:lnSpc>
              <a:spcBef>
                <a:spcPts val="1197"/>
              </a:spcBef>
              <a:spcAft>
                <a:spcPts val="200"/>
              </a:spcAft>
              <a:buClr>
                <a:schemeClr val="accent1"/>
              </a:buClr>
              <a:buSzPct val="100000"/>
              <a:buFont typeface="Tw Cen MT" panose="020B0602020104020603" pitchFamily="34" charset="0"/>
              <a:buChar char=" "/>
              <a:defRPr sz="2300" b="1" kern="1200">
                <a:solidFill>
                  <a:schemeClr val="accent2">
                    <a:lumMod val="50000"/>
                  </a:schemeClr>
                </a:solidFill>
                <a:latin typeface="+mn-lt"/>
                <a:ea typeface="+mn-ea"/>
                <a:cs typeface="+mn-cs"/>
              </a:defRPr>
            </a:lvl1pPr>
            <a:lvl2pPr marL="264513" indent="-136817" algn="l" defTabSz="912114" rtl="0" eaLnBrk="1" latinLnBrk="0" hangingPunct="1">
              <a:lnSpc>
                <a:spcPct val="90000"/>
              </a:lnSpc>
              <a:spcBef>
                <a:spcPts val="200"/>
              </a:spcBef>
              <a:spcAft>
                <a:spcPts val="399"/>
              </a:spcAft>
              <a:buClr>
                <a:schemeClr val="accent1"/>
              </a:buClr>
              <a:buFont typeface="Wingdings" panose="05000000000000000000" pitchFamily="2" charset="2"/>
              <a:buChar char="§"/>
              <a:defRPr sz="1795" b="1" kern="1200">
                <a:solidFill>
                  <a:schemeClr val="accent4">
                    <a:lumMod val="75000"/>
                  </a:schemeClr>
                </a:solidFill>
                <a:latin typeface="+mn-lt"/>
                <a:ea typeface="+mn-ea"/>
                <a:cs typeface="+mn-cs"/>
              </a:defRPr>
            </a:lvl2pPr>
            <a:lvl3pPr marL="446936" indent="-136817" algn="l" defTabSz="912114" rtl="0" eaLnBrk="1" latinLnBrk="0" hangingPunct="1">
              <a:lnSpc>
                <a:spcPct val="90000"/>
              </a:lnSpc>
              <a:spcBef>
                <a:spcPts val="200"/>
              </a:spcBef>
              <a:spcAft>
                <a:spcPts val="399"/>
              </a:spcAft>
              <a:buClr>
                <a:schemeClr val="accent1"/>
              </a:buClr>
              <a:buFont typeface="Wingdings" panose="05000000000000000000" pitchFamily="2" charset="2"/>
              <a:buChar char="§"/>
              <a:defRPr sz="1397" kern="1200">
                <a:solidFill>
                  <a:schemeClr val="accent4">
                    <a:lumMod val="75000"/>
                  </a:schemeClr>
                </a:solidFill>
                <a:latin typeface="+mn-lt"/>
                <a:ea typeface="+mn-ea"/>
                <a:cs typeface="+mn-cs"/>
              </a:defRPr>
            </a:lvl3pPr>
            <a:lvl4pPr marL="592874" indent="-136817" algn="l" defTabSz="912114" rtl="0" eaLnBrk="1" latinLnBrk="0" hangingPunct="1">
              <a:lnSpc>
                <a:spcPct val="90000"/>
              </a:lnSpc>
              <a:spcBef>
                <a:spcPts val="200"/>
              </a:spcBef>
              <a:spcAft>
                <a:spcPts val="399"/>
              </a:spcAft>
              <a:buClr>
                <a:schemeClr val="accent1"/>
              </a:buClr>
              <a:buFont typeface="Wingdings" panose="05000000000000000000" pitchFamily="2" charset="2"/>
              <a:buChar char="§"/>
              <a:defRPr sz="1397" kern="1200">
                <a:solidFill>
                  <a:schemeClr val="accent4">
                    <a:lumMod val="75000"/>
                  </a:schemeClr>
                </a:solidFill>
                <a:latin typeface="+mn-lt"/>
                <a:ea typeface="+mn-ea"/>
                <a:cs typeface="+mn-cs"/>
              </a:defRPr>
            </a:lvl4pPr>
            <a:lvl5pPr marL="775297" indent="-136817" algn="l" defTabSz="912114" rtl="0" eaLnBrk="1" latinLnBrk="0" hangingPunct="1">
              <a:lnSpc>
                <a:spcPct val="90000"/>
              </a:lnSpc>
              <a:spcBef>
                <a:spcPts val="200"/>
              </a:spcBef>
              <a:spcAft>
                <a:spcPts val="399"/>
              </a:spcAft>
              <a:buClr>
                <a:schemeClr val="accent1"/>
              </a:buClr>
              <a:buFont typeface="Wingdings" panose="05000000000000000000" pitchFamily="2" charset="2"/>
              <a:buChar char="§"/>
              <a:defRPr sz="1397" kern="1200">
                <a:solidFill>
                  <a:schemeClr val="accent4">
                    <a:lumMod val="75000"/>
                  </a:schemeClr>
                </a:solidFill>
                <a:latin typeface="+mn-lt"/>
                <a:ea typeface="+mn-ea"/>
                <a:cs typeface="+mn-cs"/>
              </a:defRPr>
            </a:lvl5pPr>
            <a:lvl6pPr marL="912114" indent="-136817" algn="l" defTabSz="912114" rtl="0" eaLnBrk="1" latinLnBrk="0" hangingPunct="1">
              <a:lnSpc>
                <a:spcPct val="90000"/>
              </a:lnSpc>
              <a:spcBef>
                <a:spcPts val="200"/>
              </a:spcBef>
              <a:spcAft>
                <a:spcPts val="399"/>
              </a:spcAft>
              <a:buClr>
                <a:schemeClr val="accent1"/>
              </a:buClr>
              <a:buFont typeface="Wingdings 3" pitchFamily="18" charset="2"/>
              <a:buChar char=""/>
              <a:defRPr sz="1397" kern="1200">
                <a:solidFill>
                  <a:schemeClr val="tx1"/>
                </a:solidFill>
                <a:latin typeface="+mn-lt"/>
                <a:ea typeface="+mn-ea"/>
                <a:cs typeface="+mn-cs"/>
              </a:defRPr>
            </a:lvl6pPr>
            <a:lvl7pPr marL="1058052" indent="-136817" algn="l" defTabSz="912114" rtl="0" eaLnBrk="1" latinLnBrk="0" hangingPunct="1">
              <a:lnSpc>
                <a:spcPct val="90000"/>
              </a:lnSpc>
              <a:spcBef>
                <a:spcPts val="200"/>
              </a:spcBef>
              <a:spcAft>
                <a:spcPts val="399"/>
              </a:spcAft>
              <a:buClr>
                <a:schemeClr val="accent1"/>
              </a:buClr>
              <a:buFont typeface="Wingdings 3" pitchFamily="18" charset="2"/>
              <a:buChar char=""/>
              <a:defRPr sz="1397" kern="1200">
                <a:solidFill>
                  <a:schemeClr val="tx1"/>
                </a:solidFill>
                <a:latin typeface="+mn-lt"/>
                <a:ea typeface="+mn-ea"/>
                <a:cs typeface="+mn-cs"/>
              </a:defRPr>
            </a:lvl7pPr>
            <a:lvl8pPr marL="1213112" indent="-136817" algn="l" defTabSz="912114" rtl="0" eaLnBrk="1" latinLnBrk="0" hangingPunct="1">
              <a:lnSpc>
                <a:spcPct val="90000"/>
              </a:lnSpc>
              <a:spcBef>
                <a:spcPts val="200"/>
              </a:spcBef>
              <a:spcAft>
                <a:spcPts val="399"/>
              </a:spcAft>
              <a:buClr>
                <a:schemeClr val="accent1"/>
              </a:buClr>
              <a:buFont typeface="Wingdings 3" pitchFamily="18" charset="2"/>
              <a:buChar char=""/>
              <a:defRPr sz="1397" kern="1200">
                <a:solidFill>
                  <a:schemeClr val="tx1"/>
                </a:solidFill>
                <a:latin typeface="+mn-lt"/>
                <a:ea typeface="+mn-ea"/>
                <a:cs typeface="+mn-cs"/>
              </a:defRPr>
            </a:lvl8pPr>
            <a:lvl9pPr marL="1359050" indent="-136817" algn="l" defTabSz="912114" rtl="0" eaLnBrk="1" latinLnBrk="0" hangingPunct="1">
              <a:lnSpc>
                <a:spcPct val="90000"/>
              </a:lnSpc>
              <a:spcBef>
                <a:spcPts val="200"/>
              </a:spcBef>
              <a:spcAft>
                <a:spcPts val="399"/>
              </a:spcAft>
              <a:buClr>
                <a:schemeClr val="accent1"/>
              </a:buClr>
              <a:buFont typeface="Wingdings 3" pitchFamily="18" charset="2"/>
              <a:buChar char=""/>
              <a:defRPr sz="1397" kern="1200">
                <a:solidFill>
                  <a:schemeClr val="tx1"/>
                </a:solidFill>
                <a:latin typeface="+mn-lt"/>
                <a:ea typeface="+mn-ea"/>
                <a:cs typeface="+mn-cs"/>
              </a:defRPr>
            </a:lvl9pPr>
          </a:lstStyle>
          <a:p>
            <a:r>
              <a:rPr lang="pl-PL" sz="2000" dirty="0">
                <a:solidFill>
                  <a:srgbClr val="000000"/>
                </a:solidFill>
              </a:rPr>
              <a:t>Aleksander Wrana</a:t>
            </a:r>
          </a:p>
          <a:p>
            <a:r>
              <a:rPr lang="pl-PL" sz="2000" dirty="0">
                <a:solidFill>
                  <a:srgbClr val="000000"/>
                </a:solidFill>
              </a:rPr>
              <a:t>Aleksander Frejowski</a:t>
            </a:r>
          </a:p>
          <a:p>
            <a:r>
              <a:rPr lang="pl-PL" sz="2000" dirty="0">
                <a:solidFill>
                  <a:srgbClr val="000000"/>
                </a:solidFill>
              </a:rPr>
              <a:t> </a:t>
            </a:r>
          </a:p>
          <a:p>
            <a:r>
              <a:rPr lang="pl-PL" sz="2000" dirty="0">
                <a:solidFill>
                  <a:srgbClr val="000000"/>
                </a:solidFill>
              </a:rPr>
              <a:t>  </a:t>
            </a:r>
          </a:p>
          <a:p>
            <a:endParaRPr lang="pl-PL" sz="2000" dirty="0">
              <a:solidFill>
                <a:srgbClr val="000000"/>
              </a:solidFill>
            </a:endParaRPr>
          </a:p>
        </p:txBody>
      </p:sp>
      <p:sp>
        <p:nvSpPr>
          <p:cNvPr id="2" name="2 Subtítulo">
            <a:extLst>
              <a:ext uri="{FF2B5EF4-FFF2-40B4-BE49-F238E27FC236}">
                <a16:creationId xmlns:a16="http://schemas.microsoft.com/office/drawing/2014/main" id="{40F11D0A-DF88-FEB5-66ED-C290F9D4FC6E}"/>
              </a:ext>
            </a:extLst>
          </p:cNvPr>
          <p:cNvSpPr txBox="1">
            <a:spLocks/>
          </p:cNvSpPr>
          <p:nvPr/>
        </p:nvSpPr>
        <p:spPr>
          <a:xfrm>
            <a:off x="1959792" y="5804117"/>
            <a:ext cx="6570616" cy="71815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1600" dirty="0">
                <a:solidFill>
                  <a:schemeClr val="tx1"/>
                </a:solidFill>
                <a:latin typeface="Calibri" panose="020F0502020204030204" pitchFamily="34" charset="0"/>
              </a:rPr>
              <a:t>UNECE Workshop on Mine Closure in Serbia and Albania</a:t>
            </a:r>
          </a:p>
          <a:p>
            <a:endParaRPr lang="en-GB" sz="1600" dirty="0">
              <a:solidFill>
                <a:schemeClr val="tx1"/>
              </a:solidFill>
              <a:latin typeface="Calibri" panose="020F0502020204030204" pitchFamily="34" charset="0"/>
            </a:endParaRPr>
          </a:p>
          <a:p>
            <a:r>
              <a:rPr lang="en-GB" sz="1600" dirty="0">
                <a:solidFill>
                  <a:schemeClr val="tx1"/>
                </a:solidFill>
                <a:latin typeface="Calibri" panose="020F0502020204030204" pitchFamily="34" charset="0"/>
              </a:rPr>
              <a:t>			</a:t>
            </a:r>
          </a:p>
          <a:p>
            <a:endParaRPr lang="en-GB" sz="1600" dirty="0">
              <a:solidFill>
                <a:schemeClr val="tx1"/>
              </a:solidFill>
              <a:latin typeface="Calibri" panose="020F0502020204030204" pitchFamily="34" charset="0"/>
            </a:endParaRPr>
          </a:p>
          <a:p>
            <a:endParaRPr lang="en-GB" sz="1600" dirty="0">
              <a:solidFill>
                <a:schemeClr val="tx1"/>
              </a:solidFill>
              <a:latin typeface="Calibri" panose="020F0502020204030204" pitchFamily="34" charset="0"/>
            </a:endParaRPr>
          </a:p>
        </p:txBody>
      </p:sp>
      <p:sp>
        <p:nvSpPr>
          <p:cNvPr id="3" name="Prostokąt 7">
            <a:extLst>
              <a:ext uri="{FF2B5EF4-FFF2-40B4-BE49-F238E27FC236}">
                <a16:creationId xmlns:a16="http://schemas.microsoft.com/office/drawing/2014/main" id="{303DA36F-436F-D271-D6AA-7A1CE4A220FE}"/>
              </a:ext>
            </a:extLst>
          </p:cNvPr>
          <p:cNvSpPr/>
          <p:nvPr/>
        </p:nvSpPr>
        <p:spPr>
          <a:xfrm>
            <a:off x="533401" y="6163197"/>
            <a:ext cx="8847666" cy="369332"/>
          </a:xfrm>
          <a:prstGeom prst="rect">
            <a:avLst/>
          </a:prstGeom>
        </p:spPr>
        <p:txBody>
          <a:bodyPr wrap="square">
            <a:spAutoFit/>
          </a:bodyPr>
          <a:lstStyle/>
          <a:p>
            <a:pPr algn="ctr"/>
            <a:r>
              <a:rPr lang="it-IT" sz="1800" b="1" dirty="0">
                <a:latin typeface="Calibri" panose="020F0502020204030204" pitchFamily="34" charset="0"/>
              </a:rPr>
              <a:t>Tirana, Albania </a:t>
            </a:r>
            <a:r>
              <a:rPr lang="es-ES" sz="1800" b="1" dirty="0">
                <a:latin typeface="Calibri" panose="020F0502020204030204" pitchFamily="34" charset="0"/>
              </a:rPr>
              <a:t>– 9.12</a:t>
            </a:r>
            <a:r>
              <a:rPr lang="pl-PL" sz="1800" b="1" dirty="0">
                <a:latin typeface="Calibri" panose="020F0502020204030204" pitchFamily="34" charset="0"/>
              </a:rPr>
              <a:t>.2022</a:t>
            </a:r>
            <a:endParaRPr lang="es-ES" sz="1800" b="1" dirty="0">
              <a:latin typeface="Calibri" panose="020F0502020204030204" pitchFamily="34" charset="0"/>
            </a:endParaRPr>
          </a:p>
        </p:txBody>
      </p:sp>
    </p:spTree>
    <p:extLst>
      <p:ext uri="{BB962C8B-B14F-4D97-AF65-F5344CB8AC3E}">
        <p14:creationId xmlns:p14="http://schemas.microsoft.com/office/powerpoint/2010/main" val="312928913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A6F0513-7352-475D-987A-D22AAA312112}"/>
              </a:ext>
            </a:extLst>
          </p:cNvPr>
          <p:cNvSpPr>
            <a:spLocks noGrp="1"/>
          </p:cNvSpPr>
          <p:nvPr>
            <p:ph type="ctrTitle"/>
          </p:nvPr>
        </p:nvSpPr>
        <p:spPr>
          <a:xfrm>
            <a:off x="290146" y="304995"/>
            <a:ext cx="11597054" cy="380806"/>
          </a:xfrm>
        </p:spPr>
        <p:txBody>
          <a:bodyPr>
            <a:normAutofit fontScale="90000"/>
          </a:bodyPr>
          <a:lstStyle/>
          <a:p>
            <a:pPr algn="ctr"/>
            <a:r>
              <a:rPr lang="en-US" sz="2800" dirty="0">
                <a:latin typeface="Times New Roman" panose="02020603050405020304" pitchFamily="18" charset="0"/>
                <a:cs typeface="Times New Roman" panose="02020603050405020304" pitchFamily="18" charset="0"/>
              </a:rPr>
              <a:t>Current situation of coal mines in Serbia</a:t>
            </a:r>
            <a:br>
              <a:rPr lang="pl-PL" sz="2800" dirty="0">
                <a:latin typeface="Times New Roman" panose="02020603050405020304" pitchFamily="18" charset="0"/>
                <a:cs typeface="Times New Roman" panose="02020603050405020304" pitchFamily="18" charset="0"/>
              </a:rPr>
            </a:br>
            <a:endParaRPr lang="en-GB" dirty="0"/>
          </a:p>
        </p:txBody>
      </p:sp>
      <p:pic>
        <p:nvPicPr>
          <p:cNvPr id="6" name="Obraz 5">
            <a:extLst>
              <a:ext uri="{FF2B5EF4-FFF2-40B4-BE49-F238E27FC236}">
                <a16:creationId xmlns:a16="http://schemas.microsoft.com/office/drawing/2014/main" id="{658F3E1F-D48E-4EA4-8E75-EC7B5E7220D6}"/>
              </a:ext>
            </a:extLst>
          </p:cNvPr>
          <p:cNvPicPr>
            <a:picLocks noChangeAspect="1"/>
          </p:cNvPicPr>
          <p:nvPr/>
        </p:nvPicPr>
        <p:blipFill>
          <a:blip r:embed="rId3"/>
          <a:stretch>
            <a:fillRect/>
          </a:stretch>
        </p:blipFill>
        <p:spPr>
          <a:xfrm>
            <a:off x="386862" y="1086487"/>
            <a:ext cx="7468101" cy="4667563"/>
          </a:xfrm>
          <a:prstGeom prst="rect">
            <a:avLst/>
          </a:prstGeom>
        </p:spPr>
      </p:pic>
      <p:pic>
        <p:nvPicPr>
          <p:cNvPr id="8" name="Obraz 7">
            <a:extLst>
              <a:ext uri="{FF2B5EF4-FFF2-40B4-BE49-F238E27FC236}">
                <a16:creationId xmlns:a16="http://schemas.microsoft.com/office/drawing/2014/main" id="{24FD3508-6E86-464F-8753-4721A29C9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4963" y="1139301"/>
            <a:ext cx="1143000" cy="1143000"/>
          </a:xfrm>
          <a:prstGeom prst="rect">
            <a:avLst/>
          </a:prstGeom>
        </p:spPr>
      </p:pic>
      <p:pic>
        <p:nvPicPr>
          <p:cNvPr id="9" name="Obraz 8">
            <a:extLst>
              <a:ext uri="{FF2B5EF4-FFF2-40B4-BE49-F238E27FC236}">
                <a16:creationId xmlns:a16="http://schemas.microsoft.com/office/drawing/2014/main" id="{9FE7E980-451C-46FB-A590-A6DB697CB4A7}"/>
              </a:ext>
            </a:extLst>
          </p:cNvPr>
          <p:cNvPicPr>
            <a:picLocks noChangeAspect="1"/>
          </p:cNvPicPr>
          <p:nvPr/>
        </p:nvPicPr>
        <p:blipFill>
          <a:blip r:embed="rId5"/>
          <a:stretch>
            <a:fillRect/>
          </a:stretch>
        </p:blipFill>
        <p:spPr>
          <a:xfrm>
            <a:off x="9091063" y="1144334"/>
            <a:ext cx="1143000" cy="1143000"/>
          </a:xfrm>
          <a:prstGeom prst="rect">
            <a:avLst/>
          </a:prstGeom>
        </p:spPr>
      </p:pic>
      <p:pic>
        <p:nvPicPr>
          <p:cNvPr id="10" name="Obraz 9">
            <a:extLst>
              <a:ext uri="{FF2B5EF4-FFF2-40B4-BE49-F238E27FC236}">
                <a16:creationId xmlns:a16="http://schemas.microsoft.com/office/drawing/2014/main" id="{6370A8B6-E1A4-4705-B5EA-AEDBF0CB8D72}"/>
              </a:ext>
            </a:extLst>
          </p:cNvPr>
          <p:cNvPicPr>
            <a:picLocks noChangeAspect="1"/>
          </p:cNvPicPr>
          <p:nvPr/>
        </p:nvPicPr>
        <p:blipFill>
          <a:blip r:embed="rId6"/>
          <a:stretch>
            <a:fillRect/>
          </a:stretch>
        </p:blipFill>
        <p:spPr>
          <a:xfrm>
            <a:off x="10436287" y="1139301"/>
            <a:ext cx="1143000" cy="1143000"/>
          </a:xfrm>
          <a:prstGeom prst="rect">
            <a:avLst/>
          </a:prstGeom>
        </p:spPr>
      </p:pic>
      <p:pic>
        <p:nvPicPr>
          <p:cNvPr id="11" name="Obraz 10">
            <a:extLst>
              <a:ext uri="{FF2B5EF4-FFF2-40B4-BE49-F238E27FC236}">
                <a16:creationId xmlns:a16="http://schemas.microsoft.com/office/drawing/2014/main" id="{A39774F0-623F-4AC7-999F-2209B2622755}"/>
              </a:ext>
            </a:extLst>
          </p:cNvPr>
          <p:cNvPicPr>
            <a:picLocks noChangeAspect="1"/>
          </p:cNvPicPr>
          <p:nvPr/>
        </p:nvPicPr>
        <p:blipFill>
          <a:blip r:embed="rId7"/>
          <a:stretch>
            <a:fillRect/>
          </a:stretch>
        </p:blipFill>
        <p:spPr>
          <a:xfrm>
            <a:off x="7854963" y="2682987"/>
            <a:ext cx="1143000" cy="1143000"/>
          </a:xfrm>
          <a:prstGeom prst="rect">
            <a:avLst/>
          </a:prstGeom>
        </p:spPr>
      </p:pic>
      <p:pic>
        <p:nvPicPr>
          <p:cNvPr id="12" name="Obraz 11">
            <a:extLst>
              <a:ext uri="{FF2B5EF4-FFF2-40B4-BE49-F238E27FC236}">
                <a16:creationId xmlns:a16="http://schemas.microsoft.com/office/drawing/2014/main" id="{33113D48-57A1-4C2F-9D45-722A2E47560B}"/>
              </a:ext>
            </a:extLst>
          </p:cNvPr>
          <p:cNvPicPr>
            <a:picLocks noChangeAspect="1"/>
          </p:cNvPicPr>
          <p:nvPr/>
        </p:nvPicPr>
        <p:blipFill>
          <a:blip r:embed="rId8"/>
          <a:stretch>
            <a:fillRect/>
          </a:stretch>
        </p:blipFill>
        <p:spPr>
          <a:xfrm>
            <a:off x="9091063" y="2735801"/>
            <a:ext cx="1143000" cy="1143000"/>
          </a:xfrm>
          <a:prstGeom prst="rect">
            <a:avLst/>
          </a:prstGeom>
        </p:spPr>
      </p:pic>
      <p:pic>
        <p:nvPicPr>
          <p:cNvPr id="13" name="Obraz 12">
            <a:extLst>
              <a:ext uri="{FF2B5EF4-FFF2-40B4-BE49-F238E27FC236}">
                <a16:creationId xmlns:a16="http://schemas.microsoft.com/office/drawing/2014/main" id="{614F748B-1D3F-4ECB-ABD7-8EF78E176396}"/>
              </a:ext>
            </a:extLst>
          </p:cNvPr>
          <p:cNvPicPr>
            <a:picLocks noChangeAspect="1"/>
          </p:cNvPicPr>
          <p:nvPr/>
        </p:nvPicPr>
        <p:blipFill>
          <a:blip r:embed="rId9"/>
          <a:stretch>
            <a:fillRect/>
          </a:stretch>
        </p:blipFill>
        <p:spPr>
          <a:xfrm>
            <a:off x="10436287" y="2735801"/>
            <a:ext cx="1143000" cy="1143000"/>
          </a:xfrm>
          <a:prstGeom prst="rect">
            <a:avLst/>
          </a:prstGeom>
        </p:spPr>
      </p:pic>
      <p:pic>
        <p:nvPicPr>
          <p:cNvPr id="14" name="Obraz 13">
            <a:extLst>
              <a:ext uri="{FF2B5EF4-FFF2-40B4-BE49-F238E27FC236}">
                <a16:creationId xmlns:a16="http://schemas.microsoft.com/office/drawing/2014/main" id="{1DCCD32D-E239-4D8E-8E1F-D22A5305C857}"/>
              </a:ext>
            </a:extLst>
          </p:cNvPr>
          <p:cNvPicPr>
            <a:picLocks noChangeAspect="1"/>
          </p:cNvPicPr>
          <p:nvPr/>
        </p:nvPicPr>
        <p:blipFill>
          <a:blip r:embed="rId10"/>
          <a:stretch>
            <a:fillRect/>
          </a:stretch>
        </p:blipFill>
        <p:spPr>
          <a:xfrm>
            <a:off x="7854963" y="4218518"/>
            <a:ext cx="1143000" cy="1143000"/>
          </a:xfrm>
          <a:prstGeom prst="rect">
            <a:avLst/>
          </a:prstGeom>
        </p:spPr>
      </p:pic>
      <p:pic>
        <p:nvPicPr>
          <p:cNvPr id="16" name="Obraz 15">
            <a:extLst>
              <a:ext uri="{FF2B5EF4-FFF2-40B4-BE49-F238E27FC236}">
                <a16:creationId xmlns:a16="http://schemas.microsoft.com/office/drawing/2014/main" id="{49AAFFAD-3292-436E-8C50-27B392D3F8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91063" y="4218518"/>
            <a:ext cx="1143000" cy="1143000"/>
          </a:xfrm>
          <a:prstGeom prst="rect">
            <a:avLst/>
          </a:prstGeom>
        </p:spPr>
      </p:pic>
      <p:pic>
        <p:nvPicPr>
          <p:cNvPr id="17" name="Obraz 16">
            <a:extLst>
              <a:ext uri="{FF2B5EF4-FFF2-40B4-BE49-F238E27FC236}">
                <a16:creationId xmlns:a16="http://schemas.microsoft.com/office/drawing/2014/main" id="{1C5BA916-BE98-49B7-B578-E67CBD2BB1A2}"/>
              </a:ext>
            </a:extLst>
          </p:cNvPr>
          <p:cNvPicPr>
            <a:picLocks noChangeAspect="1"/>
          </p:cNvPicPr>
          <p:nvPr/>
        </p:nvPicPr>
        <p:blipFill>
          <a:blip r:embed="rId12"/>
          <a:stretch>
            <a:fillRect/>
          </a:stretch>
        </p:blipFill>
        <p:spPr>
          <a:xfrm>
            <a:off x="10436287" y="4218518"/>
            <a:ext cx="1143000" cy="1143000"/>
          </a:xfrm>
          <a:prstGeom prst="rect">
            <a:avLst/>
          </a:prstGeom>
        </p:spPr>
      </p:pic>
      <p:sp>
        <p:nvSpPr>
          <p:cNvPr id="18" name="Owal 17">
            <a:extLst>
              <a:ext uri="{FF2B5EF4-FFF2-40B4-BE49-F238E27FC236}">
                <a16:creationId xmlns:a16="http://schemas.microsoft.com/office/drawing/2014/main" id="{5A1D0297-5F33-4C60-AA4D-392C3057D66E}"/>
              </a:ext>
            </a:extLst>
          </p:cNvPr>
          <p:cNvSpPr/>
          <p:nvPr/>
        </p:nvSpPr>
        <p:spPr>
          <a:xfrm>
            <a:off x="10553700" y="4314825"/>
            <a:ext cx="933450" cy="9620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Łącznik prosty 19">
            <a:extLst>
              <a:ext uri="{FF2B5EF4-FFF2-40B4-BE49-F238E27FC236}">
                <a16:creationId xmlns:a16="http://schemas.microsoft.com/office/drawing/2014/main" id="{F1E8DB88-AA08-4628-BE9D-85F4C1612136}"/>
              </a:ext>
            </a:extLst>
          </p:cNvPr>
          <p:cNvCxnSpPr>
            <a:stCxn id="18" idx="7"/>
            <a:endCxn id="18" idx="3"/>
          </p:cNvCxnSpPr>
          <p:nvPr/>
        </p:nvCxnSpPr>
        <p:spPr>
          <a:xfrm flipH="1">
            <a:off x="10690401" y="4455710"/>
            <a:ext cx="660048" cy="6802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695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A6F0513-7352-475D-987A-D22AAA312112}"/>
              </a:ext>
            </a:extLst>
          </p:cNvPr>
          <p:cNvSpPr>
            <a:spLocks noGrp="1"/>
          </p:cNvSpPr>
          <p:nvPr>
            <p:ph type="ctrTitle"/>
          </p:nvPr>
        </p:nvSpPr>
        <p:spPr>
          <a:xfrm>
            <a:off x="290146" y="304995"/>
            <a:ext cx="11597054" cy="380806"/>
          </a:xfrm>
        </p:spPr>
        <p:txBody>
          <a:bodyPr>
            <a:normAutofit fontScale="90000"/>
          </a:bodyPr>
          <a:lstStyle/>
          <a:p>
            <a:pPr algn="ctr"/>
            <a:r>
              <a:rPr lang="pl-PL" sz="2800" dirty="0">
                <a:latin typeface="Times New Roman" panose="02020603050405020304" pitchFamily="18" charset="0"/>
                <a:cs typeface="Times New Roman" panose="02020603050405020304" pitchFamily="18" charset="0"/>
              </a:rPr>
              <a:t>MINING</a:t>
            </a:r>
            <a:r>
              <a:rPr lang="en-US" sz="2800" dirty="0">
                <a:latin typeface="Times New Roman" panose="02020603050405020304" pitchFamily="18" charset="0"/>
                <a:cs typeface="Times New Roman" panose="02020603050405020304" pitchFamily="18" charset="0"/>
              </a:rPr>
              <a:t> situation of coal mines in Serbia</a:t>
            </a:r>
            <a:br>
              <a:rPr lang="pl-PL" sz="2800" dirty="0">
                <a:latin typeface="Times New Roman" panose="02020603050405020304" pitchFamily="18" charset="0"/>
                <a:cs typeface="Times New Roman" panose="02020603050405020304" pitchFamily="18" charset="0"/>
              </a:rPr>
            </a:br>
            <a:endParaRPr lang="en-GB" dirty="0"/>
          </a:p>
        </p:txBody>
      </p:sp>
      <p:graphicFrame>
        <p:nvGraphicFramePr>
          <p:cNvPr id="4" name="Tabela 3"/>
          <p:cNvGraphicFramePr>
            <a:graphicFrameLocks noGrp="1"/>
          </p:cNvGraphicFramePr>
          <p:nvPr>
            <p:extLst>
              <p:ext uri="{D42A27DB-BD31-4B8C-83A1-F6EECF244321}">
                <p14:modId xmlns:p14="http://schemas.microsoft.com/office/powerpoint/2010/main" val="1975380387"/>
              </p:ext>
            </p:extLst>
          </p:nvPr>
        </p:nvGraphicFramePr>
        <p:xfrm>
          <a:off x="1448554" y="685801"/>
          <a:ext cx="8863343" cy="5576933"/>
        </p:xfrm>
        <a:graphic>
          <a:graphicData uri="http://schemas.openxmlformats.org/drawingml/2006/table">
            <a:tbl>
              <a:tblPr/>
              <a:tblGrid>
                <a:gridCol w="954232">
                  <a:extLst>
                    <a:ext uri="{9D8B030D-6E8A-4147-A177-3AD203B41FA5}">
                      <a16:colId xmlns:a16="http://schemas.microsoft.com/office/drawing/2014/main" val="1582375655"/>
                    </a:ext>
                  </a:extLst>
                </a:gridCol>
                <a:gridCol w="917530">
                  <a:extLst>
                    <a:ext uri="{9D8B030D-6E8A-4147-A177-3AD203B41FA5}">
                      <a16:colId xmlns:a16="http://schemas.microsoft.com/office/drawing/2014/main" val="3676092164"/>
                    </a:ext>
                  </a:extLst>
                </a:gridCol>
                <a:gridCol w="880828">
                  <a:extLst>
                    <a:ext uri="{9D8B030D-6E8A-4147-A177-3AD203B41FA5}">
                      <a16:colId xmlns:a16="http://schemas.microsoft.com/office/drawing/2014/main" val="4241099336"/>
                    </a:ext>
                  </a:extLst>
                </a:gridCol>
                <a:gridCol w="880828">
                  <a:extLst>
                    <a:ext uri="{9D8B030D-6E8A-4147-A177-3AD203B41FA5}">
                      <a16:colId xmlns:a16="http://schemas.microsoft.com/office/drawing/2014/main" val="784736700"/>
                    </a:ext>
                  </a:extLst>
                </a:gridCol>
                <a:gridCol w="761551">
                  <a:extLst>
                    <a:ext uri="{9D8B030D-6E8A-4147-A177-3AD203B41FA5}">
                      <a16:colId xmlns:a16="http://schemas.microsoft.com/office/drawing/2014/main" val="1297774463"/>
                    </a:ext>
                  </a:extLst>
                </a:gridCol>
                <a:gridCol w="660622">
                  <a:extLst>
                    <a:ext uri="{9D8B030D-6E8A-4147-A177-3AD203B41FA5}">
                      <a16:colId xmlns:a16="http://schemas.microsoft.com/office/drawing/2014/main" val="123447777"/>
                    </a:ext>
                  </a:extLst>
                </a:gridCol>
                <a:gridCol w="761551">
                  <a:extLst>
                    <a:ext uri="{9D8B030D-6E8A-4147-A177-3AD203B41FA5}">
                      <a16:colId xmlns:a16="http://schemas.microsoft.com/office/drawing/2014/main" val="2909648178"/>
                    </a:ext>
                  </a:extLst>
                </a:gridCol>
                <a:gridCol w="761551">
                  <a:extLst>
                    <a:ext uri="{9D8B030D-6E8A-4147-A177-3AD203B41FA5}">
                      <a16:colId xmlns:a16="http://schemas.microsoft.com/office/drawing/2014/main" val="2423049393"/>
                    </a:ext>
                  </a:extLst>
                </a:gridCol>
                <a:gridCol w="2284650">
                  <a:extLst>
                    <a:ext uri="{9D8B030D-6E8A-4147-A177-3AD203B41FA5}">
                      <a16:colId xmlns:a16="http://schemas.microsoft.com/office/drawing/2014/main" val="2723118046"/>
                    </a:ext>
                  </a:extLst>
                </a:gridCol>
              </a:tblGrid>
              <a:tr h="396589">
                <a:tc gridSpan="2">
                  <a:txBody>
                    <a:bodyPr/>
                    <a:lstStyle/>
                    <a:p>
                      <a:pPr algn="ctr" fontAlgn="ctr"/>
                      <a:r>
                        <a:rPr lang="en-AU" sz="700" b="1" i="0" u="none" strike="noStrike">
                          <a:solidFill>
                            <a:srgbClr val="000000"/>
                          </a:solidFill>
                          <a:effectLst/>
                          <a:latin typeface="Times New Roman" panose="02020603050405020304" pitchFamily="18" charset="0"/>
                        </a:rPr>
                        <a:t>Mine</a:t>
                      </a:r>
                    </a:p>
                  </a:txBody>
                  <a:tcPr marL="5665" marR="5665" marT="56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700" b="1" i="0" u="none" strike="noStrike">
                          <a:solidFill>
                            <a:srgbClr val="000000"/>
                          </a:solidFill>
                          <a:effectLst/>
                          <a:latin typeface="Times New Roman" panose="02020603050405020304" pitchFamily="18" charset="0"/>
                        </a:rPr>
                        <a:t>Method of exploitation</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1" i="0" u="none" strike="noStrike">
                          <a:solidFill>
                            <a:srgbClr val="000000"/>
                          </a:solidFill>
                          <a:effectLst/>
                          <a:latin typeface="Times New Roman" panose="02020603050405020304" pitchFamily="18" charset="0"/>
                        </a:rPr>
                        <a:t>Technology of exploitation</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AU" sz="700" b="1" i="0" u="none" strike="noStrike">
                          <a:solidFill>
                            <a:srgbClr val="000000"/>
                          </a:solidFill>
                          <a:effectLst/>
                          <a:latin typeface="Times New Roman" panose="02020603050405020304" pitchFamily="18" charset="0"/>
                        </a:rPr>
                        <a:t>Access to the mine by shafts                     (deep, m/diameter, m),</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lgn="ctr" fontAlgn="ctr"/>
                      <a:r>
                        <a:rPr lang="en-AU" sz="700" b="1" i="0" u="none" strike="noStrike">
                          <a:solidFill>
                            <a:srgbClr val="000000"/>
                          </a:solidFill>
                          <a:effectLst/>
                          <a:latin typeface="Times New Roman" panose="02020603050405020304" pitchFamily="18" charset="0"/>
                        </a:rPr>
                        <a:t>Access to the mine by drifts                      (cross-section area, m</a:t>
                      </a:r>
                      <a:r>
                        <a:rPr lang="en-AU" sz="700" b="1" i="0" u="none" strike="noStrike" baseline="30000">
                          <a:solidFill>
                            <a:srgbClr val="000000"/>
                          </a:solidFill>
                          <a:effectLst/>
                          <a:latin typeface="Times New Roman" panose="02020603050405020304" pitchFamily="18" charset="0"/>
                        </a:rPr>
                        <a:t>2</a:t>
                      </a:r>
                      <a:r>
                        <a:rPr lang="en-AU" sz="700" b="1" i="0" u="none" strike="noStrike">
                          <a:solidFill>
                            <a:srgbClr val="000000"/>
                          </a:solidFill>
                          <a:effectLst/>
                          <a:latin typeface="Times New Roman" panose="02020603050405020304" pitchFamily="18" charset="0"/>
                        </a:rPr>
                        <a:t>)</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700" b="1" i="0" u="none" strike="noStrike">
                          <a:solidFill>
                            <a:srgbClr val="000000"/>
                          </a:solidFill>
                          <a:effectLst/>
                          <a:latin typeface="Times New Roman" panose="02020603050405020304" pitchFamily="18" charset="0"/>
                        </a:rPr>
                        <a:t>Additional information</a:t>
                      </a:r>
                    </a:p>
                  </a:txBody>
                  <a:tcPr marL="5665" marR="5665" marT="56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0115774"/>
                  </a:ext>
                </a:extLst>
              </a:tr>
              <a:tr h="576856">
                <a:tc gridSpan="2">
                  <a:txBody>
                    <a:bodyPr/>
                    <a:lstStyle/>
                    <a:p>
                      <a:pPr algn="ctr" fontAlgn="ctr"/>
                      <a:r>
                        <a:rPr lang="en-AU" sz="700" b="1" i="0" u="none" strike="noStrike">
                          <a:solidFill>
                            <a:srgbClr val="000000"/>
                          </a:solidFill>
                          <a:effectLst/>
                          <a:latin typeface="Times New Roman" panose="02020603050405020304" pitchFamily="18" charset="0"/>
                        </a:rPr>
                        <a:t>RMU "Bogovina" (Bogovina-Istok)</a:t>
                      </a:r>
                    </a:p>
                  </a:txBody>
                  <a:tcPr marL="5665" marR="5665" marT="56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rowSpan="11">
                  <a:txBody>
                    <a:bodyPr/>
                    <a:lstStyle/>
                    <a:p>
                      <a:pPr algn="ctr" fontAlgn="ctr"/>
                      <a:r>
                        <a:rPr lang="en-AU" sz="700" b="0" i="0" u="none" strike="noStrike">
                          <a:solidFill>
                            <a:srgbClr val="000000"/>
                          </a:solidFill>
                          <a:effectLst/>
                          <a:latin typeface="Times New Roman" panose="02020603050405020304" pitchFamily="18" charset="0"/>
                        </a:rPr>
                        <a:t>Chamber-pillar method</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Blasting-drilling works</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AU" sz="700" b="0" i="0" u="none" strike="noStrike">
                          <a:solidFill>
                            <a:srgbClr val="000000"/>
                          </a:solidFill>
                          <a:effectLst/>
                          <a:latin typeface="Times New Roman" panose="02020603050405020304" pitchFamily="18" charset="0"/>
                        </a:rPr>
                        <a:t>Ventilation shaft No. 11 (180/3.5)</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lgn="ctr" fontAlgn="ctr"/>
                      <a:r>
                        <a:rPr lang="en-AU" sz="700" b="0" i="0" u="none" strike="noStrike">
                          <a:solidFill>
                            <a:srgbClr val="000000"/>
                          </a:solidFill>
                          <a:effectLst/>
                          <a:latin typeface="Times New Roman" panose="02020603050405020304" pitchFamily="18" charset="0"/>
                        </a:rPr>
                        <a:t>Main haulage drift GTN (14)</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700" b="0" i="0" u="none" strike="noStrike">
                          <a:solidFill>
                            <a:srgbClr val="000000"/>
                          </a:solidFill>
                          <a:effectLst/>
                          <a:latin typeface="Times New Roman" panose="02020603050405020304" pitchFamily="18" charset="0"/>
                        </a:rPr>
                        <a:t>There are also accesses to abandoned pit – shaft No. 10 (210/6) and drift, at closed Bogovina-Zapad site. </a:t>
                      </a:r>
                    </a:p>
                  </a:txBody>
                  <a:tcPr marL="5665" marR="5665" marT="56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9128174"/>
                  </a:ext>
                </a:extLst>
              </a:tr>
              <a:tr h="414538">
                <a:tc gridSpan="2">
                  <a:txBody>
                    <a:bodyPr/>
                    <a:lstStyle/>
                    <a:p>
                      <a:pPr algn="ctr" fontAlgn="ctr"/>
                      <a:r>
                        <a:rPr lang="en-AU" sz="700" b="1" i="0" u="none" strike="noStrike">
                          <a:solidFill>
                            <a:srgbClr val="000000"/>
                          </a:solidFill>
                          <a:effectLst/>
                          <a:latin typeface="Times New Roman" panose="02020603050405020304" pitchFamily="18" charset="0"/>
                        </a:rPr>
                        <a:t>RA "Vrška Čuka"</a:t>
                      </a:r>
                    </a:p>
                  </a:txBody>
                  <a:tcPr marL="5665" marR="5665" marT="56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vMerge="1">
                  <a:txBody>
                    <a:bodyPr/>
                    <a:lstStyle/>
                    <a:p>
                      <a:endParaRPr lang="en-GB"/>
                    </a:p>
                  </a:txBody>
                  <a:tcPr/>
                </a:tc>
                <a:tc>
                  <a:txBody>
                    <a:bodyPr/>
                    <a:lstStyle/>
                    <a:p>
                      <a:pPr algn="ctr" fontAlgn="ctr"/>
                      <a:r>
                        <a:rPr lang="en-AU" sz="700" b="0" i="0" u="none" strike="noStrike">
                          <a:solidFill>
                            <a:srgbClr val="000000"/>
                          </a:solidFill>
                          <a:effectLst/>
                          <a:latin typeface="Times New Roman" panose="02020603050405020304" pitchFamily="18" charset="0"/>
                        </a:rPr>
                        <a:t>Drilling and blasting and manual loading</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AU" sz="700" b="0" i="0" u="none" strike="noStrike">
                          <a:solidFill>
                            <a:srgbClr val="000000"/>
                          </a:solidFill>
                          <a:effectLst/>
                          <a:latin typeface="Times New Roman" panose="02020603050405020304" pitchFamily="18" charset="0"/>
                        </a:rPr>
                        <a:t>Ventilation shaft VO2 (138/5)</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700" b="0" i="0" u="none" strike="noStrike">
                          <a:solidFill>
                            <a:srgbClr val="000000"/>
                          </a:solidFill>
                          <a:effectLst/>
                          <a:latin typeface="Times New Roman" panose="02020603050405020304" pitchFamily="18" charset="0"/>
                        </a:rPr>
                        <a:t>Horizontal Avramica drift (16)</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Inclined N4 drift (10)</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In proximity of industrial estate of the mine is abandoned hoisting shaft Avramica (199/5) , which is now flooded.</a:t>
                      </a:r>
                    </a:p>
                  </a:txBody>
                  <a:tcPr marL="5665" marR="5665" marT="56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3272171"/>
                  </a:ext>
                </a:extLst>
              </a:tr>
              <a:tr h="414538">
                <a:tc rowSpan="2">
                  <a:txBody>
                    <a:bodyPr/>
                    <a:lstStyle/>
                    <a:p>
                      <a:pPr algn="ctr" fontAlgn="ctr"/>
                      <a:r>
                        <a:rPr lang="en-AU" sz="700" b="1" i="0" u="none" strike="noStrike">
                          <a:solidFill>
                            <a:srgbClr val="000000"/>
                          </a:solidFill>
                          <a:effectLst/>
                          <a:latin typeface="Times New Roman" panose="02020603050405020304" pitchFamily="18" charset="0"/>
                        </a:rPr>
                        <a:t>RKU "Ibarski rudnici" </a:t>
                      </a:r>
                    </a:p>
                  </a:txBody>
                  <a:tcPr marL="5665" marR="5665" marT="56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1" i="0" u="none" strike="noStrike">
                          <a:solidFill>
                            <a:srgbClr val="000000"/>
                          </a:solidFill>
                          <a:effectLst/>
                          <a:latin typeface="Times New Roman" panose="02020603050405020304" pitchFamily="18" charset="0"/>
                        </a:rPr>
                        <a:t>Jarando</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rowSpan="9">
                  <a:txBody>
                    <a:bodyPr/>
                    <a:lstStyle/>
                    <a:p>
                      <a:pPr algn="ctr" fontAlgn="ctr"/>
                      <a:r>
                        <a:rPr lang="en-AU" sz="700" b="0" i="0" u="none" strike="noStrike">
                          <a:solidFill>
                            <a:srgbClr val="000000"/>
                          </a:solidFill>
                          <a:effectLst/>
                          <a:latin typeface="Times New Roman" panose="02020603050405020304" pitchFamily="18" charset="0"/>
                        </a:rPr>
                        <a:t>Blasting-drilling works</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AU" sz="700" b="0" i="0" u="none" strike="noStrike">
                          <a:solidFill>
                            <a:srgbClr val="000000"/>
                          </a:solidFill>
                          <a:effectLst/>
                          <a:latin typeface="Times New Roman" panose="02020603050405020304" pitchFamily="18" charset="0"/>
                        </a:rPr>
                        <a:t>None</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700" b="0" i="0" u="none" strike="noStrike">
                          <a:solidFill>
                            <a:srgbClr val="000000"/>
                          </a:solidFill>
                          <a:effectLst/>
                          <a:latin typeface="Times New Roman" panose="02020603050405020304" pitchFamily="18" charset="0"/>
                        </a:rPr>
                        <a:t>Horizontal Baljevac drift  (12)</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Inclined GIN haulage drift  (12)</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AU" sz="700" b="0" i="0" u="none" strike="noStrike">
                          <a:solidFill>
                            <a:srgbClr val="000000"/>
                          </a:solidFill>
                          <a:effectLst/>
                          <a:latin typeface="Times New Roman" panose="02020603050405020304" pitchFamily="18" charset="0"/>
                        </a:rPr>
                        <a:t> Until recently mine operated three pits and in 1998-1999 third pit, Ušće, was closed. Jarando and Tadenje pits are completely separated production units</a:t>
                      </a:r>
                    </a:p>
                  </a:txBody>
                  <a:tcPr marL="5665" marR="5665" marT="56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2000410"/>
                  </a:ext>
                </a:extLst>
              </a:tr>
              <a:tr h="414538">
                <a:tc vMerge="1">
                  <a:txBody>
                    <a:bodyPr/>
                    <a:lstStyle/>
                    <a:p>
                      <a:endParaRPr lang="en-GB"/>
                    </a:p>
                  </a:txBody>
                  <a:tcPr/>
                </a:tc>
                <a:tc>
                  <a:txBody>
                    <a:bodyPr/>
                    <a:lstStyle/>
                    <a:p>
                      <a:pPr algn="ctr" fontAlgn="ctr"/>
                      <a:r>
                        <a:rPr lang="en-AU" sz="700" b="1" i="0" u="none" strike="noStrike">
                          <a:solidFill>
                            <a:srgbClr val="000000"/>
                          </a:solidFill>
                          <a:effectLst/>
                          <a:latin typeface="Times New Roman" panose="02020603050405020304" pitchFamily="18" charset="0"/>
                        </a:rPr>
                        <a:t>Tadenje</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gridSpan="2">
                  <a:txBody>
                    <a:bodyPr/>
                    <a:lstStyle/>
                    <a:p>
                      <a:pPr algn="ctr" fontAlgn="ctr"/>
                      <a:r>
                        <a:rPr lang="en-AU" sz="700" b="0" i="0" u="none" strike="noStrike">
                          <a:solidFill>
                            <a:srgbClr val="000000"/>
                          </a:solidFill>
                          <a:effectLst/>
                          <a:latin typeface="Times New Roman" panose="02020603050405020304" pitchFamily="18" charset="0"/>
                        </a:rPr>
                        <a:t>None</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700" b="0" i="0" u="none" strike="noStrike">
                          <a:solidFill>
                            <a:srgbClr val="000000"/>
                          </a:solidFill>
                          <a:effectLst/>
                          <a:latin typeface="Times New Roman" panose="02020603050405020304" pitchFamily="18" charset="0"/>
                        </a:rPr>
                        <a:t>Horizontal Tadenje drift 360 m (12)</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Inclined GIN haulage drift 66 m (12)</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3013111749"/>
                  </a:ext>
                </a:extLst>
              </a:tr>
              <a:tr h="403798">
                <a:tc gridSpan="2">
                  <a:txBody>
                    <a:bodyPr/>
                    <a:lstStyle/>
                    <a:p>
                      <a:pPr algn="ctr" fontAlgn="ctr"/>
                      <a:r>
                        <a:rPr lang="en-AU" sz="700" b="1" i="0" u="none" strike="noStrike">
                          <a:solidFill>
                            <a:srgbClr val="000000"/>
                          </a:solidFill>
                          <a:effectLst/>
                          <a:latin typeface="Times New Roman" panose="02020603050405020304" pitchFamily="18" charset="0"/>
                        </a:rPr>
                        <a:t>RMU "Jasenovac"</a:t>
                      </a:r>
                    </a:p>
                  </a:txBody>
                  <a:tcPr marL="5665" marR="5665" marT="56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vMerge="1">
                  <a:txBody>
                    <a:bodyPr/>
                    <a:lstStyle/>
                    <a:p>
                      <a:endParaRPr lang="en-GB"/>
                    </a:p>
                  </a:txBody>
                  <a:tcPr/>
                </a:tc>
                <a:tc vMerge="1">
                  <a:txBody>
                    <a:bodyPr/>
                    <a:lstStyle/>
                    <a:p>
                      <a:endParaRPr lang="en-GB"/>
                    </a:p>
                  </a:txBody>
                  <a:tcPr/>
                </a:tc>
                <a:tc gridSpan="2">
                  <a:txBody>
                    <a:bodyPr/>
                    <a:lstStyle/>
                    <a:p>
                      <a:pPr algn="ctr" fontAlgn="ctr"/>
                      <a:r>
                        <a:rPr lang="en-AU" sz="700" b="0" i="0" u="none" strike="noStrike">
                          <a:solidFill>
                            <a:srgbClr val="000000"/>
                          </a:solidFill>
                          <a:effectLst/>
                          <a:latin typeface="Times New Roman" panose="02020603050405020304" pitchFamily="18" charset="0"/>
                        </a:rPr>
                        <a:t>None</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700" b="0" i="0" u="none" strike="noStrike">
                          <a:solidFill>
                            <a:srgbClr val="000000"/>
                          </a:solidFill>
                          <a:effectLst/>
                          <a:latin typeface="Times New Roman" panose="02020603050405020304" pitchFamily="18" charset="0"/>
                        </a:rPr>
                        <a:t>Horizontal GIP drift (12)</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Inclined GVN drift (12)</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 </a:t>
                      </a:r>
                    </a:p>
                  </a:txBody>
                  <a:tcPr marL="5665" marR="5665" marT="56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814982"/>
                  </a:ext>
                </a:extLst>
              </a:tr>
              <a:tr h="414538">
                <a:tc rowSpan="3">
                  <a:txBody>
                    <a:bodyPr/>
                    <a:lstStyle/>
                    <a:p>
                      <a:pPr algn="ctr" fontAlgn="ctr"/>
                      <a:r>
                        <a:rPr lang="en-AU" sz="700" b="1" i="0" u="none" strike="noStrike">
                          <a:solidFill>
                            <a:srgbClr val="000000"/>
                          </a:solidFill>
                          <a:effectLst/>
                          <a:latin typeface="Times New Roman" panose="02020603050405020304" pitchFamily="18" charset="0"/>
                        </a:rPr>
                        <a:t>RMU "Rembas"</a:t>
                      </a:r>
                    </a:p>
                  </a:txBody>
                  <a:tcPr marL="5665" marR="5665" marT="56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1" i="0" u="none" strike="noStrike">
                          <a:solidFill>
                            <a:srgbClr val="000000"/>
                          </a:solidFill>
                          <a:effectLst/>
                          <a:latin typeface="Times New Roman" panose="02020603050405020304" pitchFamily="18" charset="0"/>
                        </a:rPr>
                        <a:t>Strmosten</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gridSpan="2">
                  <a:txBody>
                    <a:bodyPr/>
                    <a:lstStyle/>
                    <a:p>
                      <a:pPr algn="ctr" fontAlgn="ctr"/>
                      <a:r>
                        <a:rPr lang="en-AU" sz="700" b="0" i="0" u="none" strike="noStrike">
                          <a:solidFill>
                            <a:srgbClr val="000000"/>
                          </a:solidFill>
                          <a:effectLst/>
                          <a:latin typeface="Times New Roman" panose="02020603050405020304" pitchFamily="18" charset="0"/>
                        </a:rPr>
                        <a:t>Blind shaft (145/5)</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700" b="0" i="0" u="none" strike="noStrike">
                          <a:solidFill>
                            <a:srgbClr val="000000"/>
                          </a:solidFill>
                          <a:effectLst/>
                          <a:latin typeface="Times New Roman" panose="02020603050405020304" pitchFamily="18" charset="0"/>
                        </a:rPr>
                        <a:t>Three drifts - industrial estate (10, 12, 12)</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Ventilation drift - dislocated (10)</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AU" sz="700" b="0" i="0" u="none" strike="noStrike">
                          <a:solidFill>
                            <a:srgbClr val="000000"/>
                          </a:solidFill>
                          <a:effectLst/>
                          <a:latin typeface="Times New Roman" panose="02020603050405020304" pitchFamily="18" charset="0"/>
                        </a:rPr>
                        <a:t>Although pits of RMU "Rembas" mine are separate, connection between pits exist to single processing facility located at Resavica.</a:t>
                      </a:r>
                    </a:p>
                  </a:txBody>
                  <a:tcPr marL="5665" marR="5665" marT="56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02163"/>
                  </a:ext>
                </a:extLst>
              </a:tr>
              <a:tr h="414538">
                <a:tc vMerge="1">
                  <a:txBody>
                    <a:bodyPr/>
                    <a:lstStyle/>
                    <a:p>
                      <a:endParaRPr lang="en-GB"/>
                    </a:p>
                  </a:txBody>
                  <a:tcPr/>
                </a:tc>
                <a:tc>
                  <a:txBody>
                    <a:bodyPr/>
                    <a:lstStyle/>
                    <a:p>
                      <a:pPr algn="ctr" fontAlgn="ctr"/>
                      <a:r>
                        <a:rPr lang="en-AU" sz="700" b="1" i="0" u="none" strike="noStrike">
                          <a:solidFill>
                            <a:srgbClr val="000000"/>
                          </a:solidFill>
                          <a:effectLst/>
                          <a:latin typeface="Times New Roman" panose="02020603050405020304" pitchFamily="18" charset="0"/>
                        </a:rPr>
                        <a:t>Jelovac</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gridSpan="2">
                  <a:txBody>
                    <a:bodyPr/>
                    <a:lstStyle/>
                    <a:p>
                      <a:pPr algn="ctr" fontAlgn="ctr"/>
                      <a:r>
                        <a:rPr lang="en-AU" sz="700" b="0" i="0" u="none" strike="noStrike">
                          <a:solidFill>
                            <a:srgbClr val="000000"/>
                          </a:solidFill>
                          <a:effectLst/>
                          <a:latin typeface="Times New Roman" panose="02020603050405020304" pitchFamily="18" charset="0"/>
                        </a:rPr>
                        <a:t>None</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700" b="0" i="0" u="none" strike="noStrike">
                          <a:solidFill>
                            <a:srgbClr val="000000"/>
                          </a:solidFill>
                          <a:effectLst/>
                          <a:latin typeface="Times New Roman" panose="02020603050405020304" pitchFamily="18" charset="0"/>
                        </a:rPr>
                        <a:t>Entrance to Jelovac drift (15)</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Entrance to Bučar drift (12)</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2600895425"/>
                  </a:ext>
                </a:extLst>
              </a:tr>
              <a:tr h="403798">
                <a:tc vMerge="1">
                  <a:txBody>
                    <a:bodyPr/>
                    <a:lstStyle/>
                    <a:p>
                      <a:endParaRPr lang="en-GB"/>
                    </a:p>
                  </a:txBody>
                  <a:tcPr/>
                </a:tc>
                <a:tc>
                  <a:txBody>
                    <a:bodyPr/>
                    <a:lstStyle/>
                    <a:p>
                      <a:pPr algn="ctr" fontAlgn="ctr"/>
                      <a:r>
                        <a:rPr lang="en-AU" sz="700" b="1" i="0" u="none" strike="noStrike">
                          <a:solidFill>
                            <a:srgbClr val="000000"/>
                          </a:solidFill>
                          <a:effectLst/>
                          <a:latin typeface="Times New Roman" panose="02020603050405020304" pitchFamily="18" charset="0"/>
                        </a:rPr>
                        <a:t>Senjski rudnik</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a:txBody>
                    <a:bodyPr/>
                    <a:lstStyle/>
                    <a:p>
                      <a:pPr algn="ctr" fontAlgn="ctr"/>
                      <a:r>
                        <a:rPr lang="en-AU" sz="700" b="0" i="0" u="none" strike="noStrike">
                          <a:solidFill>
                            <a:srgbClr val="000000"/>
                          </a:solidFill>
                          <a:effectLst/>
                          <a:latin typeface="Times New Roman" panose="02020603050405020304" pitchFamily="18" charset="0"/>
                        </a:rPr>
                        <a:t>Hoisting shaft (230/6)</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Ventilation shaft (220/5) </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AU" sz="700" b="0" i="0" u="none" strike="noStrike">
                          <a:solidFill>
                            <a:srgbClr val="000000"/>
                          </a:solidFill>
                          <a:effectLst/>
                          <a:latin typeface="Times New Roman" panose="02020603050405020304" pitchFamily="18" charset="0"/>
                        </a:rPr>
                        <a:t>South drift - connection to Resavica</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vMerge="1">
                  <a:txBody>
                    <a:bodyPr/>
                    <a:lstStyle/>
                    <a:p>
                      <a:endParaRPr lang="en-GB"/>
                    </a:p>
                  </a:txBody>
                  <a:tcPr/>
                </a:tc>
                <a:extLst>
                  <a:ext uri="{0D108BD9-81ED-4DB2-BD59-A6C34878D82A}">
                    <a16:rowId xmlns:a16="http://schemas.microsoft.com/office/drawing/2014/main" val="1692974052"/>
                  </a:ext>
                </a:extLst>
              </a:tr>
              <a:tr h="414538">
                <a:tc gridSpan="2">
                  <a:txBody>
                    <a:bodyPr/>
                    <a:lstStyle/>
                    <a:p>
                      <a:pPr algn="ctr" fontAlgn="ctr"/>
                      <a:r>
                        <a:rPr lang="en-AU" sz="700" b="1" i="0" u="none" strike="noStrike">
                          <a:solidFill>
                            <a:srgbClr val="000000"/>
                          </a:solidFill>
                          <a:effectLst/>
                          <a:latin typeface="Times New Roman" panose="02020603050405020304" pitchFamily="18" charset="0"/>
                        </a:rPr>
                        <a:t>RMU "Soko"</a:t>
                      </a:r>
                    </a:p>
                  </a:txBody>
                  <a:tcPr marL="5665" marR="5665" marT="56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AU" sz="700" b="0" i="0" u="none" strike="noStrike">
                          <a:solidFill>
                            <a:srgbClr val="000000"/>
                          </a:solidFill>
                          <a:effectLst/>
                          <a:latin typeface="Times New Roman" panose="02020603050405020304" pitchFamily="18" charset="0"/>
                        </a:rPr>
                        <a:t>Hoisting shaft (246/6)</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Ventilation shaft (156/5.5)</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AU" sz="700" b="0" i="0" u="none" strike="noStrike">
                          <a:solidFill>
                            <a:srgbClr val="000000"/>
                          </a:solidFill>
                          <a:effectLst/>
                          <a:latin typeface="Times New Roman" panose="02020603050405020304" pitchFamily="18" charset="0"/>
                        </a:rPr>
                        <a:t>Drift GTN-1 (17)</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700" b="0" i="0" u="none" strike="noStrike">
                          <a:solidFill>
                            <a:srgbClr val="000000"/>
                          </a:solidFill>
                          <a:effectLst/>
                          <a:latin typeface="Times New Roman" panose="02020603050405020304" pitchFamily="18" charset="0"/>
                        </a:rPr>
                        <a:t> </a:t>
                      </a:r>
                    </a:p>
                  </a:txBody>
                  <a:tcPr marL="5665" marR="5665" marT="56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3813186"/>
                  </a:ext>
                </a:extLst>
              </a:tr>
              <a:tr h="894126">
                <a:tc gridSpan="2">
                  <a:txBody>
                    <a:bodyPr/>
                    <a:lstStyle/>
                    <a:p>
                      <a:pPr algn="ctr" fontAlgn="ctr"/>
                      <a:r>
                        <a:rPr lang="en-AU" sz="700" b="1" i="0" u="none" strike="noStrike">
                          <a:solidFill>
                            <a:srgbClr val="000000"/>
                          </a:solidFill>
                          <a:effectLst/>
                          <a:latin typeface="Times New Roman" panose="02020603050405020304" pitchFamily="18" charset="0"/>
                        </a:rPr>
                        <a:t>RL "Lubnica" </a:t>
                      </a:r>
                    </a:p>
                  </a:txBody>
                  <a:tcPr marL="5665" marR="5665" marT="56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vMerge="1">
                  <a:txBody>
                    <a:bodyPr/>
                    <a:lstStyle/>
                    <a:p>
                      <a:endParaRPr lang="en-GB"/>
                    </a:p>
                  </a:txBody>
                  <a:tcPr/>
                </a:tc>
                <a:tc vMerge="1">
                  <a:txBody>
                    <a:bodyPr/>
                    <a:lstStyle/>
                    <a:p>
                      <a:endParaRPr lang="en-GB"/>
                    </a:p>
                  </a:txBody>
                  <a:tcPr/>
                </a:tc>
                <a:tc gridSpan="2">
                  <a:txBody>
                    <a:bodyPr/>
                    <a:lstStyle/>
                    <a:p>
                      <a:pPr algn="ctr" fontAlgn="ctr"/>
                      <a:r>
                        <a:rPr lang="en-AU" sz="700" b="0" i="0" u="none" strike="noStrike">
                          <a:solidFill>
                            <a:srgbClr val="000000"/>
                          </a:solidFill>
                          <a:effectLst/>
                          <a:latin typeface="Times New Roman" panose="02020603050405020304" pitchFamily="18" charset="0"/>
                        </a:rPr>
                        <a:t>None</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700" b="0" i="0" u="none" strike="noStrike">
                          <a:solidFill>
                            <a:srgbClr val="000000"/>
                          </a:solidFill>
                          <a:effectLst/>
                          <a:latin typeface="Times New Roman" panose="02020603050405020304" pitchFamily="18" charset="0"/>
                        </a:rPr>
                        <a:t>Osojno-South - two capital drifts - main haulage (17) and main ventilation drift (17) </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Stara jama N-2 haulage drift (10) and N-3 roadway (connection between pits)</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Mining activities at Lubnica mine are taking place on production in Stara jama and on development in Osojno-South pit. Although, these two pits operates independent one of another, they are connected and, regarding ventilation and material supply, both pits can be treated as a one mine.</a:t>
                      </a:r>
                    </a:p>
                  </a:txBody>
                  <a:tcPr marL="5665" marR="5665" marT="56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2405362"/>
                  </a:ext>
                </a:extLst>
              </a:tr>
              <a:tr h="414538">
                <a:tc gridSpan="2">
                  <a:txBody>
                    <a:bodyPr/>
                    <a:lstStyle/>
                    <a:p>
                      <a:pPr algn="ctr" fontAlgn="ctr"/>
                      <a:r>
                        <a:rPr lang="en-AU" sz="700" b="1" i="0" u="none" strike="noStrike">
                          <a:solidFill>
                            <a:srgbClr val="000000"/>
                          </a:solidFill>
                          <a:effectLst/>
                          <a:latin typeface="Times New Roman" panose="02020603050405020304" pitchFamily="18" charset="0"/>
                        </a:rPr>
                        <a:t>RMU "Štavalj"</a:t>
                      </a:r>
                    </a:p>
                  </a:txBody>
                  <a:tcPr marL="5665" marR="5665" marT="56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vMerge="1">
                  <a:txBody>
                    <a:bodyPr/>
                    <a:lstStyle/>
                    <a:p>
                      <a:endParaRPr lang="en-GB"/>
                    </a:p>
                  </a:txBody>
                  <a:tcPr/>
                </a:tc>
                <a:tc vMerge="1">
                  <a:txBody>
                    <a:bodyPr/>
                    <a:lstStyle/>
                    <a:p>
                      <a:endParaRPr lang="en-GB"/>
                    </a:p>
                  </a:txBody>
                  <a:tcPr/>
                </a:tc>
                <a:tc gridSpan="2">
                  <a:txBody>
                    <a:bodyPr/>
                    <a:lstStyle/>
                    <a:p>
                      <a:pPr algn="ctr" fontAlgn="ctr"/>
                      <a:r>
                        <a:rPr lang="en-AU" sz="700" b="0" i="0" u="none" strike="noStrike">
                          <a:solidFill>
                            <a:srgbClr val="000000"/>
                          </a:solidFill>
                          <a:effectLst/>
                          <a:latin typeface="Times New Roman" panose="02020603050405020304" pitchFamily="18" charset="0"/>
                        </a:rPr>
                        <a:t>None</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700" b="0" i="0" u="none" strike="noStrike">
                          <a:solidFill>
                            <a:srgbClr val="000000"/>
                          </a:solidFill>
                          <a:effectLst/>
                          <a:latin typeface="Times New Roman" panose="02020603050405020304" pitchFamily="18" charset="0"/>
                        </a:rPr>
                        <a:t>Main haulage drift GIN-1 (13)</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Times New Roman" panose="02020603050405020304" pitchFamily="18" charset="0"/>
                        </a:rPr>
                        <a:t>Main ventilation drift GVN-2 (13)</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700" b="0" i="0" u="none" strike="noStrike" dirty="0">
                          <a:solidFill>
                            <a:srgbClr val="000000"/>
                          </a:solidFill>
                          <a:effectLst/>
                          <a:latin typeface="Times New Roman" panose="02020603050405020304" pitchFamily="18" charset="0"/>
                        </a:rPr>
                        <a:t>During the life of Štavalj mine there was at least one now abandoned pit. </a:t>
                      </a:r>
                    </a:p>
                  </a:txBody>
                  <a:tcPr marL="5665" marR="5665" marT="56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2009656"/>
                  </a:ext>
                </a:extLst>
              </a:tr>
            </a:tbl>
          </a:graphicData>
        </a:graphic>
      </p:graphicFrame>
    </p:spTree>
    <p:extLst>
      <p:ext uri="{BB962C8B-B14F-4D97-AF65-F5344CB8AC3E}">
        <p14:creationId xmlns:p14="http://schemas.microsoft.com/office/powerpoint/2010/main" val="3125278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A6F0513-7352-475D-987A-D22AAA312112}"/>
              </a:ext>
            </a:extLst>
          </p:cNvPr>
          <p:cNvSpPr>
            <a:spLocks noGrp="1"/>
          </p:cNvSpPr>
          <p:nvPr>
            <p:ph type="ctrTitle"/>
          </p:nvPr>
        </p:nvSpPr>
        <p:spPr>
          <a:xfrm>
            <a:off x="290146" y="304995"/>
            <a:ext cx="11597054" cy="380806"/>
          </a:xfrm>
        </p:spPr>
        <p:txBody>
          <a:bodyPr>
            <a:normAutofit fontScale="90000"/>
          </a:bodyPr>
          <a:lstStyle/>
          <a:p>
            <a:pPr algn="ctr"/>
            <a:r>
              <a:rPr lang="pl-PL" sz="2800" dirty="0">
                <a:latin typeface="Times New Roman" panose="02020603050405020304" pitchFamily="18" charset="0"/>
                <a:cs typeface="Times New Roman" panose="02020603050405020304" pitchFamily="18" charset="0"/>
              </a:rPr>
              <a:t>MINING</a:t>
            </a:r>
            <a:r>
              <a:rPr lang="en-US" sz="2800" dirty="0">
                <a:latin typeface="Times New Roman" panose="02020603050405020304" pitchFamily="18" charset="0"/>
                <a:cs typeface="Times New Roman" panose="02020603050405020304" pitchFamily="18" charset="0"/>
              </a:rPr>
              <a:t> situation of coal mines in Serbia</a:t>
            </a:r>
            <a:br>
              <a:rPr lang="pl-PL" sz="2800" dirty="0">
                <a:latin typeface="Times New Roman" panose="02020603050405020304" pitchFamily="18" charset="0"/>
                <a:cs typeface="Times New Roman" panose="02020603050405020304" pitchFamily="18" charset="0"/>
              </a:rPr>
            </a:br>
            <a:endParaRPr lang="en-GB" dirty="0"/>
          </a:p>
        </p:txBody>
      </p:sp>
      <p:graphicFrame>
        <p:nvGraphicFramePr>
          <p:cNvPr id="4" name="Tabela 3"/>
          <p:cNvGraphicFramePr>
            <a:graphicFrameLocks noGrp="1"/>
          </p:cNvGraphicFramePr>
          <p:nvPr>
            <p:extLst>
              <p:ext uri="{D42A27DB-BD31-4B8C-83A1-F6EECF244321}">
                <p14:modId xmlns:p14="http://schemas.microsoft.com/office/powerpoint/2010/main" val="356713951"/>
              </p:ext>
            </p:extLst>
          </p:nvPr>
        </p:nvGraphicFramePr>
        <p:xfrm>
          <a:off x="1738265" y="685801"/>
          <a:ext cx="8555523" cy="5590515"/>
        </p:xfrm>
        <a:graphic>
          <a:graphicData uri="http://schemas.openxmlformats.org/drawingml/2006/table">
            <a:tbl>
              <a:tblPr/>
              <a:tblGrid>
                <a:gridCol w="2851841">
                  <a:extLst>
                    <a:ext uri="{9D8B030D-6E8A-4147-A177-3AD203B41FA5}">
                      <a16:colId xmlns:a16="http://schemas.microsoft.com/office/drawing/2014/main" val="533678292"/>
                    </a:ext>
                  </a:extLst>
                </a:gridCol>
                <a:gridCol w="2851841">
                  <a:extLst>
                    <a:ext uri="{9D8B030D-6E8A-4147-A177-3AD203B41FA5}">
                      <a16:colId xmlns:a16="http://schemas.microsoft.com/office/drawing/2014/main" val="1963544117"/>
                    </a:ext>
                  </a:extLst>
                </a:gridCol>
                <a:gridCol w="2851841">
                  <a:extLst>
                    <a:ext uri="{9D8B030D-6E8A-4147-A177-3AD203B41FA5}">
                      <a16:colId xmlns:a16="http://schemas.microsoft.com/office/drawing/2014/main" val="4276095012"/>
                    </a:ext>
                  </a:extLst>
                </a:gridCol>
              </a:tblGrid>
              <a:tr h="210835">
                <a:tc>
                  <a:txBody>
                    <a:bodyPr/>
                    <a:lstStyle/>
                    <a:p>
                      <a:pPr algn="ctr" fontAlgn="ctr"/>
                      <a:r>
                        <a:rPr lang="en-AU" sz="600" b="1" i="0" u="none" strike="noStrike">
                          <a:solidFill>
                            <a:srgbClr val="000000"/>
                          </a:solidFill>
                          <a:effectLst/>
                          <a:latin typeface="Times New Roman" panose="02020603050405020304" pitchFamily="18" charset="0"/>
                        </a:rPr>
                        <a:t>Mine</a:t>
                      </a:r>
                    </a:p>
                  </a:txBody>
                  <a:tcPr marL="5076" marR="5076" marT="507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600" b="1" i="0" u="none" strike="noStrike">
                          <a:solidFill>
                            <a:srgbClr val="000000"/>
                          </a:solidFill>
                          <a:effectLst/>
                          <a:latin typeface="Times New Roman" panose="02020603050405020304" pitchFamily="18" charset="0"/>
                        </a:rPr>
                        <a:t>Ventilation</a:t>
                      </a:r>
                    </a:p>
                  </a:txBody>
                  <a:tcPr marL="5076" marR="5076" marT="5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600" b="1" i="0" u="none" strike="noStrike">
                          <a:solidFill>
                            <a:srgbClr val="000000"/>
                          </a:solidFill>
                          <a:effectLst/>
                          <a:latin typeface="Times New Roman" panose="02020603050405020304" pitchFamily="18" charset="0"/>
                        </a:rPr>
                        <a:t>Dewatering</a:t>
                      </a:r>
                    </a:p>
                  </a:txBody>
                  <a:tcPr marL="5076" marR="5076" marT="507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0818120"/>
                  </a:ext>
                </a:extLst>
              </a:tr>
              <a:tr h="254242">
                <a:tc>
                  <a:txBody>
                    <a:bodyPr/>
                    <a:lstStyle/>
                    <a:p>
                      <a:pPr algn="ctr" fontAlgn="ctr"/>
                      <a:r>
                        <a:rPr lang="en-AU" sz="600" b="1" i="0" u="none" strike="noStrike">
                          <a:solidFill>
                            <a:srgbClr val="000000"/>
                          </a:solidFill>
                          <a:effectLst/>
                          <a:latin typeface="Times New Roman" panose="02020603050405020304" pitchFamily="18" charset="0"/>
                        </a:rPr>
                        <a:t>RMU "Bogovina"</a:t>
                      </a:r>
                    </a:p>
                  </a:txBody>
                  <a:tcPr marL="5076" marR="5076" marT="507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600" b="0" i="0" u="none" strike="noStrike">
                          <a:solidFill>
                            <a:srgbClr val="000000"/>
                          </a:solidFill>
                          <a:effectLst/>
                          <a:latin typeface="Times New Roman" panose="02020603050405020304" pitchFamily="18" charset="0"/>
                        </a:rPr>
                        <a:t>Fans are located on surface, within ventilation station on ventilation shaft. </a:t>
                      </a:r>
                    </a:p>
                  </a:txBody>
                  <a:tcPr marL="5076" marR="5076" marT="5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600" b="0" i="0" u="none" strike="noStrike">
                          <a:solidFill>
                            <a:srgbClr val="000000"/>
                          </a:solidFill>
                          <a:effectLst/>
                          <a:latin typeface="Times New Roman" panose="02020603050405020304" pitchFamily="18" charset="0"/>
                        </a:rPr>
                        <a:t>Mine have two pumping stations, while other pumps, of smaller capacity and mobile, are pumping water into the main reservoir.</a:t>
                      </a:r>
                    </a:p>
                  </a:txBody>
                  <a:tcPr marL="5076" marR="5076" marT="507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2555092"/>
                  </a:ext>
                </a:extLst>
              </a:tr>
              <a:tr h="564728">
                <a:tc>
                  <a:txBody>
                    <a:bodyPr/>
                    <a:lstStyle/>
                    <a:p>
                      <a:pPr algn="ctr" fontAlgn="ctr"/>
                      <a:r>
                        <a:rPr lang="en-AU" sz="600" b="1" i="0" u="none" strike="noStrike">
                          <a:solidFill>
                            <a:srgbClr val="000000"/>
                          </a:solidFill>
                          <a:effectLst/>
                          <a:latin typeface="Times New Roman" panose="02020603050405020304" pitchFamily="18" charset="0"/>
                        </a:rPr>
                        <a:t>RA "Vrška Čuka"</a:t>
                      </a:r>
                    </a:p>
                  </a:txBody>
                  <a:tcPr marL="5076" marR="5076" marT="507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600" b="0" i="0" u="none" strike="noStrike">
                          <a:solidFill>
                            <a:srgbClr val="000000"/>
                          </a:solidFill>
                          <a:effectLst/>
                          <a:latin typeface="Times New Roman" panose="02020603050405020304" pitchFamily="18" charset="0"/>
                        </a:rPr>
                        <a:t>Fans are located on surface, within ventilation station on ventilation shaft VO2. Ventilation station is equipped with diesel powered generator in case of electric power failure.</a:t>
                      </a:r>
                    </a:p>
                  </a:txBody>
                  <a:tcPr marL="5076" marR="5076" marT="5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600" b="0" i="0" u="none" strike="noStrike">
                          <a:solidFill>
                            <a:srgbClr val="000000"/>
                          </a:solidFill>
                          <a:effectLst/>
                          <a:latin typeface="Times New Roman" panose="02020603050405020304" pitchFamily="18" charset="0"/>
                        </a:rPr>
                        <a:t>Dewatering of the mine is by gravity, through channels in Avramica drift (and roadways H1, H3 and U4). Small and mobile pumps are pumping water into this channel according to water influx in different locations of mine, which is generally low (1 to 2 lit/s). Therefore, there is no pumping station at the mine.</a:t>
                      </a:r>
                    </a:p>
                  </a:txBody>
                  <a:tcPr marL="5076" marR="5076" marT="507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8926391"/>
                  </a:ext>
                </a:extLst>
              </a:tr>
              <a:tr h="564728">
                <a:tc rowSpan="2">
                  <a:txBody>
                    <a:bodyPr/>
                    <a:lstStyle/>
                    <a:p>
                      <a:pPr algn="ctr" fontAlgn="ctr"/>
                      <a:r>
                        <a:rPr lang="en-AU" sz="600" b="1" i="0" u="none" strike="noStrike">
                          <a:solidFill>
                            <a:srgbClr val="000000"/>
                          </a:solidFill>
                          <a:effectLst/>
                          <a:latin typeface="Times New Roman" panose="02020603050405020304" pitchFamily="18" charset="0"/>
                        </a:rPr>
                        <a:t>RKU "Ibarski rudnici" </a:t>
                      </a:r>
                    </a:p>
                  </a:txBody>
                  <a:tcPr marL="5076" marR="5076" marT="507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600" b="0" i="0" u="none" strike="noStrike">
                          <a:solidFill>
                            <a:srgbClr val="000000"/>
                          </a:solidFill>
                          <a:effectLst/>
                          <a:latin typeface="Times New Roman" panose="02020603050405020304" pitchFamily="18" charset="0"/>
                        </a:rPr>
                        <a:t>Fresh air is taken into Jarando pit through GIN roadway and directed toward production and working areas, while the used air is taken to the surface via Baljevac drift, which entrance houses ventilation station (main and spare fans, diesel power generator, sound dampening utilities etc).</a:t>
                      </a:r>
                    </a:p>
                  </a:txBody>
                  <a:tcPr marL="5076" marR="5076" marT="5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AU" sz="600" b="0" i="0" u="none" strike="noStrike">
                          <a:solidFill>
                            <a:srgbClr val="000000"/>
                          </a:solidFill>
                          <a:effectLst/>
                          <a:latin typeface="Times New Roman" panose="02020603050405020304" pitchFamily="18" charset="0"/>
                        </a:rPr>
                        <a:t>Main dewatering of both pits is gravitational by channels at horizontal drifts (Baljevac drift at Jarando pit and Tadenje drift at Tadenje pit). Any inflow of water at workings is pumped with submersible pumps to small collectors (two at Jarando pit) from which is then pumped to the level of mentioned drifts.</a:t>
                      </a:r>
                    </a:p>
                  </a:txBody>
                  <a:tcPr marL="5076" marR="5076" marT="507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6563861"/>
                  </a:ext>
                </a:extLst>
              </a:tr>
              <a:tr h="341318">
                <a:tc vMerge="1">
                  <a:txBody>
                    <a:bodyPr/>
                    <a:lstStyle/>
                    <a:p>
                      <a:endParaRPr lang="en-GB"/>
                    </a:p>
                  </a:txBody>
                  <a:tcPr/>
                </a:tc>
                <a:tc>
                  <a:txBody>
                    <a:bodyPr/>
                    <a:lstStyle/>
                    <a:p>
                      <a:pPr algn="ctr" fontAlgn="ctr"/>
                      <a:r>
                        <a:rPr lang="en-AU" sz="600" b="0" i="0" u="none" strike="noStrike">
                          <a:solidFill>
                            <a:srgbClr val="000000"/>
                          </a:solidFill>
                          <a:effectLst/>
                          <a:latin typeface="Times New Roman" panose="02020603050405020304" pitchFamily="18" charset="0"/>
                        </a:rPr>
                        <a:t>At Tadenje pit fresh air is taken into pit via GIN and GTH-1 roadways and through Tadenje drift, which entrance also houses ventilation station.</a:t>
                      </a:r>
                    </a:p>
                  </a:txBody>
                  <a:tcPr marL="5076" marR="5076" marT="5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97009712"/>
                  </a:ext>
                </a:extLst>
              </a:tr>
              <a:tr h="241841">
                <a:tc>
                  <a:txBody>
                    <a:bodyPr/>
                    <a:lstStyle/>
                    <a:p>
                      <a:pPr algn="ctr" fontAlgn="ctr"/>
                      <a:r>
                        <a:rPr lang="en-AU" sz="600" b="1" i="0" u="none" strike="noStrike">
                          <a:solidFill>
                            <a:srgbClr val="000000"/>
                          </a:solidFill>
                          <a:effectLst/>
                          <a:latin typeface="Times New Roman" panose="02020603050405020304" pitchFamily="18" charset="0"/>
                        </a:rPr>
                        <a:t>RMU "Jasenovac"</a:t>
                      </a:r>
                    </a:p>
                  </a:txBody>
                  <a:tcPr marL="5076" marR="5076" marT="507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600" b="0" i="0" u="none" strike="noStrike">
                          <a:solidFill>
                            <a:srgbClr val="000000"/>
                          </a:solidFill>
                          <a:effectLst/>
                          <a:latin typeface="Times New Roman" panose="02020603050405020304" pitchFamily="18" charset="0"/>
                        </a:rPr>
                        <a:t>Fans are located on surface, within ventilation station on main ventilation drift (GVN).</a:t>
                      </a:r>
                    </a:p>
                  </a:txBody>
                  <a:tcPr marL="5076" marR="5076" marT="5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600" b="0" i="0" u="none" strike="noStrike">
                          <a:solidFill>
                            <a:srgbClr val="000000"/>
                          </a:solidFill>
                          <a:effectLst/>
                          <a:latin typeface="Times New Roman" panose="02020603050405020304" pitchFamily="18" charset="0"/>
                        </a:rPr>
                        <a:t>Dewatering of mine is gravitational via water-way (channel) at GIP roadway to which water is pumped from the locations of influx.</a:t>
                      </a:r>
                    </a:p>
                  </a:txBody>
                  <a:tcPr marL="5076" marR="5076" marT="507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3386735"/>
                  </a:ext>
                </a:extLst>
              </a:tr>
              <a:tr h="453022">
                <a:tc rowSpan="3">
                  <a:txBody>
                    <a:bodyPr/>
                    <a:lstStyle/>
                    <a:p>
                      <a:pPr algn="ctr" fontAlgn="ctr"/>
                      <a:r>
                        <a:rPr lang="en-AU" sz="600" b="1" i="0" u="none" strike="noStrike">
                          <a:solidFill>
                            <a:srgbClr val="000000"/>
                          </a:solidFill>
                          <a:effectLst/>
                          <a:latin typeface="Times New Roman" panose="02020603050405020304" pitchFamily="18" charset="0"/>
                        </a:rPr>
                        <a:t>RMU "Rembas"</a:t>
                      </a:r>
                    </a:p>
                  </a:txBody>
                  <a:tcPr marL="5076" marR="5076" marT="507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600" b="0" i="0" u="none" strike="noStrike">
                          <a:solidFill>
                            <a:srgbClr val="000000"/>
                          </a:solidFill>
                          <a:effectLst/>
                          <a:latin typeface="Times New Roman" panose="02020603050405020304" pitchFamily="18" charset="0"/>
                        </a:rPr>
                        <a:t>Fresh air is lead into Senjski rudnik pit via hoisting shaft and through long-term roadways directed to production area, from where it is taken out via ventilation shaft where the fans are installed. </a:t>
                      </a:r>
                    </a:p>
                  </a:txBody>
                  <a:tcPr marL="5076" marR="5076" marT="5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600" b="0" i="0" u="none" strike="noStrike">
                          <a:solidFill>
                            <a:srgbClr val="000000"/>
                          </a:solidFill>
                          <a:effectLst/>
                          <a:latin typeface="Times New Roman" panose="02020603050405020304" pitchFamily="18" charset="0"/>
                        </a:rPr>
                        <a:t>Main water collector at Senjski rudnik pumps the water to the level of South drift from which is then taken to the surface (Resavica) by channels. Also, there are collectors at the bottom of both shafts from which water is pumped directly to the surface. </a:t>
                      </a:r>
                    </a:p>
                  </a:txBody>
                  <a:tcPr marL="5076" marR="5076" marT="507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1498650"/>
                  </a:ext>
                </a:extLst>
              </a:tr>
              <a:tr h="564728">
                <a:tc vMerge="1">
                  <a:txBody>
                    <a:bodyPr/>
                    <a:lstStyle/>
                    <a:p>
                      <a:endParaRPr lang="en-GB"/>
                    </a:p>
                  </a:txBody>
                  <a:tcPr/>
                </a:tc>
                <a:tc>
                  <a:txBody>
                    <a:bodyPr/>
                    <a:lstStyle/>
                    <a:p>
                      <a:pPr algn="ctr" fontAlgn="ctr"/>
                      <a:r>
                        <a:rPr lang="en-AU" sz="600" b="0" i="0" u="none" strike="noStrike">
                          <a:solidFill>
                            <a:srgbClr val="000000"/>
                          </a:solidFill>
                          <a:effectLst/>
                          <a:latin typeface="Times New Roman" panose="02020603050405020304" pitchFamily="18" charset="0"/>
                        </a:rPr>
                        <a:t>At Strmosten pit, route of fresh air is GN-1 and GTU-1 from which it is distributed to development and production areas. Used air is taken out via drift +45, blind shaft and ventilation drift, which is location of ventilation station.</a:t>
                      </a:r>
                    </a:p>
                  </a:txBody>
                  <a:tcPr marL="5076" marR="5076" marT="5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600" b="0" i="0" u="none" strike="noStrike">
                          <a:solidFill>
                            <a:srgbClr val="000000"/>
                          </a:solidFill>
                          <a:effectLst/>
                          <a:latin typeface="Times New Roman" panose="02020603050405020304" pitchFamily="18" charset="0"/>
                        </a:rPr>
                        <a:t>Main water collector at Strmosten pit is at the bottom of blind shaft, from which is pumped to the level of haulage drift and then by gravity taken out. There are also two smaller pumping stations in GN-1 roadway, both of which directly pumps the water into the channel in haulage drift. </a:t>
                      </a:r>
                    </a:p>
                  </a:txBody>
                  <a:tcPr marL="5076" marR="5076" marT="507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8435706"/>
                  </a:ext>
                </a:extLst>
              </a:tr>
              <a:tr h="676433">
                <a:tc vMerge="1">
                  <a:txBody>
                    <a:bodyPr/>
                    <a:lstStyle/>
                    <a:p>
                      <a:endParaRPr lang="en-GB"/>
                    </a:p>
                  </a:txBody>
                  <a:tcPr/>
                </a:tc>
                <a:tc>
                  <a:txBody>
                    <a:bodyPr/>
                    <a:lstStyle/>
                    <a:p>
                      <a:pPr algn="ctr" fontAlgn="ctr"/>
                      <a:r>
                        <a:rPr lang="en-AU" sz="600" b="0" i="0" u="none" strike="noStrike">
                          <a:solidFill>
                            <a:srgbClr val="000000"/>
                          </a:solidFill>
                          <a:effectLst/>
                          <a:latin typeface="Times New Roman" panose="02020603050405020304" pitchFamily="18" charset="0"/>
                        </a:rPr>
                        <a:t>Fresh air is lead into Jelovac pit via Jelovac drift and then distributed to development faces. Used air is taken out via Jelovac drift beyond pit and Bučar drift connection to surface where the fans are installed.</a:t>
                      </a:r>
                    </a:p>
                  </a:txBody>
                  <a:tcPr marL="5076" marR="5076" marT="5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600" b="0" i="0" u="none" strike="noStrike">
                          <a:solidFill>
                            <a:srgbClr val="000000"/>
                          </a:solidFill>
                          <a:effectLst/>
                          <a:latin typeface="Times New Roman" panose="02020603050405020304" pitchFamily="18" charset="0"/>
                        </a:rPr>
                        <a:t>Main water collector at Jelovac pit long term by-pass is now developed and in operation, but during development of GTN-1 roadway (one of the long-term by-pass roadways) face is flooded and second pumping station was installed. Water from both collectors is pumped to the level of Jelovac drift from which is streaming to the surface in direction of Vodna.</a:t>
                      </a:r>
                    </a:p>
                  </a:txBody>
                  <a:tcPr marL="5076" marR="5076" marT="507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8509301"/>
                  </a:ext>
                </a:extLst>
              </a:tr>
              <a:tr h="477479">
                <a:tc>
                  <a:txBody>
                    <a:bodyPr/>
                    <a:lstStyle/>
                    <a:p>
                      <a:pPr algn="ctr" fontAlgn="ctr"/>
                      <a:r>
                        <a:rPr lang="en-AU" sz="600" b="1" i="0" u="none" strike="noStrike">
                          <a:solidFill>
                            <a:srgbClr val="000000"/>
                          </a:solidFill>
                          <a:effectLst/>
                          <a:latin typeface="Times New Roman" panose="02020603050405020304" pitchFamily="18" charset="0"/>
                        </a:rPr>
                        <a:t>RMU "Soko"</a:t>
                      </a:r>
                    </a:p>
                  </a:txBody>
                  <a:tcPr marL="5076" marR="5076" marT="507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600" b="0" i="0" u="none" strike="noStrike">
                          <a:solidFill>
                            <a:srgbClr val="000000"/>
                          </a:solidFill>
                          <a:effectLst/>
                          <a:latin typeface="Times New Roman" panose="02020603050405020304" pitchFamily="18" charset="0"/>
                        </a:rPr>
                        <a:t>Fresh air is brought into Soko pit through hoisting shaft and directed toward production and working areas, while the used air is taken to the surface via ventilation shaft. Ventilation station is at the entrance of ventilation shaft. </a:t>
                      </a:r>
                    </a:p>
                  </a:txBody>
                  <a:tcPr marL="5076" marR="5076" marT="5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600" b="0" i="0" u="none" strike="noStrike">
                          <a:solidFill>
                            <a:srgbClr val="000000"/>
                          </a:solidFill>
                          <a:effectLst/>
                          <a:latin typeface="Times New Roman" panose="02020603050405020304" pitchFamily="18" charset="0"/>
                        </a:rPr>
                        <a:t>Dewatering of the pit is by central water collector located near the bottom of the hoisting shaft, from where it is pumped to surface. Water is pumped into this collector from auxiliary collectors around the mine. Pumping station exists also at the bottom of the ventilation shaft.</a:t>
                      </a:r>
                    </a:p>
                  </a:txBody>
                  <a:tcPr marL="5076" marR="5076" marT="507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3941993"/>
                  </a:ext>
                </a:extLst>
              </a:tr>
              <a:tr h="676433">
                <a:tc>
                  <a:txBody>
                    <a:bodyPr/>
                    <a:lstStyle/>
                    <a:p>
                      <a:pPr algn="ctr" fontAlgn="ctr"/>
                      <a:r>
                        <a:rPr lang="en-AU" sz="600" b="1" i="0" u="none" strike="noStrike">
                          <a:solidFill>
                            <a:srgbClr val="000000"/>
                          </a:solidFill>
                          <a:effectLst/>
                          <a:latin typeface="Times New Roman" panose="02020603050405020304" pitchFamily="18" charset="0"/>
                        </a:rPr>
                        <a:t>RL "Lubnica" </a:t>
                      </a:r>
                    </a:p>
                  </a:txBody>
                  <a:tcPr marL="5076" marR="5076" marT="507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600" b="0" i="0" u="none" strike="noStrike">
                          <a:solidFill>
                            <a:srgbClr val="000000"/>
                          </a:solidFill>
                          <a:effectLst/>
                          <a:latin typeface="Times New Roman" panose="02020603050405020304" pitchFamily="18" charset="0"/>
                        </a:rPr>
                        <a:t>Intake of fresh air at Lubnica mine is through main haulage drift GTN (Osojno) and at the connection with N-3 roadway intake is split – toward Stara jama (via N-3) and toward workings on developing of Osojno-South, from where it is taken out through main ventilation drift (GVN). From the N-3 roadway fresh air is directed toward production areas of the Stara jama and return air is taken out via ventilation roadways.</a:t>
                      </a:r>
                    </a:p>
                  </a:txBody>
                  <a:tcPr marL="5076" marR="5076" marT="5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600" b="0" i="0" u="none" strike="noStrike">
                          <a:solidFill>
                            <a:srgbClr val="000000"/>
                          </a:solidFill>
                          <a:effectLst/>
                          <a:latin typeface="Times New Roman" panose="02020603050405020304" pitchFamily="18" charset="0"/>
                        </a:rPr>
                        <a:t>Both Stara jama and Osojno-South have water collectors from which water is pumped to the surface. </a:t>
                      </a:r>
                    </a:p>
                  </a:txBody>
                  <a:tcPr marL="5076" marR="5076" marT="507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8106123"/>
                  </a:ext>
                </a:extLst>
              </a:tr>
              <a:tr h="564728">
                <a:tc>
                  <a:txBody>
                    <a:bodyPr/>
                    <a:lstStyle/>
                    <a:p>
                      <a:pPr algn="ctr" fontAlgn="ctr"/>
                      <a:r>
                        <a:rPr lang="en-AU" sz="600" b="1" i="0" u="none" strike="noStrike">
                          <a:solidFill>
                            <a:srgbClr val="000000"/>
                          </a:solidFill>
                          <a:effectLst/>
                          <a:latin typeface="Times New Roman" panose="02020603050405020304" pitchFamily="18" charset="0"/>
                        </a:rPr>
                        <a:t>RMU "Štavalj"</a:t>
                      </a:r>
                    </a:p>
                  </a:txBody>
                  <a:tcPr marL="5076" marR="5076" marT="507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AU" sz="600" b="0" i="0" u="none" strike="noStrike">
                          <a:solidFill>
                            <a:srgbClr val="000000"/>
                          </a:solidFill>
                          <a:effectLst/>
                          <a:latin typeface="Times New Roman" panose="02020603050405020304" pitchFamily="18" charset="0"/>
                        </a:rPr>
                        <a:t>Intake of fresh air at Štavalj mine is through main haulage drift GIN-1 and via other long term roadways (GIN-4 and TN-2) directed toward production are. Exhaust air is taken to the surface through main ventilation drift (GVN-2). Ventilation station is located on the entrance of the GVN-2 (equipped with fans, diesel powered generator, etc).</a:t>
                      </a:r>
                    </a:p>
                  </a:txBody>
                  <a:tcPr marL="5076" marR="5076" marT="50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AU" sz="600" b="0" i="0" u="none" strike="noStrike" dirty="0">
                          <a:solidFill>
                            <a:srgbClr val="000000"/>
                          </a:solidFill>
                          <a:effectLst/>
                          <a:latin typeface="Times New Roman" panose="02020603050405020304" pitchFamily="18" charset="0"/>
                        </a:rPr>
                        <a:t>Average water influx is 3.5-4 m</a:t>
                      </a:r>
                      <a:r>
                        <a:rPr lang="en-AU" sz="600" b="0" i="0" u="none" strike="noStrike" baseline="30000" dirty="0">
                          <a:solidFill>
                            <a:srgbClr val="000000"/>
                          </a:solidFill>
                          <a:effectLst/>
                          <a:latin typeface="Times New Roman" panose="02020603050405020304" pitchFamily="18" charset="0"/>
                        </a:rPr>
                        <a:t>3</a:t>
                      </a:r>
                      <a:r>
                        <a:rPr lang="en-AU" sz="600" b="0" i="0" u="none" strike="noStrike" dirty="0">
                          <a:solidFill>
                            <a:srgbClr val="000000"/>
                          </a:solidFill>
                          <a:effectLst/>
                          <a:latin typeface="Times New Roman" panose="02020603050405020304" pitchFamily="18" charset="0"/>
                        </a:rPr>
                        <a:t>/min (highest is 6 m</a:t>
                      </a:r>
                      <a:r>
                        <a:rPr lang="en-AU" sz="600" b="0" i="0" u="none" strike="noStrike" baseline="30000" dirty="0">
                          <a:solidFill>
                            <a:srgbClr val="000000"/>
                          </a:solidFill>
                          <a:effectLst/>
                          <a:latin typeface="Times New Roman" panose="02020603050405020304" pitchFamily="18" charset="0"/>
                        </a:rPr>
                        <a:t>3</a:t>
                      </a:r>
                      <a:r>
                        <a:rPr lang="en-AU" sz="600" b="0" i="0" u="none" strike="noStrike" dirty="0">
                          <a:solidFill>
                            <a:srgbClr val="000000"/>
                          </a:solidFill>
                          <a:effectLst/>
                          <a:latin typeface="Times New Roman" panose="02020603050405020304" pitchFamily="18" charset="0"/>
                        </a:rPr>
                        <a:t>/min). For combating this amount of inflow mine have 8 water collectors, some of which with several pumps. Gravity of dewatering issue at </a:t>
                      </a:r>
                      <a:r>
                        <a:rPr lang="en-AU" sz="600" b="0" i="0" u="none" strike="noStrike" dirty="0" err="1">
                          <a:solidFill>
                            <a:srgbClr val="000000"/>
                          </a:solidFill>
                          <a:effectLst/>
                          <a:latin typeface="Times New Roman" panose="02020603050405020304" pitchFamily="18" charset="0"/>
                        </a:rPr>
                        <a:t>Štavlj</a:t>
                      </a:r>
                      <a:r>
                        <a:rPr lang="en-AU" sz="600" b="0" i="0" u="none" strike="noStrike" dirty="0">
                          <a:solidFill>
                            <a:srgbClr val="000000"/>
                          </a:solidFill>
                          <a:effectLst/>
                          <a:latin typeface="Times New Roman" panose="02020603050405020304" pitchFamily="18" charset="0"/>
                        </a:rPr>
                        <a:t> mine is best described with the fact that total installed power of the pumps is more than 1.3 MW.</a:t>
                      </a:r>
                    </a:p>
                  </a:txBody>
                  <a:tcPr marL="5076" marR="5076" marT="507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0093730"/>
                  </a:ext>
                </a:extLst>
              </a:tr>
            </a:tbl>
          </a:graphicData>
        </a:graphic>
      </p:graphicFrame>
    </p:spTree>
    <p:extLst>
      <p:ext uri="{BB962C8B-B14F-4D97-AF65-F5344CB8AC3E}">
        <p14:creationId xmlns:p14="http://schemas.microsoft.com/office/powerpoint/2010/main" val="1856137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A6F0513-7352-475D-987A-D22AAA312112}"/>
              </a:ext>
            </a:extLst>
          </p:cNvPr>
          <p:cNvSpPr>
            <a:spLocks noGrp="1"/>
          </p:cNvSpPr>
          <p:nvPr>
            <p:ph type="ctrTitle"/>
          </p:nvPr>
        </p:nvSpPr>
        <p:spPr>
          <a:xfrm>
            <a:off x="290146" y="304995"/>
            <a:ext cx="11597054" cy="380806"/>
          </a:xfrm>
        </p:spPr>
        <p:txBody>
          <a:bodyPr>
            <a:normAutofit fontScale="90000"/>
          </a:bodyPr>
          <a:lstStyle/>
          <a:p>
            <a:r>
              <a:rPr lang="en-US" sz="2800" dirty="0">
                <a:latin typeface="Times New Roman" panose="02020603050405020304" pitchFamily="18" charset="0"/>
                <a:cs typeface="Times New Roman" panose="02020603050405020304" pitchFamily="18" charset="0"/>
              </a:rPr>
              <a:t>Current situation of coal mines in Serbia</a:t>
            </a:r>
            <a:br>
              <a:rPr lang="pl-PL" sz="2800" dirty="0">
                <a:latin typeface="Times New Roman" panose="02020603050405020304" pitchFamily="18" charset="0"/>
                <a:cs typeface="Times New Roman" panose="02020603050405020304" pitchFamily="18" charset="0"/>
              </a:rPr>
            </a:br>
            <a:endParaRPr lang="en-GB" dirty="0"/>
          </a:p>
        </p:txBody>
      </p:sp>
      <p:pic>
        <p:nvPicPr>
          <p:cNvPr id="3" name="Obraz 2">
            <a:extLst>
              <a:ext uri="{FF2B5EF4-FFF2-40B4-BE49-F238E27FC236}">
                <a16:creationId xmlns:a16="http://schemas.microsoft.com/office/drawing/2014/main" id="{23033304-9D05-442C-97BC-E6BC38DBD8F0}"/>
              </a:ext>
            </a:extLst>
          </p:cNvPr>
          <p:cNvPicPr>
            <a:picLocks noChangeAspect="1"/>
          </p:cNvPicPr>
          <p:nvPr/>
        </p:nvPicPr>
        <p:blipFill>
          <a:blip r:embed="rId3"/>
          <a:stretch>
            <a:fillRect/>
          </a:stretch>
        </p:blipFill>
        <p:spPr>
          <a:xfrm>
            <a:off x="9745226" y="63705"/>
            <a:ext cx="2216543" cy="622096"/>
          </a:xfrm>
          <a:prstGeom prst="rect">
            <a:avLst/>
          </a:prstGeom>
        </p:spPr>
      </p:pic>
      <p:graphicFrame>
        <p:nvGraphicFramePr>
          <p:cNvPr id="5" name="Tabela 4"/>
          <p:cNvGraphicFramePr>
            <a:graphicFrameLocks noGrp="1"/>
          </p:cNvGraphicFramePr>
          <p:nvPr>
            <p:extLst>
              <p:ext uri="{D42A27DB-BD31-4B8C-83A1-F6EECF244321}">
                <p14:modId xmlns:p14="http://schemas.microsoft.com/office/powerpoint/2010/main" val="2669998055"/>
              </p:ext>
            </p:extLst>
          </p:nvPr>
        </p:nvGraphicFramePr>
        <p:xfrm>
          <a:off x="428624" y="1011620"/>
          <a:ext cx="11310940" cy="589938"/>
        </p:xfrm>
        <a:graphic>
          <a:graphicData uri="http://schemas.openxmlformats.org/drawingml/2006/table">
            <a:tbl>
              <a:tblPr/>
              <a:tblGrid>
                <a:gridCol w="1375689">
                  <a:extLst>
                    <a:ext uri="{9D8B030D-6E8A-4147-A177-3AD203B41FA5}">
                      <a16:colId xmlns:a16="http://schemas.microsoft.com/office/drawing/2014/main" val="977631046"/>
                    </a:ext>
                  </a:extLst>
                </a:gridCol>
                <a:gridCol w="903438">
                  <a:extLst>
                    <a:ext uri="{9D8B030D-6E8A-4147-A177-3AD203B41FA5}">
                      <a16:colId xmlns:a16="http://schemas.microsoft.com/office/drawing/2014/main" val="4181589445"/>
                    </a:ext>
                  </a:extLst>
                </a:gridCol>
                <a:gridCol w="903438">
                  <a:extLst>
                    <a:ext uri="{9D8B030D-6E8A-4147-A177-3AD203B41FA5}">
                      <a16:colId xmlns:a16="http://schemas.microsoft.com/office/drawing/2014/main" val="3748120911"/>
                    </a:ext>
                  </a:extLst>
                </a:gridCol>
                <a:gridCol w="903438">
                  <a:extLst>
                    <a:ext uri="{9D8B030D-6E8A-4147-A177-3AD203B41FA5}">
                      <a16:colId xmlns:a16="http://schemas.microsoft.com/office/drawing/2014/main" val="649069942"/>
                    </a:ext>
                  </a:extLst>
                </a:gridCol>
                <a:gridCol w="903438">
                  <a:extLst>
                    <a:ext uri="{9D8B030D-6E8A-4147-A177-3AD203B41FA5}">
                      <a16:colId xmlns:a16="http://schemas.microsoft.com/office/drawing/2014/main" val="2101724436"/>
                    </a:ext>
                  </a:extLst>
                </a:gridCol>
                <a:gridCol w="903438">
                  <a:extLst>
                    <a:ext uri="{9D8B030D-6E8A-4147-A177-3AD203B41FA5}">
                      <a16:colId xmlns:a16="http://schemas.microsoft.com/office/drawing/2014/main" val="2498948455"/>
                    </a:ext>
                  </a:extLst>
                </a:gridCol>
                <a:gridCol w="903438">
                  <a:extLst>
                    <a:ext uri="{9D8B030D-6E8A-4147-A177-3AD203B41FA5}">
                      <a16:colId xmlns:a16="http://schemas.microsoft.com/office/drawing/2014/main" val="1569382159"/>
                    </a:ext>
                  </a:extLst>
                </a:gridCol>
                <a:gridCol w="903438">
                  <a:extLst>
                    <a:ext uri="{9D8B030D-6E8A-4147-A177-3AD203B41FA5}">
                      <a16:colId xmlns:a16="http://schemas.microsoft.com/office/drawing/2014/main" val="3288321930"/>
                    </a:ext>
                  </a:extLst>
                </a:gridCol>
                <a:gridCol w="900871">
                  <a:extLst>
                    <a:ext uri="{9D8B030D-6E8A-4147-A177-3AD203B41FA5}">
                      <a16:colId xmlns:a16="http://schemas.microsoft.com/office/drawing/2014/main" val="3182188841"/>
                    </a:ext>
                  </a:extLst>
                </a:gridCol>
                <a:gridCol w="903438">
                  <a:extLst>
                    <a:ext uri="{9D8B030D-6E8A-4147-A177-3AD203B41FA5}">
                      <a16:colId xmlns:a16="http://schemas.microsoft.com/office/drawing/2014/main" val="177010048"/>
                    </a:ext>
                  </a:extLst>
                </a:gridCol>
                <a:gridCol w="903438">
                  <a:extLst>
                    <a:ext uri="{9D8B030D-6E8A-4147-A177-3AD203B41FA5}">
                      <a16:colId xmlns:a16="http://schemas.microsoft.com/office/drawing/2014/main" val="1513591545"/>
                    </a:ext>
                  </a:extLst>
                </a:gridCol>
                <a:gridCol w="903438">
                  <a:extLst>
                    <a:ext uri="{9D8B030D-6E8A-4147-A177-3AD203B41FA5}">
                      <a16:colId xmlns:a16="http://schemas.microsoft.com/office/drawing/2014/main" val="2695655334"/>
                    </a:ext>
                  </a:extLst>
                </a:gridCol>
              </a:tblGrid>
              <a:tr h="153960">
                <a:tc rowSpan="2">
                  <a:txBody>
                    <a:bodyPr/>
                    <a:lstStyle/>
                    <a:p>
                      <a:pPr algn="ctr" fontAlgn="ctr"/>
                      <a:r>
                        <a:rPr lang="en-AU" sz="900" b="1" i="0" u="none" strike="noStrike" dirty="0">
                          <a:solidFill>
                            <a:srgbClr val="000000"/>
                          </a:solidFill>
                          <a:effectLst/>
                          <a:latin typeface="Times New Roman" panose="02020603050405020304" pitchFamily="18" charset="0"/>
                          <a:cs typeface="Times New Roman" panose="02020603050405020304" pitchFamily="18" charset="0"/>
                        </a:rPr>
                        <a:t>Mine</a:t>
                      </a:r>
                    </a:p>
                  </a:txBody>
                  <a:tcPr marL="7698" marR="7698" marT="76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AU" sz="900" b="1" i="0" u="none" strike="noStrike" dirty="0">
                          <a:solidFill>
                            <a:srgbClr val="000000"/>
                          </a:solidFill>
                          <a:effectLst/>
                          <a:latin typeface="Times New Roman" panose="02020603050405020304" pitchFamily="18" charset="0"/>
                          <a:cs typeface="Times New Roman" panose="02020603050405020304" pitchFamily="18" charset="0"/>
                        </a:rPr>
                        <a:t>RMU "Bogovina" (Bogovina-</a:t>
                      </a:r>
                      <a:r>
                        <a:rPr lang="en-AU" sz="900" b="1" i="0" u="none" strike="noStrike" dirty="0" err="1">
                          <a:solidFill>
                            <a:srgbClr val="000000"/>
                          </a:solidFill>
                          <a:effectLst/>
                          <a:latin typeface="Times New Roman" panose="02020603050405020304" pitchFamily="18" charset="0"/>
                          <a:cs typeface="Times New Roman" panose="02020603050405020304" pitchFamily="18" charset="0"/>
                        </a:rPr>
                        <a:t>Istok</a:t>
                      </a:r>
                      <a:r>
                        <a:rPr lang="en-AU" sz="900" b="1" i="0" u="none" strike="noStrike" dirty="0">
                          <a:solidFill>
                            <a:srgbClr val="000000"/>
                          </a:solidFill>
                          <a:effectLst/>
                          <a:latin typeface="Times New Roman" panose="02020603050405020304" pitchFamily="18" charset="0"/>
                          <a:cs typeface="Times New Roman" panose="02020603050405020304" pitchFamily="18" charset="0"/>
                        </a:rPr>
                        <a:t>)</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AU" sz="900" b="1" i="0" u="none" strike="noStrike" dirty="0">
                          <a:solidFill>
                            <a:srgbClr val="000000"/>
                          </a:solidFill>
                          <a:effectLst/>
                          <a:latin typeface="Times New Roman" panose="02020603050405020304" pitchFamily="18" charset="0"/>
                          <a:cs typeface="Times New Roman" panose="02020603050405020304" pitchFamily="18" charset="0"/>
                        </a:rPr>
                        <a:t>RA "Vrška Čuka"</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AU" sz="900" b="1" i="0" u="none" strike="noStrike" dirty="0">
                          <a:solidFill>
                            <a:srgbClr val="000000"/>
                          </a:solidFill>
                          <a:effectLst/>
                          <a:latin typeface="Times New Roman" panose="02020603050405020304" pitchFamily="18" charset="0"/>
                          <a:cs typeface="Times New Roman" panose="02020603050405020304" pitchFamily="18" charset="0"/>
                        </a:rPr>
                        <a:t>RKU "Ibarski rudnici" </a:t>
                      </a:r>
                    </a:p>
                  </a:txBody>
                  <a:tcPr marL="7698" marR="7698" marT="76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rowSpan="2">
                  <a:txBody>
                    <a:bodyPr/>
                    <a:lstStyle/>
                    <a:p>
                      <a:pPr algn="ctr" fontAlgn="ctr"/>
                      <a:r>
                        <a:rPr lang="en-AU" sz="900" b="1" i="0" u="none" strike="noStrike" dirty="0">
                          <a:solidFill>
                            <a:srgbClr val="000000"/>
                          </a:solidFill>
                          <a:effectLst/>
                          <a:latin typeface="Times New Roman" panose="02020603050405020304" pitchFamily="18" charset="0"/>
                          <a:cs typeface="Times New Roman" panose="02020603050405020304" pitchFamily="18" charset="0"/>
                        </a:rPr>
                        <a:t>RMU "Jasenovac"</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AU" sz="900" b="1" i="0" u="none" strike="noStrike">
                          <a:solidFill>
                            <a:srgbClr val="000000"/>
                          </a:solidFill>
                          <a:effectLst/>
                          <a:latin typeface="Times New Roman" panose="02020603050405020304" pitchFamily="18" charset="0"/>
                          <a:cs typeface="Times New Roman" panose="02020603050405020304" pitchFamily="18" charset="0"/>
                        </a:rPr>
                        <a:t>RMU "Rembas"</a:t>
                      </a:r>
                    </a:p>
                  </a:txBody>
                  <a:tcPr marL="7698" marR="7698" marT="76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rowSpan="2">
                  <a:txBody>
                    <a:bodyPr/>
                    <a:lstStyle/>
                    <a:p>
                      <a:pPr algn="ctr" fontAlgn="ctr"/>
                      <a:r>
                        <a:rPr lang="en-AU" sz="900" b="1" i="0" u="none" strike="noStrike">
                          <a:solidFill>
                            <a:srgbClr val="000000"/>
                          </a:solidFill>
                          <a:effectLst/>
                          <a:latin typeface="Times New Roman" panose="02020603050405020304" pitchFamily="18" charset="0"/>
                          <a:cs typeface="Times New Roman" panose="02020603050405020304" pitchFamily="18" charset="0"/>
                        </a:rPr>
                        <a:t>RMU "Soko"</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AU" sz="900" b="1" i="0" u="none" strike="noStrike">
                          <a:solidFill>
                            <a:srgbClr val="000000"/>
                          </a:solidFill>
                          <a:effectLst/>
                          <a:latin typeface="Times New Roman" panose="02020603050405020304" pitchFamily="18" charset="0"/>
                          <a:cs typeface="Times New Roman" panose="02020603050405020304" pitchFamily="18" charset="0"/>
                        </a:rPr>
                        <a:t>RL "Lubnica" </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AU" sz="900" b="1" i="0" u="none" strike="noStrike">
                          <a:solidFill>
                            <a:srgbClr val="000000"/>
                          </a:solidFill>
                          <a:effectLst/>
                          <a:latin typeface="Times New Roman" panose="02020603050405020304" pitchFamily="18" charset="0"/>
                          <a:cs typeface="Times New Roman" panose="02020603050405020304" pitchFamily="18" charset="0"/>
                        </a:rPr>
                        <a:t>RMU "Štavalj"</a:t>
                      </a:r>
                    </a:p>
                  </a:txBody>
                  <a:tcPr marL="7698" marR="7698" marT="76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8859805"/>
                  </a:ext>
                </a:extLst>
              </a:tr>
              <a:tr h="153960">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AU" sz="900" b="1" i="0" u="none" strike="noStrike" dirty="0">
                          <a:solidFill>
                            <a:srgbClr val="000000"/>
                          </a:solidFill>
                          <a:effectLst/>
                          <a:latin typeface="Times New Roman" panose="02020603050405020304" pitchFamily="18" charset="0"/>
                          <a:cs typeface="Times New Roman" panose="02020603050405020304" pitchFamily="18" charset="0"/>
                        </a:rPr>
                        <a:t>Jarando</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900" b="1" i="0" u="none" strike="noStrike" dirty="0">
                          <a:solidFill>
                            <a:srgbClr val="000000"/>
                          </a:solidFill>
                          <a:effectLst/>
                          <a:latin typeface="Times New Roman" panose="02020603050405020304" pitchFamily="18" charset="0"/>
                          <a:cs typeface="Times New Roman" panose="02020603050405020304" pitchFamily="18" charset="0"/>
                        </a:rPr>
                        <a:t>Tadenje</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gn="ctr" fontAlgn="ctr"/>
                      <a:r>
                        <a:rPr lang="en-AU" sz="900" b="1" i="0" u="none" strike="noStrike">
                          <a:solidFill>
                            <a:srgbClr val="000000"/>
                          </a:solidFill>
                          <a:effectLst/>
                          <a:latin typeface="Times New Roman" panose="02020603050405020304" pitchFamily="18" charset="0"/>
                          <a:cs typeface="Times New Roman" panose="02020603050405020304" pitchFamily="18" charset="0"/>
                        </a:rPr>
                        <a:t>Strmosten</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900" b="1" i="0" u="none" strike="noStrike" dirty="0">
                          <a:solidFill>
                            <a:srgbClr val="000000"/>
                          </a:solidFill>
                          <a:effectLst/>
                          <a:latin typeface="Times New Roman" panose="02020603050405020304" pitchFamily="18" charset="0"/>
                          <a:cs typeface="Times New Roman" panose="02020603050405020304" pitchFamily="18" charset="0"/>
                        </a:rPr>
                        <a:t>Jelovac</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900" b="1" i="0" u="none" strike="noStrike">
                          <a:solidFill>
                            <a:srgbClr val="000000"/>
                          </a:solidFill>
                          <a:effectLst/>
                          <a:latin typeface="Times New Roman" panose="02020603050405020304" pitchFamily="18" charset="0"/>
                          <a:cs typeface="Times New Roman" panose="02020603050405020304" pitchFamily="18" charset="0"/>
                        </a:rPr>
                        <a:t>Senjski rudnik</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904129655"/>
                  </a:ext>
                </a:extLst>
              </a:tr>
              <a:tr h="200148">
                <a:tc>
                  <a:txBody>
                    <a:bodyPr/>
                    <a:lstStyle/>
                    <a:p>
                      <a:pPr algn="ctr" fontAlgn="ctr"/>
                      <a:r>
                        <a:rPr lang="en-AU" sz="900" b="1" i="0" u="none" strike="noStrike" dirty="0">
                          <a:solidFill>
                            <a:srgbClr val="00B050"/>
                          </a:solidFill>
                          <a:effectLst/>
                          <a:latin typeface="Times New Roman" panose="02020603050405020304" pitchFamily="18" charset="0"/>
                          <a:cs typeface="Times New Roman" panose="02020603050405020304" pitchFamily="18" charset="0"/>
                        </a:rPr>
                        <a:t>Number of employees in the mine</a:t>
                      </a:r>
                      <a:r>
                        <a:rPr lang="pl-PL" sz="900" b="1" i="0" u="none" strike="noStrike" dirty="0">
                          <a:solidFill>
                            <a:srgbClr val="00B050"/>
                          </a:solidFill>
                          <a:effectLst/>
                          <a:latin typeface="Times New Roman" panose="02020603050405020304" pitchFamily="18" charset="0"/>
                          <a:cs typeface="Times New Roman" panose="02020603050405020304" pitchFamily="18" charset="0"/>
                        </a:rPr>
                        <a:t> </a:t>
                      </a:r>
                      <a:r>
                        <a:rPr lang="en-AU" sz="900" b="1" i="0" u="none" strike="noStrike" dirty="0">
                          <a:solidFill>
                            <a:srgbClr val="00B050"/>
                          </a:solidFill>
                          <a:effectLst/>
                          <a:latin typeface="Times New Roman" panose="02020603050405020304" pitchFamily="18" charset="0"/>
                          <a:cs typeface="Times New Roman" panose="02020603050405020304" pitchFamily="18" charset="0"/>
                        </a:rPr>
                        <a:t>2017</a:t>
                      </a:r>
                    </a:p>
                  </a:txBody>
                  <a:tcPr marL="7698" marR="7698" marT="76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cs typeface="Times New Roman" panose="02020603050405020304" pitchFamily="18" charset="0"/>
                        </a:rPr>
                        <a:t>294</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cs typeface="Times New Roman" panose="02020603050405020304" pitchFamily="18" charset="0"/>
                        </a:rPr>
                        <a:t>167</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AU" sz="1100" b="1" i="0" u="none" strike="noStrike" dirty="0">
                          <a:solidFill>
                            <a:srgbClr val="000000"/>
                          </a:solidFill>
                          <a:effectLst/>
                          <a:latin typeface="Times New Roman" panose="02020603050405020304" pitchFamily="18" charset="0"/>
                          <a:cs typeface="Times New Roman" panose="02020603050405020304" pitchFamily="18" charset="0"/>
                        </a:rPr>
                        <a:t>512</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1100" b="1" i="0" u="none" strike="noStrike" dirty="0">
                          <a:solidFill>
                            <a:srgbClr val="000000"/>
                          </a:solidFill>
                          <a:effectLst/>
                          <a:latin typeface="Times New Roman" panose="02020603050405020304" pitchFamily="18" charset="0"/>
                          <a:cs typeface="Times New Roman" panose="02020603050405020304" pitchFamily="18" charset="0"/>
                        </a:rPr>
                        <a:t>270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ctr"/>
                      <a:r>
                        <a:rPr lang="en-AU" sz="1100" b="1" i="0" u="none" strike="noStrike" dirty="0">
                          <a:solidFill>
                            <a:srgbClr val="000000"/>
                          </a:solidFill>
                          <a:effectLst/>
                          <a:latin typeface="Times New Roman" panose="02020603050405020304" pitchFamily="18" charset="0"/>
                          <a:cs typeface="Times New Roman" panose="02020603050405020304" pitchFamily="18" charset="0"/>
                        </a:rPr>
                        <a:t>1189</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a:txBody>
                    <a:bodyPr/>
                    <a:lstStyle/>
                    <a:p>
                      <a:pPr algn="ctr" fontAlgn="ctr"/>
                      <a:r>
                        <a:rPr lang="en-AU" sz="1100" b="1" i="0" u="none" strike="noStrike" dirty="0">
                          <a:solidFill>
                            <a:srgbClr val="000000"/>
                          </a:solidFill>
                          <a:effectLst/>
                          <a:latin typeface="Times New Roman" panose="02020603050405020304" pitchFamily="18" charset="0"/>
                          <a:cs typeface="Times New Roman" panose="02020603050405020304" pitchFamily="18" charset="0"/>
                        </a:rPr>
                        <a:t>590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1100" b="1" i="0" u="none" strike="noStrike" dirty="0">
                          <a:solidFill>
                            <a:srgbClr val="000000"/>
                          </a:solidFill>
                          <a:effectLst/>
                          <a:latin typeface="Times New Roman" panose="02020603050405020304" pitchFamily="18" charset="0"/>
                          <a:cs typeface="Times New Roman" panose="02020603050405020304" pitchFamily="18" charset="0"/>
                        </a:rPr>
                        <a:t>330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1100" b="1" i="0" u="none" strike="noStrike" dirty="0">
                          <a:solidFill>
                            <a:srgbClr val="000000"/>
                          </a:solidFill>
                          <a:effectLst/>
                          <a:latin typeface="Times New Roman" panose="02020603050405020304" pitchFamily="18" charset="0"/>
                          <a:cs typeface="Times New Roman" panose="02020603050405020304" pitchFamily="18" charset="0"/>
                        </a:rPr>
                        <a:t>472</a:t>
                      </a:r>
                    </a:p>
                  </a:txBody>
                  <a:tcPr marL="7698" marR="7698" marT="76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9494058"/>
                  </a:ext>
                </a:extLst>
              </a:tr>
            </a:tbl>
          </a:graphicData>
        </a:graphic>
      </p:graphicFrame>
      <p:graphicFrame>
        <p:nvGraphicFramePr>
          <p:cNvPr id="6" name="Tabela 5"/>
          <p:cNvGraphicFramePr>
            <a:graphicFrameLocks noGrp="1"/>
          </p:cNvGraphicFramePr>
          <p:nvPr>
            <p:extLst>
              <p:ext uri="{D42A27DB-BD31-4B8C-83A1-F6EECF244321}">
                <p14:modId xmlns:p14="http://schemas.microsoft.com/office/powerpoint/2010/main" val="2135127471"/>
              </p:ext>
            </p:extLst>
          </p:nvPr>
        </p:nvGraphicFramePr>
        <p:xfrm>
          <a:off x="428624" y="1803555"/>
          <a:ext cx="11310940" cy="608142"/>
        </p:xfrm>
        <a:graphic>
          <a:graphicData uri="http://schemas.openxmlformats.org/drawingml/2006/table">
            <a:tbl>
              <a:tblPr/>
              <a:tblGrid>
                <a:gridCol w="1375689">
                  <a:extLst>
                    <a:ext uri="{9D8B030D-6E8A-4147-A177-3AD203B41FA5}">
                      <a16:colId xmlns:a16="http://schemas.microsoft.com/office/drawing/2014/main" val="3264006149"/>
                    </a:ext>
                  </a:extLst>
                </a:gridCol>
                <a:gridCol w="903438">
                  <a:extLst>
                    <a:ext uri="{9D8B030D-6E8A-4147-A177-3AD203B41FA5}">
                      <a16:colId xmlns:a16="http://schemas.microsoft.com/office/drawing/2014/main" val="2257288424"/>
                    </a:ext>
                  </a:extLst>
                </a:gridCol>
                <a:gridCol w="903438">
                  <a:extLst>
                    <a:ext uri="{9D8B030D-6E8A-4147-A177-3AD203B41FA5}">
                      <a16:colId xmlns:a16="http://schemas.microsoft.com/office/drawing/2014/main" val="58394062"/>
                    </a:ext>
                  </a:extLst>
                </a:gridCol>
                <a:gridCol w="903438">
                  <a:extLst>
                    <a:ext uri="{9D8B030D-6E8A-4147-A177-3AD203B41FA5}">
                      <a16:colId xmlns:a16="http://schemas.microsoft.com/office/drawing/2014/main" val="2588172499"/>
                    </a:ext>
                  </a:extLst>
                </a:gridCol>
                <a:gridCol w="903438">
                  <a:extLst>
                    <a:ext uri="{9D8B030D-6E8A-4147-A177-3AD203B41FA5}">
                      <a16:colId xmlns:a16="http://schemas.microsoft.com/office/drawing/2014/main" val="3255349097"/>
                    </a:ext>
                  </a:extLst>
                </a:gridCol>
                <a:gridCol w="903438">
                  <a:extLst>
                    <a:ext uri="{9D8B030D-6E8A-4147-A177-3AD203B41FA5}">
                      <a16:colId xmlns:a16="http://schemas.microsoft.com/office/drawing/2014/main" val="2914548383"/>
                    </a:ext>
                  </a:extLst>
                </a:gridCol>
                <a:gridCol w="903438">
                  <a:extLst>
                    <a:ext uri="{9D8B030D-6E8A-4147-A177-3AD203B41FA5}">
                      <a16:colId xmlns:a16="http://schemas.microsoft.com/office/drawing/2014/main" val="1588002159"/>
                    </a:ext>
                  </a:extLst>
                </a:gridCol>
                <a:gridCol w="903438">
                  <a:extLst>
                    <a:ext uri="{9D8B030D-6E8A-4147-A177-3AD203B41FA5}">
                      <a16:colId xmlns:a16="http://schemas.microsoft.com/office/drawing/2014/main" val="4174687227"/>
                    </a:ext>
                  </a:extLst>
                </a:gridCol>
                <a:gridCol w="900871">
                  <a:extLst>
                    <a:ext uri="{9D8B030D-6E8A-4147-A177-3AD203B41FA5}">
                      <a16:colId xmlns:a16="http://schemas.microsoft.com/office/drawing/2014/main" val="2527424765"/>
                    </a:ext>
                  </a:extLst>
                </a:gridCol>
                <a:gridCol w="903438">
                  <a:extLst>
                    <a:ext uri="{9D8B030D-6E8A-4147-A177-3AD203B41FA5}">
                      <a16:colId xmlns:a16="http://schemas.microsoft.com/office/drawing/2014/main" val="1472940796"/>
                    </a:ext>
                  </a:extLst>
                </a:gridCol>
                <a:gridCol w="903438">
                  <a:extLst>
                    <a:ext uri="{9D8B030D-6E8A-4147-A177-3AD203B41FA5}">
                      <a16:colId xmlns:a16="http://schemas.microsoft.com/office/drawing/2014/main" val="2092048303"/>
                    </a:ext>
                  </a:extLst>
                </a:gridCol>
                <a:gridCol w="903438">
                  <a:extLst>
                    <a:ext uri="{9D8B030D-6E8A-4147-A177-3AD203B41FA5}">
                      <a16:colId xmlns:a16="http://schemas.microsoft.com/office/drawing/2014/main" val="69818985"/>
                    </a:ext>
                  </a:extLst>
                </a:gridCol>
              </a:tblGrid>
              <a:tr h="153960">
                <a:tc rowSpan="2">
                  <a:txBody>
                    <a:bodyPr/>
                    <a:lstStyle/>
                    <a:p>
                      <a:pPr algn="ctr" fontAlgn="ctr"/>
                      <a:r>
                        <a:rPr lang="en-AU" sz="900" b="1" i="0" u="none" strike="noStrike" dirty="0">
                          <a:solidFill>
                            <a:srgbClr val="000000"/>
                          </a:solidFill>
                          <a:effectLst/>
                          <a:latin typeface="Times New Roman" panose="02020603050405020304" pitchFamily="18" charset="0"/>
                        </a:rPr>
                        <a:t>Mine</a:t>
                      </a:r>
                    </a:p>
                  </a:txBody>
                  <a:tcPr marL="7698" marR="7698" marT="76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AU" sz="900" b="1" i="0" u="none" strike="noStrike" dirty="0">
                          <a:solidFill>
                            <a:srgbClr val="000000"/>
                          </a:solidFill>
                          <a:effectLst/>
                          <a:latin typeface="Times New Roman" panose="02020603050405020304" pitchFamily="18" charset="0"/>
                        </a:rPr>
                        <a:t>RMU "Bogovina" (Bogovina-</a:t>
                      </a:r>
                      <a:r>
                        <a:rPr lang="en-AU" sz="900" b="1" i="0" u="none" strike="noStrike" dirty="0" err="1">
                          <a:solidFill>
                            <a:srgbClr val="000000"/>
                          </a:solidFill>
                          <a:effectLst/>
                          <a:latin typeface="Times New Roman" panose="02020603050405020304" pitchFamily="18" charset="0"/>
                        </a:rPr>
                        <a:t>Istok</a:t>
                      </a:r>
                      <a:r>
                        <a:rPr lang="en-AU" sz="900" b="1" i="0" u="none" strike="noStrike" dirty="0">
                          <a:solidFill>
                            <a:srgbClr val="000000"/>
                          </a:solidFill>
                          <a:effectLst/>
                          <a:latin typeface="Times New Roman" panose="02020603050405020304" pitchFamily="18" charset="0"/>
                        </a:rPr>
                        <a:t>)</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AU" sz="900" b="1" i="0" u="none" strike="noStrike" dirty="0">
                          <a:solidFill>
                            <a:srgbClr val="000000"/>
                          </a:solidFill>
                          <a:effectLst/>
                          <a:latin typeface="Times New Roman" panose="02020603050405020304" pitchFamily="18" charset="0"/>
                        </a:rPr>
                        <a:t>RA "Vrška Čuka"</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AU" sz="900" b="1" i="0" u="none" strike="noStrike" dirty="0">
                          <a:solidFill>
                            <a:srgbClr val="000000"/>
                          </a:solidFill>
                          <a:effectLst/>
                          <a:latin typeface="Times New Roman" panose="02020603050405020304" pitchFamily="18" charset="0"/>
                        </a:rPr>
                        <a:t>RKU "Ibarski rudnici" </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rowSpan="2">
                  <a:txBody>
                    <a:bodyPr/>
                    <a:lstStyle/>
                    <a:p>
                      <a:pPr algn="ctr" fontAlgn="ctr"/>
                      <a:r>
                        <a:rPr lang="en-AU" sz="900" b="1" i="0" u="none" strike="noStrike" dirty="0">
                          <a:solidFill>
                            <a:srgbClr val="000000"/>
                          </a:solidFill>
                          <a:effectLst/>
                          <a:latin typeface="Times New Roman" panose="02020603050405020304" pitchFamily="18" charset="0"/>
                        </a:rPr>
                        <a:t>RMU "Jasenovac"</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AU" sz="900" b="1" i="0" u="none" strike="noStrike" dirty="0">
                          <a:solidFill>
                            <a:srgbClr val="000000"/>
                          </a:solidFill>
                          <a:effectLst/>
                          <a:latin typeface="Times New Roman" panose="02020603050405020304" pitchFamily="18" charset="0"/>
                        </a:rPr>
                        <a:t>RMU "Rembas"</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rowSpan="2">
                  <a:txBody>
                    <a:bodyPr/>
                    <a:lstStyle/>
                    <a:p>
                      <a:pPr algn="ctr" fontAlgn="ctr"/>
                      <a:r>
                        <a:rPr lang="en-AU" sz="900" b="1" i="0" u="none" strike="noStrike" dirty="0">
                          <a:solidFill>
                            <a:srgbClr val="000000"/>
                          </a:solidFill>
                          <a:effectLst/>
                          <a:latin typeface="Times New Roman" panose="02020603050405020304" pitchFamily="18" charset="0"/>
                        </a:rPr>
                        <a:t>RMU "Soko"</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AU" sz="900" b="1" i="0" u="none" strike="noStrike" dirty="0">
                          <a:solidFill>
                            <a:srgbClr val="000000"/>
                          </a:solidFill>
                          <a:effectLst/>
                          <a:latin typeface="Times New Roman" panose="02020603050405020304" pitchFamily="18" charset="0"/>
                        </a:rPr>
                        <a:t>RL "Lubnica" </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AU" sz="900" b="1" i="0" u="none" strike="noStrike" dirty="0">
                          <a:solidFill>
                            <a:srgbClr val="000000"/>
                          </a:solidFill>
                          <a:effectLst/>
                          <a:latin typeface="Times New Roman" panose="02020603050405020304" pitchFamily="18" charset="0"/>
                        </a:rPr>
                        <a:t>RMU "Štavalj"</a:t>
                      </a:r>
                    </a:p>
                  </a:txBody>
                  <a:tcPr marL="7698" marR="7698" marT="76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909007"/>
                  </a:ext>
                </a:extLst>
              </a:tr>
              <a:tr h="153960">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AU" sz="800" b="1" i="0" u="none" strike="noStrike">
                          <a:solidFill>
                            <a:srgbClr val="000000"/>
                          </a:solidFill>
                          <a:effectLst/>
                          <a:latin typeface="Times New Roman" panose="02020603050405020304" pitchFamily="18" charset="0"/>
                        </a:rPr>
                        <a:t>Jarando</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1" i="0" u="none" strike="noStrike" dirty="0">
                          <a:solidFill>
                            <a:srgbClr val="000000"/>
                          </a:solidFill>
                          <a:effectLst/>
                          <a:latin typeface="Times New Roman" panose="02020603050405020304" pitchFamily="18" charset="0"/>
                        </a:rPr>
                        <a:t>Tadenje</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gn="ctr" fontAlgn="ctr"/>
                      <a:r>
                        <a:rPr lang="en-AU" sz="800" b="1" i="0" u="none" strike="noStrike">
                          <a:solidFill>
                            <a:srgbClr val="000000"/>
                          </a:solidFill>
                          <a:effectLst/>
                          <a:latin typeface="Times New Roman" panose="02020603050405020304" pitchFamily="18" charset="0"/>
                        </a:rPr>
                        <a:t>Strmosten</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1" i="0" u="none" strike="noStrike" dirty="0">
                          <a:solidFill>
                            <a:srgbClr val="000000"/>
                          </a:solidFill>
                          <a:effectLst/>
                          <a:latin typeface="Times New Roman" panose="02020603050405020304" pitchFamily="18" charset="0"/>
                        </a:rPr>
                        <a:t>Jelovac</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1" i="0" u="none" strike="noStrike">
                          <a:solidFill>
                            <a:srgbClr val="000000"/>
                          </a:solidFill>
                          <a:effectLst/>
                          <a:latin typeface="Times New Roman" panose="02020603050405020304" pitchFamily="18" charset="0"/>
                        </a:rPr>
                        <a:t>Senjski rudnik</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4012129448"/>
                  </a:ext>
                </a:extLst>
              </a:tr>
              <a:tr h="300222">
                <a:tc>
                  <a:txBody>
                    <a:bodyPr/>
                    <a:lstStyle/>
                    <a:p>
                      <a:pPr algn="ctr" fontAlgn="ctr"/>
                      <a:r>
                        <a:rPr lang="en-AU" sz="900" b="1" i="0" u="none" strike="noStrike" dirty="0">
                          <a:solidFill>
                            <a:srgbClr val="00B050"/>
                          </a:solidFill>
                          <a:effectLst/>
                          <a:latin typeface="Times New Roman" panose="02020603050405020304" pitchFamily="18" charset="0"/>
                        </a:rPr>
                        <a:t>Average annual coal production, t</a:t>
                      </a:r>
                    </a:p>
                  </a:txBody>
                  <a:tcPr marL="7698" marR="7698" marT="76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1000" b="1" i="0" u="none" strike="noStrike" dirty="0">
                          <a:solidFill>
                            <a:srgbClr val="000000"/>
                          </a:solidFill>
                          <a:effectLst/>
                          <a:latin typeface="Times New Roman" panose="02020603050405020304" pitchFamily="18" charset="0"/>
                        </a:rPr>
                        <a:t>10,000-30,000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AU" sz="1000" b="1" i="0" u="none" strike="noStrike">
                          <a:solidFill>
                            <a:srgbClr val="000000"/>
                          </a:solidFill>
                          <a:effectLst/>
                          <a:latin typeface="Times New Roman" panose="02020603050405020304" pitchFamily="18" charset="0"/>
                        </a:rPr>
                        <a:t>6,000-8,000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en-AU" sz="1000" b="1" i="0" u="none" strike="noStrike">
                          <a:solidFill>
                            <a:srgbClr val="000000"/>
                          </a:solidFill>
                          <a:effectLst/>
                          <a:latin typeface="Times New Roman" panose="02020603050405020304" pitchFamily="18" charset="0"/>
                        </a:rPr>
                        <a:t>120,000-180,000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GB"/>
                    </a:p>
                  </a:txBody>
                  <a:tcPr/>
                </a:tc>
                <a:tc>
                  <a:txBody>
                    <a:bodyPr/>
                    <a:lstStyle/>
                    <a:p>
                      <a:pPr algn="ctr" fontAlgn="ctr"/>
                      <a:r>
                        <a:rPr lang="en-AU" sz="1000" b="1" i="0" u="none" strike="noStrike">
                          <a:solidFill>
                            <a:srgbClr val="000000"/>
                          </a:solidFill>
                          <a:effectLst/>
                          <a:latin typeface="Times New Roman" panose="02020603050405020304" pitchFamily="18" charset="0"/>
                        </a:rPr>
                        <a:t>40,000-55,000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en-AU" sz="1000" b="1" i="0" u="none" strike="noStrike">
                          <a:solidFill>
                            <a:srgbClr val="000000"/>
                          </a:solidFill>
                          <a:effectLst/>
                          <a:latin typeface="Times New Roman" panose="02020603050405020304" pitchFamily="18" charset="0"/>
                        </a:rPr>
                        <a:t>120,000-160,000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GB"/>
                    </a:p>
                  </a:txBody>
                  <a:tcPr/>
                </a:tc>
                <a:tc hMerge="1">
                  <a:txBody>
                    <a:bodyPr/>
                    <a:lstStyle/>
                    <a:p>
                      <a:endParaRPr lang="en-GB"/>
                    </a:p>
                  </a:txBody>
                  <a:tcPr/>
                </a:tc>
                <a:tc>
                  <a:txBody>
                    <a:bodyPr/>
                    <a:lstStyle/>
                    <a:p>
                      <a:pPr algn="ctr" fontAlgn="ctr"/>
                      <a:r>
                        <a:rPr lang="en-AU" sz="1000" b="1" i="0" u="none" strike="noStrike">
                          <a:solidFill>
                            <a:srgbClr val="000000"/>
                          </a:solidFill>
                          <a:effectLst/>
                          <a:latin typeface="Times New Roman" panose="02020603050405020304" pitchFamily="18" charset="0"/>
                        </a:rPr>
                        <a:t>80,000-125,000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AU" sz="1000" b="1" i="0" u="none" strike="noStrike">
                          <a:solidFill>
                            <a:srgbClr val="000000"/>
                          </a:solidFill>
                          <a:effectLst/>
                          <a:latin typeface="Times New Roman" panose="02020603050405020304" pitchFamily="18" charset="0"/>
                        </a:rPr>
                        <a:t>50,000-70,000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AU" sz="1000" b="1" i="0" u="none" strike="noStrike" dirty="0">
                          <a:solidFill>
                            <a:srgbClr val="000000"/>
                          </a:solidFill>
                          <a:effectLst/>
                          <a:latin typeface="Times New Roman" panose="02020603050405020304" pitchFamily="18" charset="0"/>
                        </a:rPr>
                        <a:t>65,000-80,000</a:t>
                      </a:r>
                    </a:p>
                  </a:txBody>
                  <a:tcPr marL="7698" marR="7698" marT="76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10601656"/>
                  </a:ext>
                </a:extLst>
              </a:tr>
            </a:tbl>
          </a:graphicData>
        </a:graphic>
      </p:graphicFrame>
      <p:graphicFrame>
        <p:nvGraphicFramePr>
          <p:cNvPr id="7" name="Tabela 6"/>
          <p:cNvGraphicFramePr>
            <a:graphicFrameLocks noGrp="1"/>
          </p:cNvGraphicFramePr>
          <p:nvPr>
            <p:extLst>
              <p:ext uri="{D42A27DB-BD31-4B8C-83A1-F6EECF244321}">
                <p14:modId xmlns:p14="http://schemas.microsoft.com/office/powerpoint/2010/main" val="2443094209"/>
              </p:ext>
            </p:extLst>
          </p:nvPr>
        </p:nvGraphicFramePr>
        <p:xfrm>
          <a:off x="428624" y="2613694"/>
          <a:ext cx="11310940" cy="2124648"/>
        </p:xfrm>
        <a:graphic>
          <a:graphicData uri="http://schemas.openxmlformats.org/drawingml/2006/table">
            <a:tbl>
              <a:tblPr/>
              <a:tblGrid>
                <a:gridCol w="1375377">
                  <a:extLst>
                    <a:ext uri="{9D8B030D-6E8A-4147-A177-3AD203B41FA5}">
                      <a16:colId xmlns:a16="http://schemas.microsoft.com/office/drawing/2014/main" val="2065559724"/>
                    </a:ext>
                  </a:extLst>
                </a:gridCol>
                <a:gridCol w="903233">
                  <a:extLst>
                    <a:ext uri="{9D8B030D-6E8A-4147-A177-3AD203B41FA5}">
                      <a16:colId xmlns:a16="http://schemas.microsoft.com/office/drawing/2014/main" val="363341685"/>
                    </a:ext>
                  </a:extLst>
                </a:gridCol>
                <a:gridCol w="903233">
                  <a:extLst>
                    <a:ext uri="{9D8B030D-6E8A-4147-A177-3AD203B41FA5}">
                      <a16:colId xmlns:a16="http://schemas.microsoft.com/office/drawing/2014/main" val="2513069303"/>
                    </a:ext>
                  </a:extLst>
                </a:gridCol>
                <a:gridCol w="903233">
                  <a:extLst>
                    <a:ext uri="{9D8B030D-6E8A-4147-A177-3AD203B41FA5}">
                      <a16:colId xmlns:a16="http://schemas.microsoft.com/office/drawing/2014/main" val="67557275"/>
                    </a:ext>
                  </a:extLst>
                </a:gridCol>
                <a:gridCol w="903233">
                  <a:extLst>
                    <a:ext uri="{9D8B030D-6E8A-4147-A177-3AD203B41FA5}">
                      <a16:colId xmlns:a16="http://schemas.microsoft.com/office/drawing/2014/main" val="1673047182"/>
                    </a:ext>
                  </a:extLst>
                </a:gridCol>
                <a:gridCol w="903233">
                  <a:extLst>
                    <a:ext uri="{9D8B030D-6E8A-4147-A177-3AD203B41FA5}">
                      <a16:colId xmlns:a16="http://schemas.microsoft.com/office/drawing/2014/main" val="2463347265"/>
                    </a:ext>
                  </a:extLst>
                </a:gridCol>
                <a:gridCol w="903233">
                  <a:extLst>
                    <a:ext uri="{9D8B030D-6E8A-4147-A177-3AD203B41FA5}">
                      <a16:colId xmlns:a16="http://schemas.microsoft.com/office/drawing/2014/main" val="2029725875"/>
                    </a:ext>
                  </a:extLst>
                </a:gridCol>
                <a:gridCol w="903233">
                  <a:extLst>
                    <a:ext uri="{9D8B030D-6E8A-4147-A177-3AD203B41FA5}">
                      <a16:colId xmlns:a16="http://schemas.microsoft.com/office/drawing/2014/main" val="4091323240"/>
                    </a:ext>
                  </a:extLst>
                </a:gridCol>
                <a:gridCol w="903233">
                  <a:extLst>
                    <a:ext uri="{9D8B030D-6E8A-4147-A177-3AD203B41FA5}">
                      <a16:colId xmlns:a16="http://schemas.microsoft.com/office/drawing/2014/main" val="4088035707"/>
                    </a:ext>
                  </a:extLst>
                </a:gridCol>
                <a:gridCol w="903233">
                  <a:extLst>
                    <a:ext uri="{9D8B030D-6E8A-4147-A177-3AD203B41FA5}">
                      <a16:colId xmlns:a16="http://schemas.microsoft.com/office/drawing/2014/main" val="2904647399"/>
                    </a:ext>
                  </a:extLst>
                </a:gridCol>
                <a:gridCol w="903233">
                  <a:extLst>
                    <a:ext uri="{9D8B030D-6E8A-4147-A177-3AD203B41FA5}">
                      <a16:colId xmlns:a16="http://schemas.microsoft.com/office/drawing/2014/main" val="191672838"/>
                    </a:ext>
                  </a:extLst>
                </a:gridCol>
                <a:gridCol w="903233">
                  <a:extLst>
                    <a:ext uri="{9D8B030D-6E8A-4147-A177-3AD203B41FA5}">
                      <a16:colId xmlns:a16="http://schemas.microsoft.com/office/drawing/2014/main" val="949454702"/>
                    </a:ext>
                  </a:extLst>
                </a:gridCol>
              </a:tblGrid>
              <a:tr h="153960">
                <a:tc rowSpan="2">
                  <a:txBody>
                    <a:bodyPr/>
                    <a:lstStyle/>
                    <a:p>
                      <a:pPr algn="ctr" fontAlgn="ctr"/>
                      <a:r>
                        <a:rPr lang="en-AU" sz="900" b="1" i="0" u="none" strike="noStrike" dirty="0">
                          <a:solidFill>
                            <a:srgbClr val="000000"/>
                          </a:solidFill>
                          <a:effectLst/>
                          <a:latin typeface="Times New Roman" panose="02020603050405020304" pitchFamily="18" charset="0"/>
                        </a:rPr>
                        <a:t>Mine</a:t>
                      </a:r>
                    </a:p>
                  </a:txBody>
                  <a:tcPr marL="7698" marR="7698" marT="76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AU" sz="900" b="1" i="0" u="none" strike="noStrike" dirty="0">
                          <a:solidFill>
                            <a:srgbClr val="000000"/>
                          </a:solidFill>
                          <a:effectLst/>
                          <a:latin typeface="Times New Roman" panose="02020603050405020304" pitchFamily="18" charset="0"/>
                        </a:rPr>
                        <a:t>RMU "Bogovina" (Bogovina-</a:t>
                      </a:r>
                      <a:r>
                        <a:rPr lang="en-AU" sz="900" b="1" i="0" u="none" strike="noStrike" dirty="0" err="1">
                          <a:solidFill>
                            <a:srgbClr val="000000"/>
                          </a:solidFill>
                          <a:effectLst/>
                          <a:latin typeface="Times New Roman" panose="02020603050405020304" pitchFamily="18" charset="0"/>
                        </a:rPr>
                        <a:t>Istok</a:t>
                      </a:r>
                      <a:r>
                        <a:rPr lang="en-AU" sz="900" b="1" i="0" u="none" strike="noStrike" dirty="0">
                          <a:solidFill>
                            <a:srgbClr val="000000"/>
                          </a:solidFill>
                          <a:effectLst/>
                          <a:latin typeface="Times New Roman" panose="02020603050405020304" pitchFamily="18" charset="0"/>
                        </a:rPr>
                        <a:t>)</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AU" sz="900" b="1" i="0" u="none" strike="noStrike" dirty="0">
                          <a:solidFill>
                            <a:srgbClr val="000000"/>
                          </a:solidFill>
                          <a:effectLst/>
                          <a:latin typeface="Times New Roman" panose="02020603050405020304" pitchFamily="18" charset="0"/>
                        </a:rPr>
                        <a:t>RA "Vrška Čuka"</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AU" sz="900" b="1" i="0" u="none" strike="noStrike" dirty="0">
                          <a:solidFill>
                            <a:srgbClr val="000000"/>
                          </a:solidFill>
                          <a:effectLst/>
                          <a:latin typeface="Times New Roman" panose="02020603050405020304" pitchFamily="18" charset="0"/>
                        </a:rPr>
                        <a:t>RKU "Ibarski rudnici" </a:t>
                      </a:r>
                    </a:p>
                  </a:txBody>
                  <a:tcPr marL="7698" marR="7698" marT="76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rowSpan="2">
                  <a:txBody>
                    <a:bodyPr/>
                    <a:lstStyle/>
                    <a:p>
                      <a:pPr algn="ctr" fontAlgn="ctr"/>
                      <a:r>
                        <a:rPr lang="en-AU" sz="900" b="1" i="0" u="none" strike="noStrike" dirty="0">
                          <a:solidFill>
                            <a:srgbClr val="000000"/>
                          </a:solidFill>
                          <a:effectLst/>
                          <a:latin typeface="Times New Roman" panose="02020603050405020304" pitchFamily="18" charset="0"/>
                        </a:rPr>
                        <a:t>RMU "Jasenovac"</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AU" sz="900" b="1" i="0" u="none" strike="noStrike" dirty="0">
                          <a:solidFill>
                            <a:srgbClr val="000000"/>
                          </a:solidFill>
                          <a:effectLst/>
                          <a:latin typeface="Times New Roman" panose="02020603050405020304" pitchFamily="18" charset="0"/>
                        </a:rPr>
                        <a:t>RMU "Rembas"</a:t>
                      </a:r>
                    </a:p>
                  </a:txBody>
                  <a:tcPr marL="7698" marR="7698" marT="76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rowSpan="2">
                  <a:txBody>
                    <a:bodyPr/>
                    <a:lstStyle/>
                    <a:p>
                      <a:pPr algn="ctr" fontAlgn="ctr"/>
                      <a:r>
                        <a:rPr lang="en-AU" sz="900" b="1" i="0" u="none" strike="noStrike" dirty="0">
                          <a:solidFill>
                            <a:srgbClr val="000000"/>
                          </a:solidFill>
                          <a:effectLst/>
                          <a:latin typeface="Times New Roman" panose="02020603050405020304" pitchFamily="18" charset="0"/>
                        </a:rPr>
                        <a:t>RMU "Soko"</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AU" sz="900" b="1" i="0" u="none" strike="noStrike" dirty="0">
                          <a:solidFill>
                            <a:srgbClr val="000000"/>
                          </a:solidFill>
                          <a:effectLst/>
                          <a:latin typeface="Times New Roman" panose="02020603050405020304" pitchFamily="18" charset="0"/>
                        </a:rPr>
                        <a:t>RL "Lubnica" </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AU" sz="900" b="1" i="0" u="none" strike="noStrike" dirty="0">
                          <a:solidFill>
                            <a:srgbClr val="000000"/>
                          </a:solidFill>
                          <a:effectLst/>
                          <a:latin typeface="Times New Roman" panose="02020603050405020304" pitchFamily="18" charset="0"/>
                        </a:rPr>
                        <a:t>RMU "Štavalj"</a:t>
                      </a:r>
                    </a:p>
                  </a:txBody>
                  <a:tcPr marL="7698" marR="7698" marT="76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8447561"/>
                  </a:ext>
                </a:extLst>
              </a:tr>
              <a:tr h="153960">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AU" sz="900" b="1" i="0" u="none" strike="noStrike" dirty="0">
                          <a:solidFill>
                            <a:srgbClr val="000000"/>
                          </a:solidFill>
                          <a:effectLst/>
                          <a:latin typeface="Times New Roman" panose="02020603050405020304" pitchFamily="18" charset="0"/>
                        </a:rPr>
                        <a:t>Jarando</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900" b="1" i="0" u="none" strike="noStrike" dirty="0">
                          <a:solidFill>
                            <a:srgbClr val="000000"/>
                          </a:solidFill>
                          <a:effectLst/>
                          <a:latin typeface="Times New Roman" panose="02020603050405020304" pitchFamily="18" charset="0"/>
                        </a:rPr>
                        <a:t>Tadenje</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gn="ctr" fontAlgn="ctr"/>
                      <a:r>
                        <a:rPr lang="en-AU" sz="900" b="1" i="0" u="none" strike="noStrike" dirty="0">
                          <a:solidFill>
                            <a:srgbClr val="000000"/>
                          </a:solidFill>
                          <a:effectLst/>
                          <a:latin typeface="Times New Roman" panose="02020603050405020304" pitchFamily="18" charset="0"/>
                        </a:rPr>
                        <a:t>Strmosten</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900" b="1" i="0" u="none" strike="noStrike" dirty="0">
                          <a:solidFill>
                            <a:srgbClr val="000000"/>
                          </a:solidFill>
                          <a:effectLst/>
                          <a:latin typeface="Times New Roman" panose="02020603050405020304" pitchFamily="18" charset="0"/>
                        </a:rPr>
                        <a:t>Jelovac</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900" b="1" i="0" u="none" strike="noStrike" dirty="0">
                          <a:solidFill>
                            <a:srgbClr val="000000"/>
                          </a:solidFill>
                          <a:effectLst/>
                          <a:latin typeface="Times New Roman" panose="02020603050405020304" pitchFamily="18" charset="0"/>
                        </a:rPr>
                        <a:t>Senjski rudnik</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802957572"/>
                  </a:ext>
                </a:extLst>
              </a:tr>
              <a:tr h="307920">
                <a:tc>
                  <a:txBody>
                    <a:bodyPr/>
                    <a:lstStyle/>
                    <a:p>
                      <a:pPr algn="ctr" fontAlgn="ctr"/>
                      <a:r>
                        <a:rPr lang="en-AU" sz="900" b="1" i="0" u="none" strike="noStrike" dirty="0">
                          <a:solidFill>
                            <a:srgbClr val="00B050"/>
                          </a:solidFill>
                          <a:effectLst/>
                          <a:latin typeface="Times New Roman" panose="02020603050405020304" pitchFamily="18" charset="0"/>
                        </a:rPr>
                        <a:t>Geological balance reserves 2017, t</a:t>
                      </a:r>
                    </a:p>
                  </a:txBody>
                  <a:tcPr marL="7698" marR="7698" marT="76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780,000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127,000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AU" sz="1100" b="1" i="0" u="none" strike="noStrike">
                          <a:solidFill>
                            <a:srgbClr val="000000"/>
                          </a:solidFill>
                          <a:effectLst/>
                          <a:latin typeface="Times New Roman" panose="02020603050405020304" pitchFamily="18" charset="0"/>
                        </a:rPr>
                        <a:t>2,212,000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1100" b="1" i="0" u="none" strike="noStrike">
                          <a:solidFill>
                            <a:srgbClr val="000000"/>
                          </a:solidFill>
                          <a:effectLst/>
                          <a:latin typeface="Times New Roman" panose="02020603050405020304" pitchFamily="18" charset="0"/>
                        </a:rPr>
                        <a:t>567,000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AU" sz="1100" b="1" i="0" u="none" strike="noStrike">
                          <a:solidFill>
                            <a:srgbClr val="000000"/>
                          </a:solidFill>
                          <a:effectLst/>
                          <a:latin typeface="Times New Roman" panose="02020603050405020304" pitchFamily="18" charset="0"/>
                        </a:rPr>
                        <a:t>6,000,000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a:txBody>
                    <a:bodyPr/>
                    <a:lstStyle/>
                    <a:p>
                      <a:pPr algn="ctr" fontAlgn="ctr"/>
                      <a:r>
                        <a:rPr lang="en-AU" sz="1100" b="1" i="0" u="none" strike="noStrike">
                          <a:solidFill>
                            <a:srgbClr val="000000"/>
                          </a:solidFill>
                          <a:effectLst/>
                          <a:latin typeface="Times New Roman" panose="02020603050405020304" pitchFamily="18" charset="0"/>
                        </a:rPr>
                        <a:t>600,000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1,600,000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8,600,000</a:t>
                      </a:r>
                    </a:p>
                  </a:txBody>
                  <a:tcPr marL="7698" marR="7698" marT="76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6306365"/>
                  </a:ext>
                </a:extLst>
              </a:tr>
              <a:tr h="307920">
                <a:tc>
                  <a:txBody>
                    <a:bodyPr/>
                    <a:lstStyle/>
                    <a:p>
                      <a:pPr algn="ctr" fontAlgn="ctr"/>
                      <a:r>
                        <a:rPr lang="fr-FR" sz="900" b="1" i="0" u="none" strike="noStrike" dirty="0">
                          <a:solidFill>
                            <a:srgbClr val="00B050"/>
                          </a:solidFill>
                          <a:effectLst/>
                          <a:latin typeface="Times New Roman" panose="02020603050405020304" pitchFamily="18" charset="0"/>
                        </a:rPr>
                        <a:t>Exploitation coal reserves 2017, t</a:t>
                      </a:r>
                    </a:p>
                  </a:txBody>
                  <a:tcPr marL="7698" marR="7698" marT="76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600,000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85,000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AU" sz="1100" b="1" i="0" u="none" strike="noStrike" dirty="0">
                          <a:solidFill>
                            <a:srgbClr val="000000"/>
                          </a:solidFill>
                          <a:effectLst/>
                          <a:latin typeface="Times New Roman" panose="02020603050405020304" pitchFamily="18" charset="0"/>
                        </a:rPr>
                        <a:t>1,500,000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1100" b="1" i="0" u="none" strike="noStrike" dirty="0">
                          <a:solidFill>
                            <a:srgbClr val="000000"/>
                          </a:solidFill>
                          <a:effectLst/>
                          <a:latin typeface="Times New Roman" panose="02020603050405020304" pitchFamily="18" charset="0"/>
                        </a:rPr>
                        <a:t>380,000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AU" sz="1100" b="1" i="0" u="none" strike="noStrike">
                          <a:solidFill>
                            <a:srgbClr val="000000"/>
                          </a:solidFill>
                          <a:effectLst/>
                          <a:latin typeface="Times New Roman" panose="02020603050405020304" pitchFamily="18" charset="0"/>
                        </a:rPr>
                        <a:t>5,000,000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a:txBody>
                    <a:bodyPr/>
                    <a:lstStyle/>
                    <a:p>
                      <a:pPr algn="ctr" fontAlgn="ctr"/>
                      <a:r>
                        <a:rPr lang="en-AU" sz="1100" b="1" i="0" u="none" strike="noStrike">
                          <a:solidFill>
                            <a:srgbClr val="000000"/>
                          </a:solidFill>
                          <a:effectLst/>
                          <a:latin typeface="Times New Roman" panose="02020603050405020304" pitchFamily="18" charset="0"/>
                        </a:rPr>
                        <a:t>500,000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1,200,000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6,160,000</a:t>
                      </a:r>
                    </a:p>
                  </a:txBody>
                  <a:tcPr marL="7698" marR="7698" marT="76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132391"/>
                  </a:ext>
                </a:extLst>
              </a:tr>
              <a:tr h="577350">
                <a:tc>
                  <a:txBody>
                    <a:bodyPr/>
                    <a:lstStyle/>
                    <a:p>
                      <a:pPr algn="ctr" fontAlgn="ctr"/>
                      <a:r>
                        <a:rPr lang="en-AU" sz="900" b="1" i="0" u="none" strike="noStrike" dirty="0">
                          <a:solidFill>
                            <a:srgbClr val="00B050"/>
                          </a:solidFill>
                          <a:effectLst/>
                          <a:latin typeface="Times New Roman" panose="02020603050405020304" pitchFamily="18" charset="0"/>
                        </a:rPr>
                        <a:t>Exploitation life from 2017, years</a:t>
                      </a:r>
                    </a:p>
                  </a:txBody>
                  <a:tcPr marL="7698" marR="7698" marT="76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15</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dirty="0">
                          <a:solidFill>
                            <a:srgbClr val="000000"/>
                          </a:solidFill>
                          <a:effectLst/>
                          <a:latin typeface="Times New Roman" panose="02020603050405020304" pitchFamily="18" charset="0"/>
                        </a:rPr>
                        <a:t>9 </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AU" sz="1100" b="1" i="0" u="none" strike="noStrike">
                          <a:solidFill>
                            <a:srgbClr val="000000"/>
                          </a:solidFill>
                          <a:effectLst/>
                          <a:latin typeface="Times New Roman" panose="02020603050405020304" pitchFamily="18" charset="0"/>
                        </a:rPr>
                        <a:t>9 (100 after investment)</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1100" b="1" i="0" u="none" strike="noStrike">
                          <a:solidFill>
                            <a:srgbClr val="000000"/>
                          </a:solidFill>
                          <a:effectLst/>
                          <a:latin typeface="Times New Roman" panose="02020603050405020304" pitchFamily="18" charset="0"/>
                        </a:rPr>
                        <a:t>7.5 (17.5 after investments)</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AU" sz="1100" b="1" i="0" u="none" strike="noStrike">
                          <a:solidFill>
                            <a:srgbClr val="000000"/>
                          </a:solidFill>
                          <a:effectLst/>
                          <a:latin typeface="Times New Roman" panose="02020603050405020304" pitchFamily="18" charset="0"/>
                        </a:rPr>
                        <a:t>21</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1100" b="1" i="0" u="none" strike="noStrike">
                          <a:solidFill>
                            <a:srgbClr val="000000"/>
                          </a:solidFill>
                          <a:effectLst/>
                          <a:latin typeface="Times New Roman" panose="02020603050405020304" pitchFamily="18" charset="0"/>
                        </a:rPr>
                        <a:t> </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4 (30 after investments)</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20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55-80</a:t>
                      </a:r>
                    </a:p>
                  </a:txBody>
                  <a:tcPr marL="7698" marR="7698" marT="76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9714616"/>
                  </a:ext>
                </a:extLst>
              </a:tr>
              <a:tr h="623538">
                <a:tc>
                  <a:txBody>
                    <a:bodyPr/>
                    <a:lstStyle/>
                    <a:p>
                      <a:pPr algn="ctr" fontAlgn="ctr"/>
                      <a:r>
                        <a:rPr lang="en-AU" sz="900" b="1" i="0" u="none" strike="noStrike" dirty="0">
                          <a:solidFill>
                            <a:srgbClr val="00B050"/>
                          </a:solidFill>
                          <a:effectLst/>
                          <a:latin typeface="Times New Roman" panose="02020603050405020304" pitchFamily="18" charset="0"/>
                        </a:rPr>
                        <a:t>Possibility to increase coal resources, 2017</a:t>
                      </a:r>
                    </a:p>
                  </a:txBody>
                  <a:tcPr marL="7698" marR="7698" marT="76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900" b="0" i="0" u="none" strike="noStrike">
                          <a:solidFill>
                            <a:srgbClr val="000000"/>
                          </a:solidFill>
                          <a:effectLst/>
                          <a:latin typeface="Times New Roman" panose="02020603050405020304" pitchFamily="18" charset="0"/>
                        </a:rPr>
                        <a:t>No</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AU" sz="900" b="0" i="0" u="none" strike="noStrike">
                          <a:solidFill>
                            <a:srgbClr val="000000"/>
                          </a:solidFill>
                          <a:effectLst/>
                          <a:latin typeface="Times New Roman" panose="02020603050405020304" pitchFamily="18" charset="0"/>
                        </a:rPr>
                        <a:t>No</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en-AU" sz="900" b="0" i="0" u="none" strike="noStrike">
                          <a:solidFill>
                            <a:srgbClr val="000000"/>
                          </a:solidFill>
                          <a:effectLst/>
                          <a:latin typeface="Times New Roman" panose="02020603050405020304" pitchFamily="18" charset="0"/>
                        </a:rPr>
                        <a:t>Bajovac deposit, €13,000,000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GB"/>
                    </a:p>
                  </a:txBody>
                  <a:tcPr/>
                </a:tc>
                <a:tc>
                  <a:txBody>
                    <a:bodyPr/>
                    <a:lstStyle/>
                    <a:p>
                      <a:pPr algn="ctr" fontAlgn="ctr"/>
                      <a:r>
                        <a:rPr lang="en-AU" sz="900" b="0" i="0" u="none" strike="noStrike">
                          <a:solidFill>
                            <a:srgbClr val="000000"/>
                          </a:solidFill>
                          <a:effectLst/>
                          <a:latin typeface="Times New Roman" panose="02020603050405020304" pitchFamily="18" charset="0"/>
                        </a:rPr>
                        <a:t>"Stari Jasenovac" and "Padina Mare" deposit - 0.4 Mt</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AU" sz="900" b="0" i="0" u="none" strike="noStrike" dirty="0">
                          <a:solidFill>
                            <a:srgbClr val="000000"/>
                          </a:solidFill>
                          <a:effectLst/>
                          <a:latin typeface="Times New Roman" panose="02020603050405020304" pitchFamily="18" charset="0"/>
                        </a:rPr>
                        <a:t>Yes</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AU" sz="900" b="0" i="0" u="none" strike="noStrike">
                          <a:solidFill>
                            <a:srgbClr val="000000"/>
                          </a:solidFill>
                          <a:effectLst/>
                          <a:latin typeface="Times New Roman" panose="02020603050405020304" pitchFamily="18" charset="0"/>
                        </a:rPr>
                        <a:t>6 Mt, €6,000,000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AU" sz="900" b="0" i="0" u="none" strike="noStrike">
                          <a:solidFill>
                            <a:srgbClr val="000000"/>
                          </a:solidFill>
                          <a:effectLst/>
                          <a:latin typeface="Times New Roman" panose="02020603050405020304" pitchFamily="18" charset="0"/>
                        </a:rPr>
                        <a:t>No</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AU" sz="900" b="0" i="0" u="none" strike="noStrike">
                          <a:solidFill>
                            <a:srgbClr val="000000"/>
                          </a:solidFill>
                          <a:effectLst/>
                          <a:latin typeface="Times New Roman" panose="02020603050405020304" pitchFamily="18" charset="0"/>
                        </a:rPr>
                        <a:t>blocks B-6 and B-7 of eastern field - 9 Mt, €25,000,000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AU" sz="900" b="0" i="0" u="none" strike="noStrike">
                          <a:solidFill>
                            <a:srgbClr val="000000"/>
                          </a:solidFill>
                          <a:effectLst/>
                          <a:latin typeface="Times New Roman" panose="02020603050405020304" pitchFamily="18" charset="0"/>
                        </a:rPr>
                        <a:t>4.4 Mt,€9,000,000</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AU" sz="900" b="0" i="0" u="none" strike="noStrike" dirty="0">
                          <a:solidFill>
                            <a:srgbClr val="000000"/>
                          </a:solidFill>
                          <a:effectLst/>
                          <a:latin typeface="Times New Roman" panose="02020603050405020304" pitchFamily="18" charset="0"/>
                        </a:rPr>
                        <a:t>Štavalj-</a:t>
                      </a:r>
                      <a:r>
                        <a:rPr lang="en-AU" sz="900" b="0" i="0" u="none" strike="noStrike" dirty="0" err="1">
                          <a:solidFill>
                            <a:srgbClr val="000000"/>
                          </a:solidFill>
                          <a:effectLst/>
                          <a:latin typeface="Times New Roman" panose="02020603050405020304" pitchFamily="18" charset="0"/>
                        </a:rPr>
                        <a:t>zapad</a:t>
                      </a:r>
                      <a:r>
                        <a:rPr lang="en-AU" sz="900" b="0" i="0" u="none" strike="noStrike" dirty="0">
                          <a:solidFill>
                            <a:srgbClr val="000000"/>
                          </a:solidFill>
                          <a:effectLst/>
                          <a:latin typeface="Times New Roman" panose="02020603050405020304" pitchFamily="18" charset="0"/>
                        </a:rPr>
                        <a:t> deposit - 93 Mt, €65,000,000</a:t>
                      </a:r>
                    </a:p>
                  </a:txBody>
                  <a:tcPr marL="7698" marR="7698" marT="76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92800718"/>
                  </a:ext>
                </a:extLst>
              </a:tr>
            </a:tbl>
          </a:graphicData>
        </a:graphic>
      </p:graphicFrame>
      <p:graphicFrame>
        <p:nvGraphicFramePr>
          <p:cNvPr id="8" name="Tabela 7"/>
          <p:cNvGraphicFramePr>
            <a:graphicFrameLocks noGrp="1"/>
          </p:cNvGraphicFramePr>
          <p:nvPr>
            <p:extLst>
              <p:ext uri="{D42A27DB-BD31-4B8C-83A1-F6EECF244321}">
                <p14:modId xmlns:p14="http://schemas.microsoft.com/office/powerpoint/2010/main" val="2178437532"/>
              </p:ext>
            </p:extLst>
          </p:nvPr>
        </p:nvGraphicFramePr>
        <p:xfrm>
          <a:off x="428624" y="4940339"/>
          <a:ext cx="11310940" cy="1054626"/>
        </p:xfrm>
        <a:graphic>
          <a:graphicData uri="http://schemas.openxmlformats.org/drawingml/2006/table">
            <a:tbl>
              <a:tblPr/>
              <a:tblGrid>
                <a:gridCol w="1375377">
                  <a:extLst>
                    <a:ext uri="{9D8B030D-6E8A-4147-A177-3AD203B41FA5}">
                      <a16:colId xmlns:a16="http://schemas.microsoft.com/office/drawing/2014/main" val="3068445988"/>
                    </a:ext>
                  </a:extLst>
                </a:gridCol>
                <a:gridCol w="903233">
                  <a:extLst>
                    <a:ext uri="{9D8B030D-6E8A-4147-A177-3AD203B41FA5}">
                      <a16:colId xmlns:a16="http://schemas.microsoft.com/office/drawing/2014/main" val="3526172201"/>
                    </a:ext>
                  </a:extLst>
                </a:gridCol>
                <a:gridCol w="903233">
                  <a:extLst>
                    <a:ext uri="{9D8B030D-6E8A-4147-A177-3AD203B41FA5}">
                      <a16:colId xmlns:a16="http://schemas.microsoft.com/office/drawing/2014/main" val="1139137106"/>
                    </a:ext>
                  </a:extLst>
                </a:gridCol>
                <a:gridCol w="903233">
                  <a:extLst>
                    <a:ext uri="{9D8B030D-6E8A-4147-A177-3AD203B41FA5}">
                      <a16:colId xmlns:a16="http://schemas.microsoft.com/office/drawing/2014/main" val="4291617722"/>
                    </a:ext>
                  </a:extLst>
                </a:gridCol>
                <a:gridCol w="903233">
                  <a:extLst>
                    <a:ext uri="{9D8B030D-6E8A-4147-A177-3AD203B41FA5}">
                      <a16:colId xmlns:a16="http://schemas.microsoft.com/office/drawing/2014/main" val="2633121121"/>
                    </a:ext>
                  </a:extLst>
                </a:gridCol>
                <a:gridCol w="903233">
                  <a:extLst>
                    <a:ext uri="{9D8B030D-6E8A-4147-A177-3AD203B41FA5}">
                      <a16:colId xmlns:a16="http://schemas.microsoft.com/office/drawing/2014/main" val="2936515655"/>
                    </a:ext>
                  </a:extLst>
                </a:gridCol>
                <a:gridCol w="903233">
                  <a:extLst>
                    <a:ext uri="{9D8B030D-6E8A-4147-A177-3AD203B41FA5}">
                      <a16:colId xmlns:a16="http://schemas.microsoft.com/office/drawing/2014/main" val="222446332"/>
                    </a:ext>
                  </a:extLst>
                </a:gridCol>
                <a:gridCol w="903233">
                  <a:extLst>
                    <a:ext uri="{9D8B030D-6E8A-4147-A177-3AD203B41FA5}">
                      <a16:colId xmlns:a16="http://schemas.microsoft.com/office/drawing/2014/main" val="3569566436"/>
                    </a:ext>
                  </a:extLst>
                </a:gridCol>
                <a:gridCol w="903233">
                  <a:extLst>
                    <a:ext uri="{9D8B030D-6E8A-4147-A177-3AD203B41FA5}">
                      <a16:colId xmlns:a16="http://schemas.microsoft.com/office/drawing/2014/main" val="3667737075"/>
                    </a:ext>
                  </a:extLst>
                </a:gridCol>
                <a:gridCol w="903233">
                  <a:extLst>
                    <a:ext uri="{9D8B030D-6E8A-4147-A177-3AD203B41FA5}">
                      <a16:colId xmlns:a16="http://schemas.microsoft.com/office/drawing/2014/main" val="3828971580"/>
                    </a:ext>
                  </a:extLst>
                </a:gridCol>
                <a:gridCol w="903233">
                  <a:extLst>
                    <a:ext uri="{9D8B030D-6E8A-4147-A177-3AD203B41FA5}">
                      <a16:colId xmlns:a16="http://schemas.microsoft.com/office/drawing/2014/main" val="3613906778"/>
                    </a:ext>
                  </a:extLst>
                </a:gridCol>
                <a:gridCol w="903233">
                  <a:extLst>
                    <a:ext uri="{9D8B030D-6E8A-4147-A177-3AD203B41FA5}">
                      <a16:colId xmlns:a16="http://schemas.microsoft.com/office/drawing/2014/main" val="3581561293"/>
                    </a:ext>
                  </a:extLst>
                </a:gridCol>
              </a:tblGrid>
              <a:tr h="153960">
                <a:tc rowSpan="2">
                  <a:txBody>
                    <a:bodyPr/>
                    <a:lstStyle/>
                    <a:p>
                      <a:pPr algn="ctr" fontAlgn="ctr"/>
                      <a:r>
                        <a:rPr lang="en-AU" sz="900" b="1" i="0" u="none" strike="noStrike" dirty="0">
                          <a:solidFill>
                            <a:srgbClr val="000000"/>
                          </a:solidFill>
                          <a:effectLst/>
                          <a:latin typeface="Times New Roman" panose="02020603050405020304" pitchFamily="18" charset="0"/>
                        </a:rPr>
                        <a:t>Mine</a:t>
                      </a:r>
                    </a:p>
                  </a:txBody>
                  <a:tcPr marL="7698" marR="7698" marT="76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AU" sz="900" b="1" i="0" u="none" strike="noStrike" dirty="0">
                          <a:solidFill>
                            <a:srgbClr val="000000"/>
                          </a:solidFill>
                          <a:effectLst/>
                          <a:latin typeface="Times New Roman" panose="02020603050405020304" pitchFamily="18" charset="0"/>
                        </a:rPr>
                        <a:t>RMU "Bogovina" (Bogovina-</a:t>
                      </a:r>
                      <a:r>
                        <a:rPr lang="en-AU" sz="900" b="1" i="0" u="none" strike="noStrike" dirty="0" err="1">
                          <a:solidFill>
                            <a:srgbClr val="000000"/>
                          </a:solidFill>
                          <a:effectLst/>
                          <a:latin typeface="Times New Roman" panose="02020603050405020304" pitchFamily="18" charset="0"/>
                        </a:rPr>
                        <a:t>Istok</a:t>
                      </a:r>
                      <a:r>
                        <a:rPr lang="en-AU" sz="900" b="1" i="0" u="none" strike="noStrike" dirty="0">
                          <a:solidFill>
                            <a:srgbClr val="000000"/>
                          </a:solidFill>
                          <a:effectLst/>
                          <a:latin typeface="Times New Roman" panose="02020603050405020304" pitchFamily="18" charset="0"/>
                        </a:rPr>
                        <a:t>)</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AU" sz="900" b="1" i="0" u="none" strike="noStrike" dirty="0">
                          <a:solidFill>
                            <a:srgbClr val="000000"/>
                          </a:solidFill>
                          <a:effectLst/>
                          <a:latin typeface="Times New Roman" panose="02020603050405020304" pitchFamily="18" charset="0"/>
                        </a:rPr>
                        <a:t>RA "Vrška Čuka"</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n-AU" sz="900" b="1" i="0" u="none" strike="noStrike">
                          <a:solidFill>
                            <a:srgbClr val="000000"/>
                          </a:solidFill>
                          <a:effectLst/>
                          <a:latin typeface="Times New Roman" panose="02020603050405020304" pitchFamily="18" charset="0"/>
                        </a:rPr>
                        <a:t>RKU "Ibarski rudnici" </a:t>
                      </a:r>
                    </a:p>
                  </a:txBody>
                  <a:tcPr marL="7698" marR="7698" marT="76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rowSpan="2">
                  <a:txBody>
                    <a:bodyPr/>
                    <a:lstStyle/>
                    <a:p>
                      <a:pPr algn="ctr" fontAlgn="ctr"/>
                      <a:r>
                        <a:rPr lang="en-AU" sz="900" b="1" i="0" u="none" strike="noStrike">
                          <a:solidFill>
                            <a:srgbClr val="000000"/>
                          </a:solidFill>
                          <a:effectLst/>
                          <a:latin typeface="Times New Roman" panose="02020603050405020304" pitchFamily="18" charset="0"/>
                        </a:rPr>
                        <a:t>RMU "Jasenovac"</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AU" sz="900" b="1" i="0" u="none" strike="noStrike">
                          <a:solidFill>
                            <a:srgbClr val="000000"/>
                          </a:solidFill>
                          <a:effectLst/>
                          <a:latin typeface="Times New Roman" panose="02020603050405020304" pitchFamily="18" charset="0"/>
                        </a:rPr>
                        <a:t>RMU "Rembas"</a:t>
                      </a:r>
                    </a:p>
                  </a:txBody>
                  <a:tcPr marL="7698" marR="7698" marT="76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rowSpan="2">
                  <a:txBody>
                    <a:bodyPr/>
                    <a:lstStyle/>
                    <a:p>
                      <a:pPr algn="ctr" fontAlgn="ctr"/>
                      <a:r>
                        <a:rPr lang="en-AU" sz="900" b="1" i="0" u="none" strike="noStrike">
                          <a:solidFill>
                            <a:srgbClr val="000000"/>
                          </a:solidFill>
                          <a:effectLst/>
                          <a:latin typeface="Times New Roman" panose="02020603050405020304" pitchFamily="18" charset="0"/>
                        </a:rPr>
                        <a:t>RMU "Soko"</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AU" sz="900" b="1" i="0" u="none" strike="noStrike">
                          <a:solidFill>
                            <a:srgbClr val="000000"/>
                          </a:solidFill>
                          <a:effectLst/>
                          <a:latin typeface="Times New Roman" panose="02020603050405020304" pitchFamily="18" charset="0"/>
                        </a:rPr>
                        <a:t>RL "Lubnica" </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AU" sz="900" b="1" i="0" u="none" strike="noStrike">
                          <a:solidFill>
                            <a:srgbClr val="000000"/>
                          </a:solidFill>
                          <a:effectLst/>
                          <a:latin typeface="Times New Roman" panose="02020603050405020304" pitchFamily="18" charset="0"/>
                        </a:rPr>
                        <a:t>RMU "Štavalj"</a:t>
                      </a:r>
                    </a:p>
                  </a:txBody>
                  <a:tcPr marL="7698" marR="7698" marT="76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6421087"/>
                  </a:ext>
                </a:extLst>
              </a:tr>
              <a:tr h="161658">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AU" sz="900" b="1" i="0" u="none" strike="noStrike" dirty="0">
                          <a:solidFill>
                            <a:srgbClr val="000000"/>
                          </a:solidFill>
                          <a:effectLst/>
                          <a:latin typeface="Times New Roman" panose="02020603050405020304" pitchFamily="18" charset="0"/>
                        </a:rPr>
                        <a:t>Jarando</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900" b="1" i="0" u="none" strike="noStrike" dirty="0">
                          <a:solidFill>
                            <a:srgbClr val="000000"/>
                          </a:solidFill>
                          <a:effectLst/>
                          <a:latin typeface="Times New Roman" panose="02020603050405020304" pitchFamily="18" charset="0"/>
                        </a:rPr>
                        <a:t>Tadenje</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gn="ctr" fontAlgn="ctr"/>
                      <a:r>
                        <a:rPr lang="en-AU" sz="900" b="1" i="0" u="none" strike="noStrike" dirty="0">
                          <a:solidFill>
                            <a:srgbClr val="000000"/>
                          </a:solidFill>
                          <a:effectLst/>
                          <a:latin typeface="Times New Roman" panose="02020603050405020304" pitchFamily="18" charset="0"/>
                        </a:rPr>
                        <a:t>Strmosten</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900" b="1" i="0" u="none" strike="noStrike" dirty="0">
                          <a:solidFill>
                            <a:srgbClr val="000000"/>
                          </a:solidFill>
                          <a:effectLst/>
                          <a:latin typeface="Times New Roman" panose="02020603050405020304" pitchFamily="18" charset="0"/>
                        </a:rPr>
                        <a:t>Jelovac</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900" b="1" i="0" u="none" strike="noStrike" dirty="0">
                          <a:solidFill>
                            <a:srgbClr val="000000"/>
                          </a:solidFill>
                          <a:effectLst/>
                          <a:latin typeface="Times New Roman" panose="02020603050405020304" pitchFamily="18" charset="0"/>
                        </a:rPr>
                        <a:t>Senjski rudnik</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390643692"/>
                  </a:ext>
                </a:extLst>
              </a:tr>
              <a:tr h="153960">
                <a:tc>
                  <a:txBody>
                    <a:bodyPr/>
                    <a:lstStyle/>
                    <a:p>
                      <a:pPr algn="ctr" fontAlgn="ctr"/>
                      <a:r>
                        <a:rPr lang="en-AU" sz="900" b="1" i="0" u="none" strike="noStrike" dirty="0">
                          <a:solidFill>
                            <a:srgbClr val="00B050"/>
                          </a:solidFill>
                          <a:effectLst/>
                          <a:latin typeface="Times New Roman" panose="02020603050405020304" pitchFamily="18" charset="0"/>
                        </a:rPr>
                        <a:t>Type of coal</a:t>
                      </a:r>
                    </a:p>
                  </a:txBody>
                  <a:tcPr marL="7698" marR="7698" marT="76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900" b="0" i="0" u="none" strike="noStrike">
                          <a:solidFill>
                            <a:srgbClr val="000000"/>
                          </a:solidFill>
                          <a:effectLst/>
                          <a:latin typeface="Times New Roman" panose="02020603050405020304" pitchFamily="18" charset="0"/>
                        </a:rPr>
                        <a:t>brown coal</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900" b="0" i="0" u="none" strike="noStrike">
                          <a:solidFill>
                            <a:srgbClr val="000000"/>
                          </a:solidFill>
                          <a:effectLst/>
                          <a:latin typeface="Times New Roman" panose="02020603050405020304" pitchFamily="18" charset="0"/>
                        </a:rPr>
                        <a:t>anthracite</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AU" sz="900" b="0" i="0" u="none" strike="noStrike">
                          <a:solidFill>
                            <a:srgbClr val="000000"/>
                          </a:solidFill>
                          <a:effectLst/>
                          <a:latin typeface="Times New Roman" panose="02020603050405020304" pitchFamily="18" charset="0"/>
                        </a:rPr>
                        <a:t>hard coal</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900" b="0" i="0" u="none" strike="noStrike" dirty="0">
                          <a:solidFill>
                            <a:srgbClr val="000000"/>
                          </a:solidFill>
                          <a:effectLst/>
                          <a:latin typeface="Times New Roman" panose="02020603050405020304" pitchFamily="18" charset="0"/>
                        </a:rPr>
                        <a:t>brown coal</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AU" sz="900" b="0" i="0" u="none" strike="noStrike">
                          <a:solidFill>
                            <a:srgbClr val="000000"/>
                          </a:solidFill>
                          <a:effectLst/>
                          <a:latin typeface="Times New Roman" panose="02020603050405020304" pitchFamily="18" charset="0"/>
                        </a:rPr>
                        <a:t>brown coal</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a:txBody>
                    <a:bodyPr/>
                    <a:lstStyle/>
                    <a:p>
                      <a:pPr algn="ctr" fontAlgn="ctr"/>
                      <a:r>
                        <a:rPr lang="en-AU" sz="900" b="0" i="0" u="none" strike="noStrike">
                          <a:solidFill>
                            <a:srgbClr val="000000"/>
                          </a:solidFill>
                          <a:effectLst/>
                          <a:latin typeface="Times New Roman" panose="02020603050405020304" pitchFamily="18" charset="0"/>
                        </a:rPr>
                        <a:t>brown coal</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900" b="0" i="0" u="none" strike="noStrike">
                          <a:solidFill>
                            <a:srgbClr val="000000"/>
                          </a:solidFill>
                          <a:effectLst/>
                          <a:latin typeface="Times New Roman" panose="02020603050405020304" pitchFamily="18" charset="0"/>
                        </a:rPr>
                        <a:t>lignite</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900" b="0" i="0" u="none" strike="noStrike">
                          <a:solidFill>
                            <a:srgbClr val="000000"/>
                          </a:solidFill>
                          <a:effectLst/>
                          <a:latin typeface="Times New Roman" panose="02020603050405020304" pitchFamily="18" charset="0"/>
                        </a:rPr>
                        <a:t>lignite</a:t>
                      </a:r>
                    </a:p>
                  </a:txBody>
                  <a:tcPr marL="7698" marR="7698" marT="76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4768748"/>
                  </a:ext>
                </a:extLst>
              </a:tr>
              <a:tr h="192450">
                <a:tc>
                  <a:txBody>
                    <a:bodyPr/>
                    <a:lstStyle/>
                    <a:p>
                      <a:pPr algn="ctr" fontAlgn="ctr"/>
                      <a:r>
                        <a:rPr lang="en-AU" sz="900" b="1" i="0" u="none" strike="noStrike" dirty="0">
                          <a:solidFill>
                            <a:srgbClr val="00B050"/>
                          </a:solidFill>
                          <a:effectLst/>
                          <a:latin typeface="Times New Roman" panose="02020603050405020304" pitchFamily="18" charset="0"/>
                        </a:rPr>
                        <a:t>Caloric value, MJ/kg</a:t>
                      </a:r>
                    </a:p>
                  </a:txBody>
                  <a:tcPr marL="7698" marR="7698" marT="76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16 - 22</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21 - 24</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AU" sz="1100" b="1" i="0" u="none" strike="noStrike">
                          <a:solidFill>
                            <a:srgbClr val="000000"/>
                          </a:solidFill>
                          <a:effectLst/>
                          <a:latin typeface="Times New Roman" panose="02020603050405020304" pitchFamily="18" charset="0"/>
                        </a:rPr>
                        <a:t>15</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1100" b="1" i="0" u="none" strike="noStrike">
                          <a:solidFill>
                            <a:srgbClr val="000000"/>
                          </a:solidFill>
                          <a:effectLst/>
                          <a:latin typeface="Times New Roman" panose="02020603050405020304" pitchFamily="18" charset="0"/>
                        </a:rPr>
                        <a:t>9 - 19</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AU" sz="1100" b="1" i="0" u="none" strike="noStrike">
                          <a:solidFill>
                            <a:srgbClr val="000000"/>
                          </a:solidFill>
                          <a:effectLst/>
                          <a:latin typeface="Times New Roman" panose="02020603050405020304" pitchFamily="18" charset="0"/>
                        </a:rPr>
                        <a:t>17 - 25</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a:txBody>
                    <a:bodyPr/>
                    <a:lstStyle/>
                    <a:p>
                      <a:pPr algn="ctr" fontAlgn="ctr"/>
                      <a:r>
                        <a:rPr lang="en-AU" sz="1100" b="1" i="0" u="none" strike="noStrike">
                          <a:solidFill>
                            <a:srgbClr val="000000"/>
                          </a:solidFill>
                          <a:effectLst/>
                          <a:latin typeface="Times New Roman" panose="02020603050405020304" pitchFamily="18" charset="0"/>
                        </a:rPr>
                        <a:t>14 - 19</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7 - 15</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12 - 19</a:t>
                      </a:r>
                    </a:p>
                  </a:txBody>
                  <a:tcPr marL="7698" marR="7698" marT="76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4353834"/>
                  </a:ext>
                </a:extLst>
              </a:tr>
              <a:tr h="192450">
                <a:tc>
                  <a:txBody>
                    <a:bodyPr/>
                    <a:lstStyle/>
                    <a:p>
                      <a:pPr algn="ctr" fontAlgn="ctr"/>
                      <a:r>
                        <a:rPr lang="en-AU" sz="900" b="1" i="0" u="none" strike="noStrike" dirty="0">
                          <a:solidFill>
                            <a:srgbClr val="00B050"/>
                          </a:solidFill>
                          <a:effectLst/>
                          <a:latin typeface="Times New Roman" panose="02020603050405020304" pitchFamily="18" charset="0"/>
                        </a:rPr>
                        <a:t>Sulphur content, %</a:t>
                      </a:r>
                    </a:p>
                  </a:txBody>
                  <a:tcPr marL="7698" marR="7698" marT="76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0.99</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2.26</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5.81</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5.7</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1.01</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1.59</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1.19</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0.97</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1.7</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2.15</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0.98</a:t>
                      </a:r>
                    </a:p>
                  </a:txBody>
                  <a:tcPr marL="7698" marR="7698" marT="76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7463641"/>
                  </a:ext>
                </a:extLst>
              </a:tr>
              <a:tr h="200148">
                <a:tc>
                  <a:txBody>
                    <a:bodyPr/>
                    <a:lstStyle/>
                    <a:p>
                      <a:pPr algn="ctr" fontAlgn="ctr"/>
                      <a:r>
                        <a:rPr lang="en-AU" sz="900" b="1" i="0" u="none" strike="noStrike" dirty="0">
                          <a:solidFill>
                            <a:srgbClr val="00B050"/>
                          </a:solidFill>
                          <a:effectLst/>
                          <a:latin typeface="Times New Roman" panose="02020603050405020304" pitchFamily="18" charset="0"/>
                        </a:rPr>
                        <a:t>Moisture, %</a:t>
                      </a:r>
                    </a:p>
                  </a:txBody>
                  <a:tcPr marL="7698" marR="7698" marT="76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1100" b="1" i="0" u="none" strike="noStrike" dirty="0">
                          <a:solidFill>
                            <a:srgbClr val="000000"/>
                          </a:solidFill>
                          <a:effectLst/>
                          <a:latin typeface="Times New Roman" panose="02020603050405020304" pitchFamily="18" charset="0"/>
                        </a:rPr>
                        <a:t>17.33</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0.96</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3.6</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5.02</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22.79</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18.75</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13.12</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15.33</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19.22</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Times New Roman" panose="02020603050405020304" pitchFamily="18" charset="0"/>
                        </a:rPr>
                        <a:t>14.92</a:t>
                      </a:r>
                    </a:p>
                  </a:txBody>
                  <a:tcPr marL="7698" marR="7698" marT="7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1100" b="1" i="0" u="none" strike="noStrike" dirty="0">
                          <a:solidFill>
                            <a:srgbClr val="000000"/>
                          </a:solidFill>
                          <a:effectLst/>
                          <a:latin typeface="Times New Roman" panose="02020603050405020304" pitchFamily="18" charset="0"/>
                        </a:rPr>
                        <a:t>28.33</a:t>
                      </a:r>
                    </a:p>
                  </a:txBody>
                  <a:tcPr marL="7698" marR="7698" marT="76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1972784"/>
                  </a:ext>
                </a:extLst>
              </a:tr>
            </a:tbl>
          </a:graphicData>
        </a:graphic>
      </p:graphicFrame>
    </p:spTree>
    <p:extLst>
      <p:ext uri="{BB962C8B-B14F-4D97-AF65-F5344CB8AC3E}">
        <p14:creationId xmlns:p14="http://schemas.microsoft.com/office/powerpoint/2010/main" val="30496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4A1B762D-6839-4B55-88B0-47CDC1A637AE}"/>
              </a:ext>
            </a:extLst>
          </p:cNvPr>
          <p:cNvPicPr>
            <a:picLocks noChangeAspect="1"/>
          </p:cNvPicPr>
          <p:nvPr/>
        </p:nvPicPr>
        <p:blipFill>
          <a:blip r:embed="rId3"/>
          <a:stretch>
            <a:fillRect/>
          </a:stretch>
        </p:blipFill>
        <p:spPr>
          <a:xfrm>
            <a:off x="2124073" y="4004971"/>
            <a:ext cx="7469981" cy="2450595"/>
          </a:xfrm>
          <a:prstGeom prst="rect">
            <a:avLst/>
          </a:prstGeom>
        </p:spPr>
      </p:pic>
      <p:sp>
        <p:nvSpPr>
          <p:cNvPr id="7" name="Prostokąt 6">
            <a:extLst>
              <a:ext uri="{FF2B5EF4-FFF2-40B4-BE49-F238E27FC236}">
                <a16:creationId xmlns:a16="http://schemas.microsoft.com/office/drawing/2014/main" id="{B91D3265-1E88-41F9-85DE-783141C9DFD3}"/>
              </a:ext>
            </a:extLst>
          </p:cNvPr>
          <p:cNvSpPr/>
          <p:nvPr/>
        </p:nvSpPr>
        <p:spPr>
          <a:xfrm>
            <a:off x="1196577" y="3486650"/>
            <a:ext cx="9324974" cy="368691"/>
          </a:xfrm>
          <a:prstGeom prst="rect">
            <a:avLst/>
          </a:prstGeom>
        </p:spPr>
        <p:txBody>
          <a:bodyPr wrap="square">
            <a:spAutoFit/>
          </a:bodyPr>
          <a:lstStyle/>
          <a:p>
            <a:pPr algn="ctr"/>
            <a:r>
              <a:rPr lang="en-GB" dirty="0">
                <a:latin typeface="Calibri" panose="020F0502020204030204" pitchFamily="34" charset="0"/>
                <a:cs typeface="Calibri" panose="020F0502020204030204" pitchFamily="34" charset="0"/>
              </a:rPr>
              <a:t>Balance reserves of coal in inactive deposits with potential for underground exploitation</a:t>
            </a:r>
          </a:p>
        </p:txBody>
      </p:sp>
      <p:pic>
        <p:nvPicPr>
          <p:cNvPr id="8" name="Obraz 7">
            <a:extLst>
              <a:ext uri="{FF2B5EF4-FFF2-40B4-BE49-F238E27FC236}">
                <a16:creationId xmlns:a16="http://schemas.microsoft.com/office/drawing/2014/main" id="{5F0E2BA0-91FB-43D6-B6F0-D347E459126A}"/>
              </a:ext>
            </a:extLst>
          </p:cNvPr>
          <p:cNvPicPr>
            <a:picLocks noChangeAspect="1"/>
          </p:cNvPicPr>
          <p:nvPr/>
        </p:nvPicPr>
        <p:blipFill>
          <a:blip r:embed="rId4"/>
          <a:stretch>
            <a:fillRect/>
          </a:stretch>
        </p:blipFill>
        <p:spPr>
          <a:xfrm>
            <a:off x="2608659" y="1101026"/>
            <a:ext cx="6950869" cy="2235994"/>
          </a:xfrm>
          <a:prstGeom prst="rect">
            <a:avLst/>
          </a:prstGeom>
          <a:ln w="19050">
            <a:solidFill>
              <a:schemeClr val="tx1"/>
            </a:solidFill>
          </a:ln>
        </p:spPr>
      </p:pic>
      <p:sp>
        <p:nvSpPr>
          <p:cNvPr id="9" name="Prostokąt 8">
            <a:extLst>
              <a:ext uri="{FF2B5EF4-FFF2-40B4-BE49-F238E27FC236}">
                <a16:creationId xmlns:a16="http://schemas.microsoft.com/office/drawing/2014/main" id="{DA24BB5B-F7AF-4CA0-BA0F-A4ED0AE2F0D4}"/>
              </a:ext>
            </a:extLst>
          </p:cNvPr>
          <p:cNvSpPr/>
          <p:nvPr/>
        </p:nvSpPr>
        <p:spPr>
          <a:xfrm>
            <a:off x="2171700" y="696760"/>
            <a:ext cx="8493125" cy="368691"/>
          </a:xfrm>
          <a:prstGeom prst="rect">
            <a:avLst/>
          </a:prstGeom>
        </p:spPr>
        <p:txBody>
          <a:bodyPr wrap="square">
            <a:spAutoFit/>
          </a:bodyPr>
          <a:lstStyle/>
          <a:p>
            <a:r>
              <a:rPr lang="en-GB" dirty="0">
                <a:latin typeface="Calibri" panose="020F0502020204030204" pitchFamily="34" charset="0"/>
                <a:cs typeface="Calibri" panose="020F0502020204030204" pitchFamily="34" charset="0"/>
              </a:rPr>
              <a:t>Balance of coal reserves at active underground mines - deposits, as at 31.12.2020</a:t>
            </a:r>
          </a:p>
        </p:txBody>
      </p:sp>
      <p:sp>
        <p:nvSpPr>
          <p:cNvPr id="10" name="Tytuł 1">
            <a:extLst>
              <a:ext uri="{FF2B5EF4-FFF2-40B4-BE49-F238E27FC236}">
                <a16:creationId xmlns:a16="http://schemas.microsoft.com/office/drawing/2014/main" id="{70C4EB47-F6C9-4AC2-A74B-C0096679A936}"/>
              </a:ext>
            </a:extLst>
          </p:cNvPr>
          <p:cNvSpPr>
            <a:spLocks noGrp="1"/>
          </p:cNvSpPr>
          <p:nvPr>
            <p:ph type="ctrTitle"/>
          </p:nvPr>
        </p:nvSpPr>
        <p:spPr>
          <a:xfrm>
            <a:off x="290146" y="304995"/>
            <a:ext cx="11597054" cy="380806"/>
          </a:xfrm>
        </p:spPr>
        <p:txBody>
          <a:bodyPr>
            <a:normAutofit fontScale="90000"/>
          </a:bodyPr>
          <a:lstStyle/>
          <a:p>
            <a:pPr algn="ctr"/>
            <a:r>
              <a:rPr lang="pl-PL" sz="2800" dirty="0">
                <a:latin typeface="Times New Roman" panose="02020603050405020304" pitchFamily="18" charset="0"/>
                <a:cs typeface="Times New Roman" panose="02020603050405020304" pitchFamily="18" charset="0"/>
              </a:rPr>
              <a:t>COAL RESERVES AT ACTIVE AND POTENTIALS DEPOSIT</a:t>
            </a:r>
            <a:br>
              <a:rPr lang="pl-PL" sz="2800" dirty="0">
                <a:latin typeface="Times New Roman" panose="02020603050405020304" pitchFamily="18" charset="0"/>
                <a:cs typeface="Times New Roman" panose="02020603050405020304" pitchFamily="18" charset="0"/>
              </a:rPr>
            </a:br>
            <a:endParaRPr lang="en-GB" dirty="0"/>
          </a:p>
        </p:txBody>
      </p:sp>
      <p:sp>
        <p:nvSpPr>
          <p:cNvPr id="13" name="pole tekstowe 12"/>
          <p:cNvSpPr txBox="1"/>
          <p:nvPr/>
        </p:nvSpPr>
        <p:spPr>
          <a:xfrm>
            <a:off x="9594054" y="5439081"/>
            <a:ext cx="1924494" cy="523220"/>
          </a:xfrm>
          <a:prstGeom prst="rect">
            <a:avLst/>
          </a:prstGeom>
          <a:noFill/>
        </p:spPr>
        <p:txBody>
          <a:bodyPr wrap="square" rtlCol="0">
            <a:spAutoFit/>
          </a:bodyPr>
          <a:lstStyle/>
          <a:p>
            <a:r>
              <a:rPr lang="en-AU" sz="1400" dirty="0"/>
              <a:t>After</a:t>
            </a:r>
            <a:r>
              <a:rPr lang="pl-PL" sz="1400" dirty="0"/>
              <a:t> </a:t>
            </a:r>
            <a:r>
              <a:rPr lang="pl-PL" sz="1400" dirty="0" err="1"/>
              <a:t>Ivković</a:t>
            </a:r>
            <a:r>
              <a:rPr lang="pl-PL" sz="1400" dirty="0"/>
              <a:t> et al., 2022</a:t>
            </a:r>
            <a:endParaRPr lang="en-GB" sz="1400" dirty="0"/>
          </a:p>
        </p:txBody>
      </p:sp>
      <p:sp>
        <p:nvSpPr>
          <p:cNvPr id="11" name="pole tekstowe 10"/>
          <p:cNvSpPr txBox="1"/>
          <p:nvPr/>
        </p:nvSpPr>
        <p:spPr>
          <a:xfrm>
            <a:off x="9594054" y="2800831"/>
            <a:ext cx="1924494" cy="523220"/>
          </a:xfrm>
          <a:prstGeom prst="rect">
            <a:avLst/>
          </a:prstGeom>
          <a:noFill/>
        </p:spPr>
        <p:txBody>
          <a:bodyPr wrap="square" rtlCol="0">
            <a:spAutoFit/>
          </a:bodyPr>
          <a:lstStyle/>
          <a:p>
            <a:r>
              <a:rPr lang="en-AU" sz="1400" dirty="0"/>
              <a:t>After</a:t>
            </a:r>
            <a:r>
              <a:rPr lang="pl-PL" sz="1400" dirty="0"/>
              <a:t> </a:t>
            </a:r>
            <a:r>
              <a:rPr lang="pl-PL" sz="1400" dirty="0" err="1"/>
              <a:t>Ivković</a:t>
            </a:r>
            <a:r>
              <a:rPr lang="pl-PL" sz="1400" dirty="0"/>
              <a:t> et al., 2022</a:t>
            </a:r>
            <a:endParaRPr lang="en-GB" sz="1400" dirty="0"/>
          </a:p>
        </p:txBody>
      </p:sp>
      <p:sp>
        <p:nvSpPr>
          <p:cNvPr id="2" name="Owal 1"/>
          <p:cNvSpPr/>
          <p:nvPr/>
        </p:nvSpPr>
        <p:spPr>
          <a:xfrm>
            <a:off x="6581870" y="2238514"/>
            <a:ext cx="1050202" cy="325001"/>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wal 11"/>
          <p:cNvSpPr/>
          <p:nvPr/>
        </p:nvSpPr>
        <p:spPr>
          <a:xfrm>
            <a:off x="6581870" y="2638330"/>
            <a:ext cx="1050202" cy="325001"/>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56935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p:cNvSpPr>
            <a:spLocks noGrp="1"/>
          </p:cNvSpPr>
          <p:nvPr>
            <p:ph type="sldNum" sz="quarter" idx="12"/>
          </p:nvPr>
        </p:nvSpPr>
        <p:spPr/>
        <p:txBody>
          <a:bodyPr/>
          <a:lstStyle/>
          <a:p>
            <a:fld id="{5E26CD2E-4144-4FDC-A3AE-FF17D2F81A9F}" type="slidenum">
              <a:rPr lang="pl-PL" altLang="pl-PL" smtClean="0"/>
              <a:pPr/>
              <a:t>15</a:t>
            </a:fld>
            <a:endParaRPr lang="pl-PL" altLang="pl-PL" dirty="0"/>
          </a:p>
        </p:txBody>
      </p:sp>
      <p:pic>
        <p:nvPicPr>
          <p:cNvPr id="6" name="Obraz 5"/>
          <p:cNvPicPr>
            <a:picLocks noChangeAspect="1"/>
          </p:cNvPicPr>
          <p:nvPr/>
        </p:nvPicPr>
        <p:blipFill>
          <a:blip r:embed="rId3"/>
          <a:stretch>
            <a:fillRect/>
          </a:stretch>
        </p:blipFill>
        <p:spPr>
          <a:xfrm>
            <a:off x="260379" y="1701853"/>
            <a:ext cx="4398809" cy="3616513"/>
          </a:xfrm>
          <a:prstGeom prst="rect">
            <a:avLst/>
          </a:prstGeom>
        </p:spPr>
      </p:pic>
      <p:sp>
        <p:nvSpPr>
          <p:cNvPr id="7" name="pole tekstowe 6"/>
          <p:cNvSpPr txBox="1"/>
          <p:nvPr/>
        </p:nvSpPr>
        <p:spPr>
          <a:xfrm>
            <a:off x="3091126" y="5376669"/>
            <a:ext cx="1924494" cy="307777"/>
          </a:xfrm>
          <a:prstGeom prst="rect">
            <a:avLst/>
          </a:prstGeom>
          <a:noFill/>
        </p:spPr>
        <p:txBody>
          <a:bodyPr wrap="square" rtlCol="0">
            <a:spAutoFit/>
          </a:bodyPr>
          <a:lstStyle/>
          <a:p>
            <a:r>
              <a:rPr lang="en-AU" sz="1400" dirty="0"/>
              <a:t>After</a:t>
            </a:r>
            <a:r>
              <a:rPr lang="pl-PL" sz="1400" dirty="0"/>
              <a:t> Nieć, 2010</a:t>
            </a:r>
            <a:endParaRPr lang="en-GB" sz="1400" dirty="0"/>
          </a:p>
        </p:txBody>
      </p:sp>
      <p:sp>
        <p:nvSpPr>
          <p:cNvPr id="8" name="Prostokąt 7"/>
          <p:cNvSpPr/>
          <p:nvPr/>
        </p:nvSpPr>
        <p:spPr>
          <a:xfrm>
            <a:off x="-72428" y="993431"/>
            <a:ext cx="5223850" cy="645048"/>
          </a:xfrm>
          <a:prstGeom prst="rect">
            <a:avLst/>
          </a:prstGeom>
        </p:spPr>
        <p:txBody>
          <a:bodyPr wrap="square">
            <a:spAutoFit/>
          </a:bodyPr>
          <a:lstStyle/>
          <a:p>
            <a:pPr algn="ctr"/>
            <a:r>
              <a:rPr lang="en-US" dirty="0"/>
              <a:t>Comparison of </a:t>
            </a:r>
            <a:r>
              <a:rPr lang="pl-PL" dirty="0"/>
              <a:t>P</a:t>
            </a:r>
            <a:r>
              <a:rPr lang="en-US" dirty="0"/>
              <a:t>olish and international </a:t>
            </a:r>
            <a:r>
              <a:rPr lang="en-GB" dirty="0"/>
              <a:t>classi</a:t>
            </a:r>
            <a:r>
              <a:rPr lang="pl-PL" dirty="0"/>
              <a:t>f</a:t>
            </a:r>
            <a:r>
              <a:rPr lang="en-US" dirty="0"/>
              <a:t>cations of resources and reserves</a:t>
            </a:r>
            <a:endParaRPr lang="en-GB" dirty="0"/>
          </a:p>
        </p:txBody>
      </p:sp>
      <p:pic>
        <p:nvPicPr>
          <p:cNvPr id="2" name="Obraz 1"/>
          <p:cNvPicPr>
            <a:picLocks noChangeAspect="1"/>
          </p:cNvPicPr>
          <p:nvPr/>
        </p:nvPicPr>
        <p:blipFill>
          <a:blip r:embed="rId4"/>
          <a:stretch>
            <a:fillRect/>
          </a:stretch>
        </p:blipFill>
        <p:spPr>
          <a:xfrm>
            <a:off x="4897638" y="1277427"/>
            <a:ext cx="3902561" cy="2813275"/>
          </a:xfrm>
          <a:prstGeom prst="rect">
            <a:avLst/>
          </a:prstGeom>
        </p:spPr>
      </p:pic>
      <p:sp>
        <p:nvSpPr>
          <p:cNvPr id="9" name="pole tekstowe 8"/>
          <p:cNvSpPr txBox="1"/>
          <p:nvPr/>
        </p:nvSpPr>
        <p:spPr>
          <a:xfrm>
            <a:off x="6310208" y="4154076"/>
            <a:ext cx="2727606" cy="307777"/>
          </a:xfrm>
          <a:prstGeom prst="rect">
            <a:avLst/>
          </a:prstGeom>
          <a:noFill/>
        </p:spPr>
        <p:txBody>
          <a:bodyPr wrap="square" rtlCol="0">
            <a:spAutoFit/>
          </a:bodyPr>
          <a:lstStyle/>
          <a:p>
            <a:r>
              <a:rPr lang="en-AU" sz="1400" dirty="0"/>
              <a:t>After</a:t>
            </a:r>
            <a:r>
              <a:rPr lang="pl-PL" sz="1400" dirty="0"/>
              <a:t> </a:t>
            </a:r>
            <a:r>
              <a:rPr lang="pl-PL" sz="1400" dirty="0" err="1"/>
              <a:t>Vukas</a:t>
            </a:r>
            <a:r>
              <a:rPr lang="pl-PL" sz="1400" dirty="0"/>
              <a:t> and </a:t>
            </a:r>
            <a:r>
              <a:rPr lang="pl-PL" sz="1400" dirty="0" err="1"/>
              <a:t>Dajovic</a:t>
            </a:r>
            <a:r>
              <a:rPr lang="pl-PL" sz="1400" dirty="0"/>
              <a:t>, 2017</a:t>
            </a:r>
            <a:endParaRPr lang="en-GB" sz="1400" dirty="0"/>
          </a:p>
        </p:txBody>
      </p:sp>
      <p:pic>
        <p:nvPicPr>
          <p:cNvPr id="3" name="Obraz 2"/>
          <p:cNvPicPr>
            <a:picLocks noChangeAspect="1"/>
          </p:cNvPicPr>
          <p:nvPr/>
        </p:nvPicPr>
        <p:blipFill>
          <a:blip r:embed="rId5"/>
          <a:stretch>
            <a:fillRect/>
          </a:stretch>
        </p:blipFill>
        <p:spPr>
          <a:xfrm>
            <a:off x="9307533" y="2412926"/>
            <a:ext cx="2575088" cy="2462907"/>
          </a:xfrm>
          <a:prstGeom prst="rect">
            <a:avLst/>
          </a:prstGeom>
        </p:spPr>
      </p:pic>
      <p:sp>
        <p:nvSpPr>
          <p:cNvPr id="4" name="Prostokąt 3"/>
          <p:cNvSpPr/>
          <p:nvPr/>
        </p:nvSpPr>
        <p:spPr>
          <a:xfrm>
            <a:off x="9138266" y="1604241"/>
            <a:ext cx="2852751" cy="738664"/>
          </a:xfrm>
          <a:prstGeom prst="rect">
            <a:avLst/>
          </a:prstGeom>
        </p:spPr>
        <p:txBody>
          <a:bodyPr wrap="square">
            <a:spAutoFit/>
          </a:bodyPr>
          <a:lstStyle/>
          <a:p>
            <a:pPr algn="ctr"/>
            <a:r>
              <a:rPr lang="en-AU" sz="1400" dirty="0">
                <a:solidFill>
                  <a:srgbClr val="686868"/>
                </a:solidFill>
                <a:latin typeface="Times New Roman" panose="02020603050405020304" pitchFamily="18" charset="0"/>
                <a:cs typeface="Times New Roman" panose="02020603050405020304" pitchFamily="18" charset="0"/>
              </a:rPr>
              <a:t>Resources and Reserves: The relationships between the five groups of mineral asset reporting</a:t>
            </a:r>
            <a:endParaRPr lang="en-GB" sz="1400" dirty="0">
              <a:latin typeface="Times New Roman" panose="02020603050405020304" pitchFamily="18" charset="0"/>
              <a:cs typeface="Times New Roman" panose="02020603050405020304" pitchFamily="18" charset="0"/>
            </a:endParaRPr>
          </a:p>
        </p:txBody>
      </p:sp>
      <p:sp>
        <p:nvSpPr>
          <p:cNvPr id="10" name="Tytuł 1">
            <a:extLst>
              <a:ext uri="{FF2B5EF4-FFF2-40B4-BE49-F238E27FC236}">
                <a16:creationId xmlns:a16="http://schemas.microsoft.com/office/drawing/2014/main" id="{FA6F0513-7352-475D-987A-D22AAA312112}"/>
              </a:ext>
            </a:extLst>
          </p:cNvPr>
          <p:cNvSpPr>
            <a:spLocks noGrp="1"/>
          </p:cNvSpPr>
          <p:nvPr>
            <p:ph type="ctrTitle"/>
          </p:nvPr>
        </p:nvSpPr>
        <p:spPr>
          <a:xfrm>
            <a:off x="285567" y="81205"/>
            <a:ext cx="11597054" cy="604595"/>
          </a:xfrm>
        </p:spPr>
        <p:txBody>
          <a:bodyPr>
            <a:normAutofit fontScale="90000"/>
          </a:bodyPr>
          <a:lstStyle/>
          <a:p>
            <a:pPr algn="ctr"/>
            <a:r>
              <a:rPr lang="en-US" sz="2800" dirty="0">
                <a:latin typeface="Times New Roman" panose="02020603050405020304" pitchFamily="18" charset="0"/>
                <a:cs typeface="Times New Roman" panose="02020603050405020304" pitchFamily="18" charset="0"/>
              </a:rPr>
              <a:t>Classification of resources and reserves</a:t>
            </a:r>
            <a:br>
              <a:rPr lang="pl-PL" sz="2800" dirty="0">
                <a:latin typeface="Times New Roman" panose="02020603050405020304" pitchFamily="18" charset="0"/>
                <a:cs typeface="Times New Roman" panose="02020603050405020304" pitchFamily="18" charset="0"/>
              </a:rPr>
            </a:br>
            <a:br>
              <a:rPr lang="pl-PL" sz="2800" dirty="0">
                <a:latin typeface="Times New Roman" panose="02020603050405020304" pitchFamily="18" charset="0"/>
                <a:cs typeface="Times New Roman" panose="02020603050405020304" pitchFamily="18" charset="0"/>
              </a:rPr>
            </a:br>
            <a:endParaRPr lang="en-GB" dirty="0"/>
          </a:p>
        </p:txBody>
      </p:sp>
    </p:spTree>
    <p:extLst>
      <p:ext uri="{BB962C8B-B14F-4D97-AF65-F5344CB8AC3E}">
        <p14:creationId xmlns:p14="http://schemas.microsoft.com/office/powerpoint/2010/main" val="513726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A6F0513-7352-475D-987A-D22AAA312112}"/>
              </a:ext>
            </a:extLst>
          </p:cNvPr>
          <p:cNvSpPr>
            <a:spLocks noGrp="1"/>
          </p:cNvSpPr>
          <p:nvPr>
            <p:ph type="ctrTitle"/>
          </p:nvPr>
        </p:nvSpPr>
        <p:spPr>
          <a:xfrm>
            <a:off x="285567" y="81205"/>
            <a:ext cx="11597054" cy="604595"/>
          </a:xfrm>
        </p:spPr>
        <p:txBody>
          <a:bodyPr>
            <a:normAutofit fontScale="90000"/>
          </a:bodyPr>
          <a:lstStyle/>
          <a:p>
            <a:pPr algn="ctr"/>
            <a:r>
              <a:rPr lang="en-US" sz="2800" dirty="0">
                <a:latin typeface="Times New Roman" panose="02020603050405020304" pitchFamily="18" charset="0"/>
                <a:cs typeface="Times New Roman" panose="02020603050405020304" pitchFamily="18" charset="0"/>
              </a:rPr>
              <a:t>General analysis of the local geological and mining conditions in Serbia</a:t>
            </a:r>
            <a:br>
              <a:rPr lang="pl-PL" sz="2800" dirty="0">
                <a:latin typeface="Times New Roman" panose="02020603050405020304" pitchFamily="18" charset="0"/>
                <a:cs typeface="Times New Roman" panose="02020603050405020304" pitchFamily="18" charset="0"/>
              </a:rPr>
            </a:br>
            <a:br>
              <a:rPr lang="pl-PL" sz="2800" dirty="0">
                <a:latin typeface="Times New Roman" panose="02020603050405020304" pitchFamily="18" charset="0"/>
                <a:cs typeface="Times New Roman" panose="02020603050405020304" pitchFamily="18" charset="0"/>
              </a:rPr>
            </a:br>
            <a:endParaRPr lang="en-GB" dirty="0"/>
          </a:p>
        </p:txBody>
      </p:sp>
      <p:sp>
        <p:nvSpPr>
          <p:cNvPr id="4" name="pole tekstowe 3"/>
          <p:cNvSpPr txBox="1"/>
          <p:nvPr/>
        </p:nvSpPr>
        <p:spPr>
          <a:xfrm>
            <a:off x="9981608" y="2652665"/>
            <a:ext cx="1901013" cy="276999"/>
          </a:xfrm>
          <a:prstGeom prst="rect">
            <a:avLst/>
          </a:prstGeom>
          <a:noFill/>
        </p:spPr>
        <p:txBody>
          <a:bodyPr wrap="square" rtlCol="0">
            <a:spAutoFit/>
          </a:bodyPr>
          <a:lstStyle/>
          <a:p>
            <a:r>
              <a:rPr lang="pl-PL" sz="1200" dirty="0">
                <a:latin typeface="Times New Roman" panose="02020603050405020304" pitchFamily="18" charset="0"/>
                <a:cs typeface="Times New Roman" panose="02020603050405020304" pitchFamily="18" charset="0"/>
              </a:rPr>
              <a:t>Ivkovic et al., 2012</a:t>
            </a:r>
            <a:endParaRPr lang="en-GB" sz="1200" dirty="0">
              <a:latin typeface="Times New Roman" panose="02020603050405020304" pitchFamily="18" charset="0"/>
              <a:cs typeface="Times New Roman" panose="02020603050405020304" pitchFamily="18" charset="0"/>
            </a:endParaRPr>
          </a:p>
        </p:txBody>
      </p:sp>
      <p:graphicFrame>
        <p:nvGraphicFramePr>
          <p:cNvPr id="10" name="Tabela 9"/>
          <p:cNvGraphicFramePr>
            <a:graphicFrameLocks noGrp="1"/>
          </p:cNvGraphicFramePr>
          <p:nvPr>
            <p:extLst>
              <p:ext uri="{D42A27DB-BD31-4B8C-83A1-F6EECF244321}">
                <p14:modId xmlns:p14="http://schemas.microsoft.com/office/powerpoint/2010/main" val="57855223"/>
              </p:ext>
            </p:extLst>
          </p:nvPr>
        </p:nvGraphicFramePr>
        <p:xfrm>
          <a:off x="428626" y="804620"/>
          <a:ext cx="11310936" cy="1797172"/>
        </p:xfrm>
        <a:graphic>
          <a:graphicData uri="http://schemas.openxmlformats.org/drawingml/2006/table">
            <a:tbl>
              <a:tblPr/>
              <a:tblGrid>
                <a:gridCol w="942578">
                  <a:extLst>
                    <a:ext uri="{9D8B030D-6E8A-4147-A177-3AD203B41FA5}">
                      <a16:colId xmlns:a16="http://schemas.microsoft.com/office/drawing/2014/main" val="1234522712"/>
                    </a:ext>
                  </a:extLst>
                </a:gridCol>
                <a:gridCol w="942578">
                  <a:extLst>
                    <a:ext uri="{9D8B030D-6E8A-4147-A177-3AD203B41FA5}">
                      <a16:colId xmlns:a16="http://schemas.microsoft.com/office/drawing/2014/main" val="484550638"/>
                    </a:ext>
                  </a:extLst>
                </a:gridCol>
                <a:gridCol w="942578">
                  <a:extLst>
                    <a:ext uri="{9D8B030D-6E8A-4147-A177-3AD203B41FA5}">
                      <a16:colId xmlns:a16="http://schemas.microsoft.com/office/drawing/2014/main" val="1951121157"/>
                    </a:ext>
                  </a:extLst>
                </a:gridCol>
                <a:gridCol w="942578">
                  <a:extLst>
                    <a:ext uri="{9D8B030D-6E8A-4147-A177-3AD203B41FA5}">
                      <a16:colId xmlns:a16="http://schemas.microsoft.com/office/drawing/2014/main" val="2153006671"/>
                    </a:ext>
                  </a:extLst>
                </a:gridCol>
                <a:gridCol w="942578">
                  <a:extLst>
                    <a:ext uri="{9D8B030D-6E8A-4147-A177-3AD203B41FA5}">
                      <a16:colId xmlns:a16="http://schemas.microsoft.com/office/drawing/2014/main" val="1315767398"/>
                    </a:ext>
                  </a:extLst>
                </a:gridCol>
                <a:gridCol w="942578">
                  <a:extLst>
                    <a:ext uri="{9D8B030D-6E8A-4147-A177-3AD203B41FA5}">
                      <a16:colId xmlns:a16="http://schemas.microsoft.com/office/drawing/2014/main" val="116407971"/>
                    </a:ext>
                  </a:extLst>
                </a:gridCol>
                <a:gridCol w="942578">
                  <a:extLst>
                    <a:ext uri="{9D8B030D-6E8A-4147-A177-3AD203B41FA5}">
                      <a16:colId xmlns:a16="http://schemas.microsoft.com/office/drawing/2014/main" val="1918357999"/>
                    </a:ext>
                  </a:extLst>
                </a:gridCol>
                <a:gridCol w="942578">
                  <a:extLst>
                    <a:ext uri="{9D8B030D-6E8A-4147-A177-3AD203B41FA5}">
                      <a16:colId xmlns:a16="http://schemas.microsoft.com/office/drawing/2014/main" val="1207550553"/>
                    </a:ext>
                  </a:extLst>
                </a:gridCol>
                <a:gridCol w="942578">
                  <a:extLst>
                    <a:ext uri="{9D8B030D-6E8A-4147-A177-3AD203B41FA5}">
                      <a16:colId xmlns:a16="http://schemas.microsoft.com/office/drawing/2014/main" val="192355215"/>
                    </a:ext>
                  </a:extLst>
                </a:gridCol>
                <a:gridCol w="942578">
                  <a:extLst>
                    <a:ext uri="{9D8B030D-6E8A-4147-A177-3AD203B41FA5}">
                      <a16:colId xmlns:a16="http://schemas.microsoft.com/office/drawing/2014/main" val="3800829803"/>
                    </a:ext>
                  </a:extLst>
                </a:gridCol>
                <a:gridCol w="942578">
                  <a:extLst>
                    <a:ext uri="{9D8B030D-6E8A-4147-A177-3AD203B41FA5}">
                      <a16:colId xmlns:a16="http://schemas.microsoft.com/office/drawing/2014/main" val="575747461"/>
                    </a:ext>
                  </a:extLst>
                </a:gridCol>
                <a:gridCol w="942578">
                  <a:extLst>
                    <a:ext uri="{9D8B030D-6E8A-4147-A177-3AD203B41FA5}">
                      <a16:colId xmlns:a16="http://schemas.microsoft.com/office/drawing/2014/main" val="2450667163"/>
                    </a:ext>
                  </a:extLst>
                </a:gridCol>
              </a:tblGrid>
              <a:tr h="137714">
                <a:tc rowSpan="2">
                  <a:txBody>
                    <a:bodyPr/>
                    <a:lstStyle/>
                    <a:p>
                      <a:pPr algn="ctr" fontAlgn="ctr"/>
                      <a:r>
                        <a:rPr lang="en-AU" sz="700" b="1" i="0" u="none" strike="noStrike">
                          <a:solidFill>
                            <a:srgbClr val="000000"/>
                          </a:solidFill>
                          <a:effectLst/>
                          <a:latin typeface="Times New Roman" panose="02020603050405020304" pitchFamily="18" charset="0"/>
                        </a:rPr>
                        <a:t>Mine</a:t>
                      </a:r>
                    </a:p>
                  </a:txBody>
                  <a:tcPr marL="6886" marR="6886" marT="68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AU" sz="700" b="1" i="0" u="none" strike="noStrike">
                          <a:solidFill>
                            <a:srgbClr val="000000"/>
                          </a:solidFill>
                          <a:effectLst/>
                          <a:latin typeface="Times New Roman" panose="02020603050405020304" pitchFamily="18" charset="0"/>
                        </a:rPr>
                        <a:t>RMU "Bogovina" (Bogovina-Istok)</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AU" sz="700" b="1" i="0" u="none" strike="noStrike">
                          <a:solidFill>
                            <a:srgbClr val="000000"/>
                          </a:solidFill>
                          <a:effectLst/>
                          <a:latin typeface="Times New Roman" panose="02020603050405020304" pitchFamily="18" charset="0"/>
                        </a:rPr>
                        <a:t>RA "Vrška Čuka"</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AU" sz="700" b="1" i="0" u="none" strike="noStrike">
                          <a:solidFill>
                            <a:srgbClr val="000000"/>
                          </a:solidFill>
                          <a:effectLst/>
                          <a:latin typeface="Times New Roman" panose="02020603050405020304" pitchFamily="18" charset="0"/>
                        </a:rPr>
                        <a:t>RKU "Ibarski rudnici" </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rowSpan="2">
                  <a:txBody>
                    <a:bodyPr/>
                    <a:lstStyle/>
                    <a:p>
                      <a:pPr algn="ctr" fontAlgn="ctr"/>
                      <a:r>
                        <a:rPr lang="en-AU" sz="700" b="1" i="0" u="none" strike="noStrike">
                          <a:solidFill>
                            <a:srgbClr val="000000"/>
                          </a:solidFill>
                          <a:effectLst/>
                          <a:latin typeface="Times New Roman" panose="02020603050405020304" pitchFamily="18" charset="0"/>
                        </a:rPr>
                        <a:t>RMU "Jasenovac"</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AU" sz="700" b="1" i="0" u="none" strike="noStrike">
                          <a:solidFill>
                            <a:srgbClr val="000000"/>
                          </a:solidFill>
                          <a:effectLst/>
                          <a:latin typeface="Times New Roman" panose="02020603050405020304" pitchFamily="18" charset="0"/>
                        </a:rPr>
                        <a:t>RMU "Rembas"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rowSpan="2">
                  <a:txBody>
                    <a:bodyPr/>
                    <a:lstStyle/>
                    <a:p>
                      <a:pPr algn="ctr" fontAlgn="ctr"/>
                      <a:r>
                        <a:rPr lang="en-AU" sz="700" b="1" i="0" u="none" strike="noStrike" dirty="0">
                          <a:solidFill>
                            <a:srgbClr val="000000"/>
                          </a:solidFill>
                          <a:effectLst/>
                          <a:latin typeface="Times New Roman" panose="02020603050405020304" pitchFamily="18" charset="0"/>
                        </a:rPr>
                        <a:t>RMU "Soko"</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AU" sz="700" b="1" i="0" u="none" strike="noStrike">
                          <a:solidFill>
                            <a:srgbClr val="000000"/>
                          </a:solidFill>
                          <a:effectLst/>
                          <a:latin typeface="Times New Roman" panose="02020603050405020304" pitchFamily="18" charset="0"/>
                        </a:rPr>
                        <a:t>RL "Lubnica" </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AU" sz="700" b="1" i="0" u="none" strike="noStrike">
                          <a:solidFill>
                            <a:srgbClr val="000000"/>
                          </a:solidFill>
                          <a:effectLst/>
                          <a:latin typeface="Times New Roman" panose="02020603050405020304" pitchFamily="18" charset="0"/>
                        </a:rPr>
                        <a:t>RMU "Štavalj"</a:t>
                      </a:r>
                    </a:p>
                  </a:txBody>
                  <a:tcPr marL="6886" marR="6886" marT="688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7949196"/>
                  </a:ext>
                </a:extLst>
              </a:tr>
              <a:tr h="137714">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AU" sz="700" b="1" i="0" u="none" strike="noStrike">
                          <a:solidFill>
                            <a:srgbClr val="000000"/>
                          </a:solidFill>
                          <a:effectLst/>
                          <a:latin typeface="Times New Roman" panose="02020603050405020304" pitchFamily="18" charset="0"/>
                        </a:rPr>
                        <a:t>Jarando</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1" i="0" u="none" strike="noStrike">
                          <a:solidFill>
                            <a:srgbClr val="000000"/>
                          </a:solidFill>
                          <a:effectLst/>
                          <a:latin typeface="Times New Roman" panose="02020603050405020304" pitchFamily="18" charset="0"/>
                        </a:rPr>
                        <a:t>Tadenje</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gn="ctr" fontAlgn="ctr"/>
                      <a:r>
                        <a:rPr lang="en-AU" sz="700" b="1" i="0" u="none" strike="noStrike">
                          <a:solidFill>
                            <a:srgbClr val="000000"/>
                          </a:solidFill>
                          <a:effectLst/>
                          <a:latin typeface="Times New Roman" panose="02020603050405020304" pitchFamily="18" charset="0"/>
                        </a:rPr>
                        <a:t>Strmosten</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1" i="0" u="none" strike="noStrike">
                          <a:solidFill>
                            <a:srgbClr val="000000"/>
                          </a:solidFill>
                          <a:effectLst/>
                          <a:latin typeface="Times New Roman" panose="02020603050405020304" pitchFamily="18" charset="0"/>
                        </a:rPr>
                        <a:t>Jelovac</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1" i="0" u="none" strike="noStrike">
                          <a:solidFill>
                            <a:srgbClr val="000000"/>
                          </a:solidFill>
                          <a:effectLst/>
                          <a:latin typeface="Times New Roman" panose="02020603050405020304" pitchFamily="18" charset="0"/>
                        </a:rPr>
                        <a:t>Senjski rudnik</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302320538"/>
                  </a:ext>
                </a:extLst>
              </a:tr>
              <a:tr h="275429">
                <a:tc>
                  <a:txBody>
                    <a:bodyPr/>
                    <a:lstStyle/>
                    <a:p>
                      <a:pPr algn="ctr" fontAlgn="ctr"/>
                      <a:r>
                        <a:rPr lang="en-AU" sz="800" b="0" i="0" u="none" strike="noStrike">
                          <a:solidFill>
                            <a:srgbClr val="000000"/>
                          </a:solidFill>
                          <a:effectLst/>
                          <a:latin typeface="Times New Roman" panose="02020603050405020304" pitchFamily="18" charset="0"/>
                        </a:rPr>
                        <a:t>Coal seams</a:t>
                      </a:r>
                    </a:p>
                  </a:txBody>
                  <a:tcPr marL="6886" marR="6886" marT="68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Two coal seams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Main seam and interlayers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Two coal seams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Five coal seams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One coal seam</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One coal seam</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One coal seam</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One coal seam</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One coal seam</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Two coal seams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One coal seam</a:t>
                      </a:r>
                    </a:p>
                  </a:txBody>
                  <a:tcPr marL="6886" marR="6886" marT="688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103326"/>
                  </a:ext>
                </a:extLst>
              </a:tr>
              <a:tr h="413143">
                <a:tc>
                  <a:txBody>
                    <a:bodyPr/>
                    <a:lstStyle/>
                    <a:p>
                      <a:pPr algn="ctr" fontAlgn="ctr"/>
                      <a:r>
                        <a:rPr lang="en-AU" sz="800" b="0" i="0" u="none" strike="noStrike">
                          <a:solidFill>
                            <a:srgbClr val="000000"/>
                          </a:solidFill>
                          <a:effectLst/>
                          <a:latin typeface="Times New Roman" panose="02020603050405020304" pitchFamily="18" charset="0"/>
                        </a:rPr>
                        <a:t>Coal seam thickness, m</a:t>
                      </a:r>
                    </a:p>
                  </a:txBody>
                  <a:tcPr marL="6886" marR="6886" marT="68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1-7.2 m and 1-4.5 m</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 0.3-3.0 with thickenings up to 6.0 m</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1.5-12 m and 1-2.5 m</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4.4 m, 2.2 m, 1.95 m, 1.9 m and 2.4 m</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5-29 m</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7.7 m</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4.5 m</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7 m</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25-40 m</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5-9 m and 2-5 m</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10.0-14.0 m</a:t>
                      </a:r>
                    </a:p>
                  </a:txBody>
                  <a:tcPr marL="6886" marR="6886" marT="688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1368415"/>
                  </a:ext>
                </a:extLst>
              </a:tr>
              <a:tr h="137714">
                <a:tc>
                  <a:txBody>
                    <a:bodyPr/>
                    <a:lstStyle/>
                    <a:p>
                      <a:pPr algn="ctr" fontAlgn="ctr"/>
                      <a:r>
                        <a:rPr lang="en-AU" sz="800" b="0" i="0" u="none" strike="noStrike">
                          <a:solidFill>
                            <a:srgbClr val="000000"/>
                          </a:solidFill>
                          <a:effectLst/>
                          <a:latin typeface="Times New Roman" panose="02020603050405020304" pitchFamily="18" charset="0"/>
                        </a:rPr>
                        <a:t>Coal seam slope, °</a:t>
                      </a:r>
                    </a:p>
                  </a:txBody>
                  <a:tcPr marL="6886" marR="6886" marT="68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12-14°</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0-35°</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10-40°</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5-25°</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20-33°</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10-20°</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5-10°</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10-25°</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35-45°</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20-33°</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5-20°</a:t>
                      </a:r>
                    </a:p>
                  </a:txBody>
                  <a:tcPr marL="6886" marR="6886" marT="688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7239183"/>
                  </a:ext>
                </a:extLst>
              </a:tr>
              <a:tr h="275429">
                <a:tc>
                  <a:txBody>
                    <a:bodyPr/>
                    <a:lstStyle/>
                    <a:p>
                      <a:pPr algn="ctr" fontAlgn="ctr"/>
                      <a:r>
                        <a:rPr lang="en-AU" sz="800" b="0" i="0" u="none" strike="noStrike">
                          <a:solidFill>
                            <a:srgbClr val="000000"/>
                          </a:solidFill>
                          <a:effectLst/>
                          <a:latin typeface="Times New Roman" panose="02020603050405020304" pitchFamily="18" charset="0"/>
                        </a:rPr>
                        <a:t>Hanging wall rocks (roof rocks)</a:t>
                      </a:r>
                    </a:p>
                  </a:txBody>
                  <a:tcPr marL="6886" marR="6886" marT="68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Marls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Clayey sandstones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Marls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Marls, clays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Clays, sandstones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Marls and red sandstones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Red sandstones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Marls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Marls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Marls, clays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Marls</a:t>
                      </a:r>
                    </a:p>
                  </a:txBody>
                  <a:tcPr marL="6886" marR="6886" marT="688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0888006"/>
                  </a:ext>
                </a:extLst>
              </a:tr>
              <a:tr h="275429">
                <a:tc>
                  <a:txBody>
                    <a:bodyPr/>
                    <a:lstStyle/>
                    <a:p>
                      <a:pPr algn="ctr" fontAlgn="ctr"/>
                      <a:r>
                        <a:rPr lang="en-AU" sz="800" b="0" i="0" u="none" strike="noStrike">
                          <a:solidFill>
                            <a:srgbClr val="000000"/>
                          </a:solidFill>
                          <a:effectLst/>
                          <a:latin typeface="Times New Roman" panose="02020603050405020304" pitchFamily="18" charset="0"/>
                        </a:rPr>
                        <a:t>Foot wall rocks (floor rocks)</a:t>
                      </a:r>
                    </a:p>
                  </a:txBody>
                  <a:tcPr marL="6886" marR="6886" marT="68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Clays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Clayey sandstones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Sandstones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Marls </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Sandy clays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Green sandstones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Green sandstones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Clayey marls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Coal clays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Sandstones and clays</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Marls</a:t>
                      </a:r>
                    </a:p>
                  </a:txBody>
                  <a:tcPr marL="6886" marR="6886" marT="688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8763305"/>
                  </a:ext>
                </a:extLst>
              </a:tr>
              <a:tr h="144600">
                <a:tc>
                  <a:txBody>
                    <a:bodyPr/>
                    <a:lstStyle/>
                    <a:p>
                      <a:pPr algn="ctr" fontAlgn="ctr"/>
                      <a:r>
                        <a:rPr lang="en-AU" sz="800" b="0" i="0" u="none" strike="noStrike">
                          <a:solidFill>
                            <a:srgbClr val="000000"/>
                          </a:solidFill>
                          <a:effectLst/>
                          <a:latin typeface="Times New Roman" panose="02020603050405020304" pitchFamily="18" charset="0"/>
                        </a:rPr>
                        <a:t>Tectonics</a:t>
                      </a:r>
                    </a:p>
                  </a:txBody>
                  <a:tcPr marL="6886" marR="6886" marT="68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Expressed</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Very expressed</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Expressed</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Expressed</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Expressed</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Expressed</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Expressed</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Expressed</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Expressed</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Expressed</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800" b="0" i="0" u="none" strike="noStrike" dirty="0">
                          <a:solidFill>
                            <a:srgbClr val="000000"/>
                          </a:solidFill>
                          <a:effectLst/>
                          <a:latin typeface="Times New Roman" panose="02020603050405020304" pitchFamily="18" charset="0"/>
                        </a:rPr>
                        <a:t>Expressed</a:t>
                      </a:r>
                    </a:p>
                  </a:txBody>
                  <a:tcPr marL="6886" marR="6886" marT="6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7653898"/>
                  </a:ext>
                </a:extLst>
              </a:tr>
            </a:tbl>
          </a:graphicData>
        </a:graphic>
      </p:graphicFrame>
      <p:pic>
        <p:nvPicPr>
          <p:cNvPr id="11" name="Obraz 10"/>
          <p:cNvPicPr>
            <a:picLocks noChangeAspect="1"/>
          </p:cNvPicPr>
          <p:nvPr/>
        </p:nvPicPr>
        <p:blipFill>
          <a:blip r:embed="rId3"/>
          <a:stretch>
            <a:fillRect/>
          </a:stretch>
        </p:blipFill>
        <p:spPr>
          <a:xfrm>
            <a:off x="113551" y="2857236"/>
            <a:ext cx="5828946" cy="2474481"/>
          </a:xfrm>
          <a:prstGeom prst="rect">
            <a:avLst/>
          </a:prstGeom>
        </p:spPr>
      </p:pic>
      <p:pic>
        <p:nvPicPr>
          <p:cNvPr id="12" name="Obraz 11"/>
          <p:cNvPicPr>
            <a:picLocks noChangeAspect="1"/>
          </p:cNvPicPr>
          <p:nvPr/>
        </p:nvPicPr>
        <p:blipFill>
          <a:blip r:embed="rId4"/>
          <a:stretch>
            <a:fillRect/>
          </a:stretch>
        </p:blipFill>
        <p:spPr>
          <a:xfrm>
            <a:off x="6654463" y="2720612"/>
            <a:ext cx="3168527" cy="3783222"/>
          </a:xfrm>
          <a:prstGeom prst="rect">
            <a:avLst/>
          </a:prstGeom>
        </p:spPr>
      </p:pic>
      <p:sp>
        <p:nvSpPr>
          <p:cNvPr id="13" name="pole tekstowe 12"/>
          <p:cNvSpPr txBox="1"/>
          <p:nvPr/>
        </p:nvSpPr>
        <p:spPr>
          <a:xfrm>
            <a:off x="9822990" y="5595042"/>
            <a:ext cx="1303699" cy="307777"/>
          </a:xfrm>
          <a:prstGeom prst="rect">
            <a:avLst/>
          </a:prstGeom>
          <a:noFill/>
        </p:spPr>
        <p:txBody>
          <a:bodyPr wrap="square" rtlCol="0">
            <a:spAutoFit/>
          </a:bodyPr>
          <a:lstStyle/>
          <a:p>
            <a:pPr algn="ctr" fontAlgn="ctr"/>
            <a:r>
              <a:rPr lang="en-AU" sz="1400" b="1" dirty="0">
                <a:solidFill>
                  <a:srgbClr val="000000"/>
                </a:solidFill>
                <a:latin typeface="Times New Roman" panose="02020603050405020304" pitchFamily="18" charset="0"/>
              </a:rPr>
              <a:t>RMU "Soko"</a:t>
            </a:r>
          </a:p>
        </p:txBody>
      </p:sp>
    </p:spTree>
    <p:extLst>
      <p:ext uri="{BB962C8B-B14F-4D97-AF65-F5344CB8AC3E}">
        <p14:creationId xmlns:p14="http://schemas.microsoft.com/office/powerpoint/2010/main" val="281826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p:cNvSpPr txBox="1"/>
          <p:nvPr/>
        </p:nvSpPr>
        <p:spPr>
          <a:xfrm>
            <a:off x="398352" y="534154"/>
            <a:ext cx="11398313" cy="6059351"/>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What can be done to improve underground coal mining in Serbia?</a:t>
            </a:r>
            <a:endParaRPr lang="pl-PL" sz="2000" b="1"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It is necessary to</a:t>
            </a:r>
            <a:r>
              <a:rPr lang="pl-PL" sz="2000" dirty="0">
                <a:latin typeface="Times New Roman" panose="02020603050405020304" pitchFamily="18" charset="0"/>
                <a:cs typeface="Times New Roman" panose="02020603050405020304" pitchFamily="18" charset="0"/>
              </a:rPr>
              <a:t>:</a:t>
            </a:r>
          </a:p>
          <a:p>
            <a:endParaRPr lang="pl-PL"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introduce new modern equipment for the construction of pit rooms, excavation and transport and raise the level of production (especially in RMU "Soko„, RMU "Štavalj„, RMU "Rembas„ (Strmosten), and RL "Lubnica„</a:t>
            </a:r>
            <a:r>
              <a:rPr lang="pl-PL"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a:t>
            </a:r>
            <a:endParaRPr lang="pl-PL"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conduct technical and organizational changes (change of structure, and reduce the number of employed non-production workers in the company to the optimal number</a:t>
            </a:r>
            <a:r>
              <a:rPr lang="pl-PL"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a:t>
            </a:r>
            <a:endParaRPr lang="pl-PL"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begin work on the construction of a new mine</a:t>
            </a:r>
            <a:r>
              <a:rPr lang="pl-PL" sz="20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and start a program of planned closure of mines whose coal reserves are about to be exhausted.</a:t>
            </a:r>
            <a:endParaRPr lang="pl-PL"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endParaRPr lang="pl-PL" dirty="0"/>
          </a:p>
          <a:p>
            <a:r>
              <a:rPr lang="pl-PL" dirty="0"/>
              <a:t> </a:t>
            </a:r>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endParaRPr lang="en-US" dirty="0"/>
          </a:p>
          <a:p>
            <a:endParaRPr lang="en-GB" dirty="0"/>
          </a:p>
        </p:txBody>
      </p:sp>
    </p:spTree>
    <p:extLst>
      <p:ext uri="{BB962C8B-B14F-4D97-AF65-F5344CB8AC3E}">
        <p14:creationId xmlns:p14="http://schemas.microsoft.com/office/powerpoint/2010/main" val="2226247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132C0261-CC1F-4FE0-86B6-3D2B24DD84F6}"/>
              </a:ext>
            </a:extLst>
          </p:cNvPr>
          <p:cNvSpPr>
            <a:spLocks noGrp="1"/>
          </p:cNvSpPr>
          <p:nvPr>
            <p:ph type="ctrTitle"/>
          </p:nvPr>
        </p:nvSpPr>
        <p:spPr>
          <a:xfrm>
            <a:off x="166321" y="152595"/>
            <a:ext cx="11597054" cy="380806"/>
          </a:xfrm>
        </p:spPr>
        <p:txBody>
          <a:bodyPr>
            <a:normAutofit fontScale="90000"/>
          </a:bodyPr>
          <a:lstStyle/>
          <a:p>
            <a:pPr algn="ctr"/>
            <a:r>
              <a:rPr lang="en-US" sz="2800" dirty="0">
                <a:latin typeface="Times New Roman" panose="02020603050405020304" pitchFamily="18" charset="0"/>
                <a:cs typeface="Times New Roman" panose="02020603050405020304" pitchFamily="18" charset="0"/>
              </a:rPr>
              <a:t>Identification of the problems related to mine closure</a:t>
            </a:r>
            <a:br>
              <a:rPr lang="pl-PL" sz="2800" dirty="0">
                <a:latin typeface="Times New Roman" panose="02020603050405020304" pitchFamily="18" charset="0"/>
                <a:cs typeface="Times New Roman" panose="02020603050405020304" pitchFamily="18" charset="0"/>
              </a:rPr>
            </a:br>
            <a:br>
              <a:rPr lang="pl-PL" sz="2800" dirty="0">
                <a:latin typeface="Times New Roman" panose="02020603050405020304" pitchFamily="18" charset="0"/>
                <a:cs typeface="Times New Roman" panose="02020603050405020304" pitchFamily="18" charset="0"/>
              </a:rPr>
            </a:br>
            <a:endParaRPr lang="en-GB" dirty="0"/>
          </a:p>
        </p:txBody>
      </p:sp>
      <p:sp>
        <p:nvSpPr>
          <p:cNvPr id="7" name="Prostokąt 6"/>
          <p:cNvSpPr/>
          <p:nvPr/>
        </p:nvSpPr>
        <p:spPr>
          <a:xfrm>
            <a:off x="551947" y="533401"/>
            <a:ext cx="11018382" cy="2585323"/>
          </a:xfrm>
          <a:prstGeom prst="rect">
            <a:avLst/>
          </a:prstGeom>
        </p:spPr>
        <p:txBody>
          <a:bodyPr wrap="square">
            <a:spAutoFit/>
          </a:bodyPr>
          <a:lstStyle/>
          <a:p>
            <a:pPr algn="just">
              <a:lnSpc>
                <a:spcPct val="150000"/>
              </a:lnSpc>
              <a:spcAft>
                <a:spcPts val="0"/>
              </a:spcAft>
            </a:pPr>
            <a:r>
              <a:rPr lang="en-GB" sz="1800" dirty="0">
                <a:latin typeface="Times New Roman" panose="02020603050405020304" pitchFamily="18" charset="0"/>
                <a:ea typeface="Times New Roman" panose="02020603050405020304" pitchFamily="18" charset="0"/>
              </a:rPr>
              <a:t>Closure procedures will commence following decision of proper authorities (Company Management and Ministry of Mining and Energy). Issues </a:t>
            </a:r>
            <a:r>
              <a:rPr lang="pl-PL" sz="1800" dirty="0">
                <a:latin typeface="Times New Roman" panose="02020603050405020304" pitchFamily="18" charset="0"/>
                <a:ea typeface="Times New Roman" panose="02020603050405020304" pitchFamily="18" charset="0"/>
              </a:rPr>
              <a:t>related</a:t>
            </a:r>
            <a:r>
              <a:rPr lang="en-GB" sz="1800" dirty="0">
                <a:latin typeface="Times New Roman" panose="02020603050405020304" pitchFamily="18" charset="0"/>
                <a:ea typeface="Times New Roman" panose="02020603050405020304" pitchFamily="18" charset="0"/>
              </a:rPr>
              <a:t> to</a:t>
            </a:r>
            <a:r>
              <a:rPr lang="pl-PL" sz="1800" dirty="0">
                <a:latin typeface="Times New Roman" panose="02020603050405020304" pitchFamily="18" charset="0"/>
                <a:ea typeface="Times New Roman" panose="02020603050405020304" pitchFamily="18" charset="0"/>
              </a:rPr>
              <a:t> </a:t>
            </a:r>
            <a:r>
              <a:rPr lang="en-GB" sz="1800" dirty="0">
                <a:latin typeface="Times New Roman" panose="02020603050405020304" pitchFamily="18" charset="0"/>
                <a:ea typeface="Times New Roman" panose="02020603050405020304" pitchFamily="18" charset="0"/>
              </a:rPr>
              <a:t>closure</a:t>
            </a:r>
            <a:r>
              <a:rPr lang="pl-PL" sz="1800" dirty="0">
                <a:latin typeface="Times New Roman" panose="02020603050405020304" pitchFamily="18" charset="0"/>
                <a:ea typeface="Times New Roman" panose="02020603050405020304" pitchFamily="18" charset="0"/>
              </a:rPr>
              <a:t> of the mines are as follows</a:t>
            </a:r>
            <a:r>
              <a:rPr lang="en-GB" sz="1800" dirty="0">
                <a:latin typeface="Times New Roman" panose="02020603050405020304" pitchFamily="18" charset="0"/>
                <a:ea typeface="Times New Roman" panose="02020603050405020304" pitchFamily="18" charset="0"/>
              </a:rPr>
              <a:t>:</a:t>
            </a:r>
            <a:endParaRPr lang="en-AU" sz="20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tabLst>
                <a:tab pos="457200" algn="l"/>
              </a:tabLst>
            </a:pPr>
            <a:r>
              <a:rPr lang="en-GB" sz="1800" dirty="0">
                <a:latin typeface="Times New Roman" panose="02020603050405020304" pitchFamily="18" charset="0"/>
                <a:ea typeface="Times New Roman" panose="02020603050405020304" pitchFamily="18" charset="0"/>
                <a:cs typeface="Times New Roman" panose="02020603050405020304" pitchFamily="18" charset="0"/>
              </a:rPr>
              <a:t>Legal and financial issues;</a:t>
            </a:r>
            <a:endParaRPr lang="en-AU"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tabLst>
                <a:tab pos="457200" algn="l"/>
              </a:tabLst>
            </a:pPr>
            <a:r>
              <a:rPr lang="en-GB" sz="1800" dirty="0">
                <a:latin typeface="Times New Roman" panose="02020603050405020304" pitchFamily="18" charset="0"/>
                <a:ea typeface="Times New Roman" panose="02020603050405020304" pitchFamily="18" charset="0"/>
                <a:cs typeface="Times New Roman" panose="02020603050405020304" pitchFamily="18" charset="0"/>
              </a:rPr>
              <a:t>Physical closure issues;</a:t>
            </a:r>
            <a:endParaRPr lang="en-AU"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tabLst>
                <a:tab pos="457200" algn="l"/>
              </a:tabLst>
            </a:pPr>
            <a:r>
              <a:rPr lang="en-GB" sz="1800" dirty="0">
                <a:latin typeface="Times New Roman" panose="02020603050405020304" pitchFamily="18" charset="0"/>
                <a:ea typeface="Times New Roman" panose="02020603050405020304" pitchFamily="18" charset="0"/>
                <a:cs typeface="Times New Roman" panose="02020603050405020304" pitchFamily="18" charset="0"/>
              </a:rPr>
              <a:t>Environmental issues and</a:t>
            </a:r>
            <a:endParaRPr lang="en-AU"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tabLst>
                <a:tab pos="457200" algn="l"/>
              </a:tabLst>
            </a:pPr>
            <a:r>
              <a:rPr lang="en-GB" sz="1800" dirty="0">
                <a:latin typeface="Times New Roman" panose="02020603050405020304" pitchFamily="18" charset="0"/>
                <a:ea typeface="Times New Roman" panose="02020603050405020304" pitchFamily="18" charset="0"/>
                <a:cs typeface="Times New Roman" panose="02020603050405020304" pitchFamily="18" charset="0"/>
              </a:rPr>
              <a:t>Social mitigation issues.</a:t>
            </a:r>
            <a:endParaRPr lang="en-AU"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Prostokąt 7"/>
          <p:cNvSpPr/>
          <p:nvPr/>
        </p:nvSpPr>
        <p:spPr>
          <a:xfrm>
            <a:off x="551947" y="3118724"/>
            <a:ext cx="11018382" cy="2585323"/>
          </a:xfrm>
          <a:prstGeom prst="rect">
            <a:avLst/>
          </a:prstGeom>
        </p:spPr>
        <p:txBody>
          <a:bodyPr wrap="square">
            <a:spAutoFit/>
          </a:bodyPr>
          <a:lstStyle/>
          <a:p>
            <a:pPr algn="just">
              <a:lnSpc>
                <a:spcPct val="150000"/>
              </a:lnSpc>
              <a:spcAft>
                <a:spcPts val="0"/>
              </a:spcAft>
            </a:pPr>
            <a:r>
              <a:rPr lang="en-GB" sz="1800" dirty="0">
                <a:latin typeface="Times New Roman" panose="02020603050405020304" pitchFamily="18" charset="0"/>
                <a:ea typeface="Times New Roman" panose="02020603050405020304" pitchFamily="18" charset="0"/>
              </a:rPr>
              <a:t>Physical closure of the mine starts with development of technical documentation regarding:</a:t>
            </a:r>
            <a:endParaRPr lang="en-AU" sz="20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tabLst>
                <a:tab pos="457200" algn="l"/>
              </a:tabLst>
            </a:pPr>
            <a:r>
              <a:rPr lang="en-GB" sz="1800" dirty="0">
                <a:latin typeface="Times New Roman" panose="02020603050405020304" pitchFamily="18" charset="0"/>
                <a:ea typeface="Times New Roman" panose="02020603050405020304" pitchFamily="18" charset="0"/>
                <a:cs typeface="Times New Roman" panose="02020603050405020304" pitchFamily="18" charset="0"/>
              </a:rPr>
              <a:t>Disassembly and recovery of underground equipment, including steel support;</a:t>
            </a:r>
            <a:endParaRPr lang="en-AU"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tabLst>
                <a:tab pos="457200" algn="l"/>
              </a:tabLst>
            </a:pPr>
            <a:r>
              <a:rPr lang="en-GB" sz="1800" dirty="0">
                <a:latin typeface="Times New Roman" panose="02020603050405020304" pitchFamily="18" charset="0"/>
                <a:ea typeface="Times New Roman" panose="02020603050405020304" pitchFamily="18" charset="0"/>
                <a:cs typeface="Times New Roman" panose="02020603050405020304" pitchFamily="18" charset="0"/>
              </a:rPr>
              <a:t>Isolation of all mine accesses – backfilling of shafts and construction of concrete slabs on shafts entries and construction of isolation dams on drifts entries;</a:t>
            </a:r>
            <a:endParaRPr lang="en-AU"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tabLst>
                <a:tab pos="457200" algn="l"/>
              </a:tabLst>
            </a:pPr>
            <a:r>
              <a:rPr lang="en-GB" sz="1800" dirty="0">
                <a:latin typeface="Times New Roman" panose="02020603050405020304" pitchFamily="18" charset="0"/>
                <a:ea typeface="Times New Roman" panose="02020603050405020304" pitchFamily="18" charset="0"/>
                <a:cs typeface="Times New Roman" panose="02020603050405020304" pitchFamily="18" charset="0"/>
              </a:rPr>
              <a:t>Demolition of surface facilities;</a:t>
            </a:r>
            <a:endParaRPr lang="en-AU"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tabLst>
                <a:tab pos="457200" algn="l"/>
              </a:tabLst>
            </a:pPr>
            <a:r>
              <a:rPr lang="en-GB" sz="1800" dirty="0">
                <a:latin typeface="Times New Roman" panose="02020603050405020304" pitchFamily="18" charset="0"/>
                <a:ea typeface="Times New Roman" panose="02020603050405020304" pitchFamily="18" charset="0"/>
                <a:cs typeface="Times New Roman" panose="02020603050405020304" pitchFamily="18" charset="0"/>
              </a:rPr>
              <a:t>Rehabilitation and reclamation of mine industrial estate.</a:t>
            </a:r>
            <a:endParaRPr lang="en-AU"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1392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id="{132C0261-CC1F-4FE0-86B6-3D2B24DD84F6}"/>
              </a:ext>
            </a:extLst>
          </p:cNvPr>
          <p:cNvSpPr>
            <a:spLocks noGrp="1"/>
          </p:cNvSpPr>
          <p:nvPr>
            <p:ph type="ctrTitle"/>
          </p:nvPr>
        </p:nvSpPr>
        <p:spPr>
          <a:xfrm>
            <a:off x="166321" y="152595"/>
            <a:ext cx="11597054" cy="380806"/>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Identification of the problems related to mine closure</a:t>
            </a:r>
            <a:br>
              <a:rPr lang="pl-PL" dirty="0">
                <a:latin typeface="Times New Roman" panose="02020603050405020304" pitchFamily="18" charset="0"/>
                <a:cs typeface="Times New Roman" panose="02020603050405020304" pitchFamily="18" charset="0"/>
              </a:rPr>
            </a:br>
            <a:r>
              <a:rPr lang="pl-PL" dirty="0">
                <a:latin typeface="Times New Roman" panose="02020603050405020304" pitchFamily="18" charset="0"/>
                <a:cs typeface="Times New Roman" panose="02020603050405020304" pitchFamily="18" charset="0"/>
              </a:rPr>
              <a:t>NATURAL HAZARDS IN ACTIVE MINES IN SERBIA</a:t>
            </a:r>
            <a:br>
              <a:rPr lang="pl-PL" sz="2800" dirty="0">
                <a:latin typeface="Times New Roman" panose="02020603050405020304" pitchFamily="18" charset="0"/>
                <a:cs typeface="Times New Roman" panose="02020603050405020304" pitchFamily="18" charset="0"/>
              </a:rPr>
            </a:br>
            <a:br>
              <a:rPr lang="pl-PL" sz="2800" dirty="0">
                <a:latin typeface="Times New Roman" panose="02020603050405020304" pitchFamily="18" charset="0"/>
                <a:cs typeface="Times New Roman" panose="02020603050405020304" pitchFamily="18" charset="0"/>
              </a:rPr>
            </a:br>
            <a:endParaRPr lang="en-GB" dirty="0"/>
          </a:p>
        </p:txBody>
      </p:sp>
      <p:sp>
        <p:nvSpPr>
          <p:cNvPr id="13" name="Owal 12">
            <a:extLst>
              <a:ext uri="{FF2B5EF4-FFF2-40B4-BE49-F238E27FC236}">
                <a16:creationId xmlns:a16="http://schemas.microsoft.com/office/drawing/2014/main" id="{3734603A-821F-4453-BC5F-C6C94B73BD68}"/>
              </a:ext>
            </a:extLst>
          </p:cNvPr>
          <p:cNvSpPr/>
          <p:nvPr/>
        </p:nvSpPr>
        <p:spPr>
          <a:xfrm>
            <a:off x="10687046" y="1709908"/>
            <a:ext cx="1076325" cy="488517"/>
          </a:xfrm>
          <a:prstGeom prst="ellipse">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wal 13">
            <a:extLst>
              <a:ext uri="{FF2B5EF4-FFF2-40B4-BE49-F238E27FC236}">
                <a16:creationId xmlns:a16="http://schemas.microsoft.com/office/drawing/2014/main" id="{54DA605E-FE43-4CB5-911D-6185CABCBCB8}"/>
              </a:ext>
            </a:extLst>
          </p:cNvPr>
          <p:cNvSpPr/>
          <p:nvPr/>
        </p:nvSpPr>
        <p:spPr>
          <a:xfrm>
            <a:off x="8668127" y="3097261"/>
            <a:ext cx="1076325" cy="4885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wal 14">
            <a:extLst>
              <a:ext uri="{FF2B5EF4-FFF2-40B4-BE49-F238E27FC236}">
                <a16:creationId xmlns:a16="http://schemas.microsoft.com/office/drawing/2014/main" id="{DE153B04-68A1-4DFE-861D-35714E8EB9E0}"/>
              </a:ext>
            </a:extLst>
          </p:cNvPr>
          <p:cNvSpPr/>
          <p:nvPr/>
        </p:nvSpPr>
        <p:spPr>
          <a:xfrm>
            <a:off x="2485021" y="3060787"/>
            <a:ext cx="1076325" cy="4885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0" name="Tabela 19">
            <a:extLst>
              <a:ext uri="{FF2B5EF4-FFF2-40B4-BE49-F238E27FC236}">
                <a16:creationId xmlns:a16="http://schemas.microsoft.com/office/drawing/2014/main" id="{1B19D0C3-9CD1-432E-941F-B6D1922C3679}"/>
              </a:ext>
            </a:extLst>
          </p:cNvPr>
          <p:cNvGraphicFramePr>
            <a:graphicFrameLocks noGrp="1"/>
          </p:cNvGraphicFramePr>
          <p:nvPr>
            <p:extLst>
              <p:ext uri="{D42A27DB-BD31-4B8C-83A1-F6EECF244321}">
                <p14:modId xmlns:p14="http://schemas.microsoft.com/office/powerpoint/2010/main" val="1929300414"/>
              </p:ext>
            </p:extLst>
          </p:nvPr>
        </p:nvGraphicFramePr>
        <p:xfrm>
          <a:off x="452436" y="1720732"/>
          <a:ext cx="11310935" cy="445613"/>
        </p:xfrm>
        <a:graphic>
          <a:graphicData uri="http://schemas.openxmlformats.org/drawingml/2006/table">
            <a:tbl>
              <a:tblPr/>
              <a:tblGrid>
                <a:gridCol w="1374976">
                  <a:extLst>
                    <a:ext uri="{9D8B030D-6E8A-4147-A177-3AD203B41FA5}">
                      <a16:colId xmlns:a16="http://schemas.microsoft.com/office/drawing/2014/main" val="3117849975"/>
                    </a:ext>
                  </a:extLst>
                </a:gridCol>
                <a:gridCol w="903269">
                  <a:extLst>
                    <a:ext uri="{9D8B030D-6E8A-4147-A177-3AD203B41FA5}">
                      <a16:colId xmlns:a16="http://schemas.microsoft.com/office/drawing/2014/main" val="2765685135"/>
                    </a:ext>
                  </a:extLst>
                </a:gridCol>
                <a:gridCol w="903269">
                  <a:extLst>
                    <a:ext uri="{9D8B030D-6E8A-4147-A177-3AD203B41FA5}">
                      <a16:colId xmlns:a16="http://schemas.microsoft.com/office/drawing/2014/main" val="3013587573"/>
                    </a:ext>
                  </a:extLst>
                </a:gridCol>
                <a:gridCol w="903269">
                  <a:extLst>
                    <a:ext uri="{9D8B030D-6E8A-4147-A177-3AD203B41FA5}">
                      <a16:colId xmlns:a16="http://schemas.microsoft.com/office/drawing/2014/main" val="2187424227"/>
                    </a:ext>
                  </a:extLst>
                </a:gridCol>
                <a:gridCol w="903269">
                  <a:extLst>
                    <a:ext uri="{9D8B030D-6E8A-4147-A177-3AD203B41FA5}">
                      <a16:colId xmlns:a16="http://schemas.microsoft.com/office/drawing/2014/main" val="4251628619"/>
                    </a:ext>
                  </a:extLst>
                </a:gridCol>
                <a:gridCol w="903269">
                  <a:extLst>
                    <a:ext uri="{9D8B030D-6E8A-4147-A177-3AD203B41FA5}">
                      <a16:colId xmlns:a16="http://schemas.microsoft.com/office/drawing/2014/main" val="3535470692"/>
                    </a:ext>
                  </a:extLst>
                </a:gridCol>
                <a:gridCol w="903269">
                  <a:extLst>
                    <a:ext uri="{9D8B030D-6E8A-4147-A177-3AD203B41FA5}">
                      <a16:colId xmlns:a16="http://schemas.microsoft.com/office/drawing/2014/main" val="3947104862"/>
                    </a:ext>
                  </a:extLst>
                </a:gridCol>
                <a:gridCol w="903269">
                  <a:extLst>
                    <a:ext uri="{9D8B030D-6E8A-4147-A177-3AD203B41FA5}">
                      <a16:colId xmlns:a16="http://schemas.microsoft.com/office/drawing/2014/main" val="2046188640"/>
                    </a:ext>
                  </a:extLst>
                </a:gridCol>
                <a:gridCol w="903269">
                  <a:extLst>
                    <a:ext uri="{9D8B030D-6E8A-4147-A177-3AD203B41FA5}">
                      <a16:colId xmlns:a16="http://schemas.microsoft.com/office/drawing/2014/main" val="1496181508"/>
                    </a:ext>
                  </a:extLst>
                </a:gridCol>
                <a:gridCol w="903269">
                  <a:extLst>
                    <a:ext uri="{9D8B030D-6E8A-4147-A177-3AD203B41FA5}">
                      <a16:colId xmlns:a16="http://schemas.microsoft.com/office/drawing/2014/main" val="877930874"/>
                    </a:ext>
                  </a:extLst>
                </a:gridCol>
                <a:gridCol w="903269">
                  <a:extLst>
                    <a:ext uri="{9D8B030D-6E8A-4147-A177-3AD203B41FA5}">
                      <a16:colId xmlns:a16="http://schemas.microsoft.com/office/drawing/2014/main" val="2372030705"/>
                    </a:ext>
                  </a:extLst>
                </a:gridCol>
                <a:gridCol w="903269">
                  <a:extLst>
                    <a:ext uri="{9D8B030D-6E8A-4147-A177-3AD203B41FA5}">
                      <a16:colId xmlns:a16="http://schemas.microsoft.com/office/drawing/2014/main" val="2539300662"/>
                    </a:ext>
                  </a:extLst>
                </a:gridCol>
              </a:tblGrid>
              <a:tr h="144523">
                <a:tc rowSpan="2">
                  <a:txBody>
                    <a:bodyPr/>
                    <a:lstStyle/>
                    <a:p>
                      <a:pPr algn="ctr" fontAlgn="ctr"/>
                      <a:r>
                        <a:rPr lang="en-GB" sz="900" b="1" i="0" u="none" strike="noStrike">
                          <a:solidFill>
                            <a:srgbClr val="000000"/>
                          </a:solidFill>
                          <a:effectLst/>
                          <a:latin typeface="Calibri" panose="020F0502020204030204" pitchFamily="34" charset="0"/>
                        </a:rPr>
                        <a:t>Mine</a:t>
                      </a:r>
                    </a:p>
                  </a:txBody>
                  <a:tcPr marL="6022" marR="6022" marT="60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GB" sz="900" b="1" i="0" u="none" strike="noStrike">
                          <a:solidFill>
                            <a:srgbClr val="000000"/>
                          </a:solidFill>
                          <a:effectLst/>
                          <a:latin typeface="Calibri" panose="020F0502020204030204" pitchFamily="34" charset="0"/>
                        </a:rPr>
                        <a:t>RMU "Bogovina" (Bogovina-Istok)</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GB" sz="900" b="1" i="0" u="none" strike="noStrike" dirty="0">
                          <a:solidFill>
                            <a:srgbClr val="000000"/>
                          </a:solidFill>
                          <a:effectLst/>
                          <a:latin typeface="Calibri" panose="020F0502020204030204" pitchFamily="34" charset="0"/>
                        </a:rPr>
                        <a:t>RA "Vrška Čuka"</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GB" sz="900" b="1" i="0" u="none" strike="noStrike">
                          <a:solidFill>
                            <a:srgbClr val="000000"/>
                          </a:solidFill>
                          <a:effectLst/>
                          <a:latin typeface="Calibri" panose="020F0502020204030204" pitchFamily="34" charset="0"/>
                        </a:rPr>
                        <a:t>RKU "Ibarski rudnici" </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rowSpan="2">
                  <a:txBody>
                    <a:bodyPr/>
                    <a:lstStyle/>
                    <a:p>
                      <a:pPr algn="ctr" fontAlgn="ctr"/>
                      <a:r>
                        <a:rPr lang="en-GB" sz="900" b="1" i="0" u="none" strike="noStrike">
                          <a:solidFill>
                            <a:srgbClr val="000000"/>
                          </a:solidFill>
                          <a:effectLst/>
                          <a:latin typeface="Calibri" panose="020F0502020204030204" pitchFamily="34" charset="0"/>
                        </a:rPr>
                        <a:t>RMU "Jasenovac"</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GB" sz="900" b="1" i="0" u="none" strike="noStrike">
                          <a:solidFill>
                            <a:srgbClr val="000000"/>
                          </a:solidFill>
                          <a:effectLst/>
                          <a:latin typeface="Calibri" panose="020F0502020204030204" pitchFamily="34" charset="0"/>
                        </a:rPr>
                        <a:t>RMU "Rembas"</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rowSpan="2">
                  <a:txBody>
                    <a:bodyPr/>
                    <a:lstStyle/>
                    <a:p>
                      <a:pPr algn="ctr" fontAlgn="ctr"/>
                      <a:r>
                        <a:rPr lang="en-GB" sz="900" b="1" i="0" u="none" strike="noStrike" dirty="0">
                          <a:solidFill>
                            <a:srgbClr val="000000"/>
                          </a:solidFill>
                          <a:effectLst/>
                          <a:latin typeface="Calibri" panose="020F0502020204030204" pitchFamily="34" charset="0"/>
                        </a:rPr>
                        <a:t>RMU "Soko"</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GB" sz="900" b="1" i="0" u="none" strike="noStrike" dirty="0">
                          <a:solidFill>
                            <a:srgbClr val="000000"/>
                          </a:solidFill>
                          <a:effectLst/>
                          <a:latin typeface="Calibri" panose="020F0502020204030204" pitchFamily="34" charset="0"/>
                        </a:rPr>
                        <a:t>RL "Lubnica" </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GB" sz="900" b="1" i="0" u="none" strike="noStrike" dirty="0">
                          <a:solidFill>
                            <a:srgbClr val="000000"/>
                          </a:solidFill>
                          <a:effectLst/>
                          <a:latin typeface="Calibri" panose="020F0502020204030204" pitchFamily="34" charset="0"/>
                        </a:rPr>
                        <a:t>RMU "Štavalj"</a:t>
                      </a:r>
                    </a:p>
                  </a:txBody>
                  <a:tcPr marL="6022" marR="6022" marT="60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8241748"/>
                  </a:ext>
                </a:extLst>
              </a:tr>
              <a:tr h="144523">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900" b="1" i="0" u="none" strike="noStrike" dirty="0">
                          <a:solidFill>
                            <a:srgbClr val="000000"/>
                          </a:solidFill>
                          <a:effectLst/>
                          <a:latin typeface="Calibri" panose="020F0502020204030204" pitchFamily="34" charset="0"/>
                        </a:rPr>
                        <a:t>Jarando</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900" b="1" i="0" u="none" strike="noStrike">
                          <a:solidFill>
                            <a:srgbClr val="000000"/>
                          </a:solidFill>
                          <a:effectLst/>
                          <a:latin typeface="Calibri" panose="020F0502020204030204" pitchFamily="34" charset="0"/>
                        </a:rPr>
                        <a:t>Tadenje</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gn="ctr" fontAlgn="ctr"/>
                      <a:r>
                        <a:rPr lang="en-GB" sz="900" b="1" i="0" u="none" strike="noStrike">
                          <a:solidFill>
                            <a:srgbClr val="000000"/>
                          </a:solidFill>
                          <a:effectLst/>
                          <a:latin typeface="Calibri" panose="020F0502020204030204" pitchFamily="34" charset="0"/>
                        </a:rPr>
                        <a:t>Strmosten</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900" b="1" i="0" u="none" strike="noStrike">
                          <a:solidFill>
                            <a:srgbClr val="000000"/>
                          </a:solidFill>
                          <a:effectLst/>
                          <a:latin typeface="Calibri" panose="020F0502020204030204" pitchFamily="34" charset="0"/>
                        </a:rPr>
                        <a:t>Jelovac</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900" b="1" i="0" u="none" strike="noStrike">
                          <a:solidFill>
                            <a:srgbClr val="000000"/>
                          </a:solidFill>
                          <a:effectLst/>
                          <a:latin typeface="Calibri" panose="020F0502020204030204" pitchFamily="34" charset="0"/>
                        </a:rPr>
                        <a:t>Senjski rudnik</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84052201"/>
                  </a:ext>
                </a:extLst>
              </a:tr>
              <a:tr h="156567">
                <a:tc>
                  <a:txBody>
                    <a:bodyPr/>
                    <a:lstStyle/>
                    <a:p>
                      <a:pPr algn="ctr" fontAlgn="ctr"/>
                      <a:r>
                        <a:rPr lang="en-GB" sz="800" b="0" i="0" u="none" strike="noStrike">
                          <a:solidFill>
                            <a:srgbClr val="000000"/>
                          </a:solidFill>
                          <a:effectLst/>
                          <a:latin typeface="Calibri" panose="020F0502020204030204" pitchFamily="34" charset="0"/>
                        </a:rPr>
                        <a:t>Water inflow, m</a:t>
                      </a:r>
                      <a:r>
                        <a:rPr lang="en-GB" sz="800" b="0" i="0" u="none" strike="noStrike" baseline="30000">
                          <a:solidFill>
                            <a:srgbClr val="000000"/>
                          </a:solidFill>
                          <a:effectLst/>
                          <a:latin typeface="Calibri" panose="020F0502020204030204" pitchFamily="34" charset="0"/>
                        </a:rPr>
                        <a:t>3</a:t>
                      </a:r>
                      <a:r>
                        <a:rPr lang="en-GB" sz="800" b="0" i="0" u="none" strike="noStrike">
                          <a:solidFill>
                            <a:srgbClr val="000000"/>
                          </a:solidFill>
                          <a:effectLst/>
                          <a:latin typeface="Calibri" panose="020F0502020204030204" pitchFamily="34" charset="0"/>
                        </a:rPr>
                        <a:t>/min</a:t>
                      </a:r>
                    </a:p>
                  </a:txBody>
                  <a:tcPr marL="6022" marR="6022" marT="60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0,04</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1,5 l/s</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1</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0,5</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3</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dirty="0">
                          <a:solidFill>
                            <a:srgbClr val="000000"/>
                          </a:solidFill>
                          <a:effectLst/>
                          <a:latin typeface="Calibri" panose="020F0502020204030204" pitchFamily="34" charset="0"/>
                        </a:rPr>
                        <a:t>2,5</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dirty="0">
                          <a:solidFill>
                            <a:srgbClr val="000000"/>
                          </a:solidFill>
                          <a:effectLst/>
                          <a:latin typeface="Calibri" panose="020F0502020204030204" pitchFamily="34" charset="0"/>
                        </a:rPr>
                        <a:t>0,6-1,0</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3</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3,67</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dirty="0">
                          <a:solidFill>
                            <a:srgbClr val="000000"/>
                          </a:solidFill>
                          <a:effectLst/>
                          <a:latin typeface="Calibri" panose="020F0502020204030204" pitchFamily="34" charset="0"/>
                        </a:rPr>
                        <a:t>0,5</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dirty="0">
                          <a:solidFill>
                            <a:srgbClr val="000000"/>
                          </a:solidFill>
                          <a:effectLst/>
                          <a:latin typeface="Calibri" panose="020F0502020204030204" pitchFamily="34" charset="0"/>
                        </a:rPr>
                        <a:t>6,0-8,0</a:t>
                      </a:r>
                    </a:p>
                  </a:txBody>
                  <a:tcPr marL="6022" marR="6022" marT="60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5764726"/>
                  </a:ext>
                </a:extLst>
              </a:tr>
            </a:tbl>
          </a:graphicData>
        </a:graphic>
      </p:graphicFrame>
      <p:graphicFrame>
        <p:nvGraphicFramePr>
          <p:cNvPr id="22" name="Tabela 21">
            <a:extLst>
              <a:ext uri="{FF2B5EF4-FFF2-40B4-BE49-F238E27FC236}">
                <a16:creationId xmlns:a16="http://schemas.microsoft.com/office/drawing/2014/main" id="{C0FA8630-6E05-4C88-AC25-C401A202B7AB}"/>
              </a:ext>
            </a:extLst>
          </p:cNvPr>
          <p:cNvGraphicFramePr>
            <a:graphicFrameLocks noGrp="1"/>
          </p:cNvGraphicFramePr>
          <p:nvPr>
            <p:extLst>
              <p:ext uri="{D42A27DB-BD31-4B8C-83A1-F6EECF244321}">
                <p14:modId xmlns:p14="http://schemas.microsoft.com/office/powerpoint/2010/main" val="3415438118"/>
              </p:ext>
            </p:extLst>
          </p:nvPr>
        </p:nvGraphicFramePr>
        <p:xfrm>
          <a:off x="452436" y="4445232"/>
          <a:ext cx="11310935" cy="590136"/>
        </p:xfrm>
        <a:graphic>
          <a:graphicData uri="http://schemas.openxmlformats.org/drawingml/2006/table">
            <a:tbl>
              <a:tblPr/>
              <a:tblGrid>
                <a:gridCol w="1374976">
                  <a:extLst>
                    <a:ext uri="{9D8B030D-6E8A-4147-A177-3AD203B41FA5}">
                      <a16:colId xmlns:a16="http://schemas.microsoft.com/office/drawing/2014/main" val="295836990"/>
                    </a:ext>
                  </a:extLst>
                </a:gridCol>
                <a:gridCol w="903269">
                  <a:extLst>
                    <a:ext uri="{9D8B030D-6E8A-4147-A177-3AD203B41FA5}">
                      <a16:colId xmlns:a16="http://schemas.microsoft.com/office/drawing/2014/main" val="2896712756"/>
                    </a:ext>
                  </a:extLst>
                </a:gridCol>
                <a:gridCol w="903269">
                  <a:extLst>
                    <a:ext uri="{9D8B030D-6E8A-4147-A177-3AD203B41FA5}">
                      <a16:colId xmlns:a16="http://schemas.microsoft.com/office/drawing/2014/main" val="2443122420"/>
                    </a:ext>
                  </a:extLst>
                </a:gridCol>
                <a:gridCol w="903269">
                  <a:extLst>
                    <a:ext uri="{9D8B030D-6E8A-4147-A177-3AD203B41FA5}">
                      <a16:colId xmlns:a16="http://schemas.microsoft.com/office/drawing/2014/main" val="2495152653"/>
                    </a:ext>
                  </a:extLst>
                </a:gridCol>
                <a:gridCol w="903269">
                  <a:extLst>
                    <a:ext uri="{9D8B030D-6E8A-4147-A177-3AD203B41FA5}">
                      <a16:colId xmlns:a16="http://schemas.microsoft.com/office/drawing/2014/main" val="344088635"/>
                    </a:ext>
                  </a:extLst>
                </a:gridCol>
                <a:gridCol w="903269">
                  <a:extLst>
                    <a:ext uri="{9D8B030D-6E8A-4147-A177-3AD203B41FA5}">
                      <a16:colId xmlns:a16="http://schemas.microsoft.com/office/drawing/2014/main" val="794730476"/>
                    </a:ext>
                  </a:extLst>
                </a:gridCol>
                <a:gridCol w="903269">
                  <a:extLst>
                    <a:ext uri="{9D8B030D-6E8A-4147-A177-3AD203B41FA5}">
                      <a16:colId xmlns:a16="http://schemas.microsoft.com/office/drawing/2014/main" val="1944755376"/>
                    </a:ext>
                  </a:extLst>
                </a:gridCol>
                <a:gridCol w="903269">
                  <a:extLst>
                    <a:ext uri="{9D8B030D-6E8A-4147-A177-3AD203B41FA5}">
                      <a16:colId xmlns:a16="http://schemas.microsoft.com/office/drawing/2014/main" val="3570167557"/>
                    </a:ext>
                  </a:extLst>
                </a:gridCol>
                <a:gridCol w="903269">
                  <a:extLst>
                    <a:ext uri="{9D8B030D-6E8A-4147-A177-3AD203B41FA5}">
                      <a16:colId xmlns:a16="http://schemas.microsoft.com/office/drawing/2014/main" val="3705061502"/>
                    </a:ext>
                  </a:extLst>
                </a:gridCol>
                <a:gridCol w="903269">
                  <a:extLst>
                    <a:ext uri="{9D8B030D-6E8A-4147-A177-3AD203B41FA5}">
                      <a16:colId xmlns:a16="http://schemas.microsoft.com/office/drawing/2014/main" val="3873142105"/>
                    </a:ext>
                  </a:extLst>
                </a:gridCol>
                <a:gridCol w="903269">
                  <a:extLst>
                    <a:ext uri="{9D8B030D-6E8A-4147-A177-3AD203B41FA5}">
                      <a16:colId xmlns:a16="http://schemas.microsoft.com/office/drawing/2014/main" val="1347918147"/>
                    </a:ext>
                  </a:extLst>
                </a:gridCol>
                <a:gridCol w="903269">
                  <a:extLst>
                    <a:ext uri="{9D8B030D-6E8A-4147-A177-3AD203B41FA5}">
                      <a16:colId xmlns:a16="http://schemas.microsoft.com/office/drawing/2014/main" val="983239166"/>
                    </a:ext>
                  </a:extLst>
                </a:gridCol>
              </a:tblGrid>
              <a:tr h="144523">
                <a:tc rowSpan="2">
                  <a:txBody>
                    <a:bodyPr/>
                    <a:lstStyle/>
                    <a:p>
                      <a:pPr algn="ctr" fontAlgn="ctr"/>
                      <a:r>
                        <a:rPr lang="en-GB" sz="900" b="1" i="0" u="none" strike="noStrike">
                          <a:solidFill>
                            <a:srgbClr val="000000"/>
                          </a:solidFill>
                          <a:effectLst/>
                          <a:latin typeface="Calibri" panose="020F0502020204030204" pitchFamily="34" charset="0"/>
                        </a:rPr>
                        <a:t>Mine</a:t>
                      </a:r>
                    </a:p>
                  </a:txBody>
                  <a:tcPr marL="6022" marR="6022" marT="60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GB" sz="900" b="1" i="0" u="none" strike="noStrike">
                          <a:solidFill>
                            <a:srgbClr val="000000"/>
                          </a:solidFill>
                          <a:effectLst/>
                          <a:latin typeface="Calibri" panose="020F0502020204030204" pitchFamily="34" charset="0"/>
                        </a:rPr>
                        <a:t>RMU "Bogovina" (Bogovina-Istok)</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GB" sz="900" b="1" i="0" u="none" strike="noStrike" dirty="0">
                          <a:solidFill>
                            <a:srgbClr val="000000"/>
                          </a:solidFill>
                          <a:effectLst/>
                          <a:latin typeface="Calibri" panose="020F0502020204030204" pitchFamily="34" charset="0"/>
                        </a:rPr>
                        <a:t>RA "Vrška Čuka"</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GB" sz="900" b="1" i="0" u="none" strike="noStrike">
                          <a:solidFill>
                            <a:srgbClr val="000000"/>
                          </a:solidFill>
                          <a:effectLst/>
                          <a:latin typeface="Calibri" panose="020F0502020204030204" pitchFamily="34" charset="0"/>
                        </a:rPr>
                        <a:t>RKU "Ibarski rudnici" </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rowSpan="2">
                  <a:txBody>
                    <a:bodyPr/>
                    <a:lstStyle/>
                    <a:p>
                      <a:pPr algn="ctr" fontAlgn="ctr"/>
                      <a:r>
                        <a:rPr lang="en-GB" sz="900" b="1" i="0" u="none" strike="noStrike">
                          <a:solidFill>
                            <a:srgbClr val="000000"/>
                          </a:solidFill>
                          <a:effectLst/>
                          <a:latin typeface="Calibri" panose="020F0502020204030204" pitchFamily="34" charset="0"/>
                        </a:rPr>
                        <a:t>RMU "Jasenovac"</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GB" sz="900" b="1" i="0" u="none" strike="noStrike">
                          <a:solidFill>
                            <a:srgbClr val="000000"/>
                          </a:solidFill>
                          <a:effectLst/>
                          <a:latin typeface="Calibri" panose="020F0502020204030204" pitchFamily="34" charset="0"/>
                        </a:rPr>
                        <a:t>RMU "Rembas"</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rowSpan="2">
                  <a:txBody>
                    <a:bodyPr/>
                    <a:lstStyle/>
                    <a:p>
                      <a:pPr algn="ctr" fontAlgn="ctr"/>
                      <a:r>
                        <a:rPr lang="en-GB" sz="900" b="1" i="0" u="none" strike="noStrike" dirty="0">
                          <a:solidFill>
                            <a:srgbClr val="000000"/>
                          </a:solidFill>
                          <a:effectLst/>
                          <a:latin typeface="Calibri" panose="020F0502020204030204" pitchFamily="34" charset="0"/>
                        </a:rPr>
                        <a:t>RMU "Soko"</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GB" sz="900" b="1" i="0" u="none" strike="noStrike">
                          <a:solidFill>
                            <a:srgbClr val="000000"/>
                          </a:solidFill>
                          <a:effectLst/>
                          <a:latin typeface="Calibri" panose="020F0502020204030204" pitchFamily="34" charset="0"/>
                        </a:rPr>
                        <a:t>RL "Lubnica" </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GB" sz="900" b="1" i="0" u="none" strike="noStrike">
                          <a:solidFill>
                            <a:srgbClr val="000000"/>
                          </a:solidFill>
                          <a:effectLst/>
                          <a:latin typeface="Calibri" panose="020F0502020204030204" pitchFamily="34" charset="0"/>
                        </a:rPr>
                        <a:t>RMU "Štavalj"</a:t>
                      </a:r>
                    </a:p>
                  </a:txBody>
                  <a:tcPr marL="6022" marR="6022" marT="60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350384"/>
                  </a:ext>
                </a:extLst>
              </a:tr>
              <a:tr h="144523">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900" b="1" i="0" u="none" strike="noStrike" dirty="0">
                          <a:solidFill>
                            <a:srgbClr val="000000"/>
                          </a:solidFill>
                          <a:effectLst/>
                          <a:latin typeface="Calibri" panose="020F0502020204030204" pitchFamily="34" charset="0"/>
                        </a:rPr>
                        <a:t>Jarando</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900" b="1" i="0" u="none" strike="noStrike">
                          <a:solidFill>
                            <a:srgbClr val="000000"/>
                          </a:solidFill>
                          <a:effectLst/>
                          <a:latin typeface="Calibri" panose="020F0502020204030204" pitchFamily="34" charset="0"/>
                        </a:rPr>
                        <a:t>Tadenje</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gn="ctr" fontAlgn="ctr"/>
                      <a:r>
                        <a:rPr lang="en-GB" sz="900" b="1" i="0" u="none" strike="noStrike">
                          <a:solidFill>
                            <a:srgbClr val="000000"/>
                          </a:solidFill>
                          <a:effectLst/>
                          <a:latin typeface="Calibri" panose="020F0502020204030204" pitchFamily="34" charset="0"/>
                        </a:rPr>
                        <a:t>Strmosten</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900" b="1" i="0" u="none" strike="noStrike">
                          <a:solidFill>
                            <a:srgbClr val="000000"/>
                          </a:solidFill>
                          <a:effectLst/>
                          <a:latin typeface="Calibri" panose="020F0502020204030204" pitchFamily="34" charset="0"/>
                        </a:rPr>
                        <a:t>Jelovac</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900" b="1" i="0" u="none" strike="noStrike">
                          <a:solidFill>
                            <a:srgbClr val="000000"/>
                          </a:solidFill>
                          <a:effectLst/>
                          <a:latin typeface="Calibri" panose="020F0502020204030204" pitchFamily="34" charset="0"/>
                        </a:rPr>
                        <a:t>Senjski rudnik</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926163884"/>
                  </a:ext>
                </a:extLst>
              </a:tr>
              <a:tr h="150545">
                <a:tc>
                  <a:txBody>
                    <a:bodyPr/>
                    <a:lstStyle/>
                    <a:p>
                      <a:pPr algn="ctr" fontAlgn="ctr"/>
                      <a:r>
                        <a:rPr lang="en-GB" sz="800" b="0" i="0" u="none" strike="noStrike">
                          <a:solidFill>
                            <a:srgbClr val="000000"/>
                          </a:solidFill>
                          <a:effectLst/>
                          <a:latin typeface="Calibri" panose="020F0502020204030204" pitchFamily="34" charset="0"/>
                        </a:rPr>
                        <a:t>Dust explosives (g/m</a:t>
                      </a:r>
                      <a:r>
                        <a:rPr lang="en-GB" sz="800" b="0" i="0" u="none" strike="noStrike" baseline="30000">
                          <a:solidFill>
                            <a:srgbClr val="000000"/>
                          </a:solidFill>
                          <a:effectLst/>
                          <a:latin typeface="Calibri" panose="020F0502020204030204" pitchFamily="34" charset="0"/>
                        </a:rPr>
                        <a:t>3</a:t>
                      </a:r>
                      <a:r>
                        <a:rPr lang="en-GB" sz="800" b="0" i="0" u="none" strike="noStrike">
                          <a:solidFill>
                            <a:srgbClr val="000000"/>
                          </a:solidFill>
                          <a:effectLst/>
                          <a:latin typeface="Calibri" panose="020F0502020204030204" pitchFamily="34" charset="0"/>
                        </a:rPr>
                        <a:t>)</a:t>
                      </a:r>
                    </a:p>
                  </a:txBody>
                  <a:tcPr marL="6022" marR="6022" marT="60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225</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non-explosive</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70-100</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270</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225</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180</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230</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200</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230</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110</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800" b="0" i="0" u="none" strike="noStrike" dirty="0">
                          <a:solidFill>
                            <a:srgbClr val="000000"/>
                          </a:solidFill>
                          <a:effectLst/>
                          <a:latin typeface="Calibri" panose="020F0502020204030204" pitchFamily="34" charset="0"/>
                        </a:rPr>
                        <a:t>-</a:t>
                      </a:r>
                      <a:endParaRPr lang="en-GB" sz="800" b="0" i="0" u="none" strike="noStrike" dirty="0">
                        <a:solidFill>
                          <a:srgbClr val="000000"/>
                        </a:solidFill>
                        <a:effectLst/>
                        <a:latin typeface="Calibri" panose="020F0502020204030204" pitchFamily="34" charset="0"/>
                      </a:endParaRPr>
                    </a:p>
                  </a:txBody>
                  <a:tcPr marL="6022" marR="6022" marT="60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1471999"/>
                  </a:ext>
                </a:extLst>
              </a:tr>
              <a:tr h="150545">
                <a:tc>
                  <a:txBody>
                    <a:bodyPr/>
                    <a:lstStyle/>
                    <a:p>
                      <a:pPr algn="ctr" fontAlgn="ctr"/>
                      <a:r>
                        <a:rPr lang="en-GB" sz="800" b="0" i="0" u="none" strike="noStrike">
                          <a:solidFill>
                            <a:srgbClr val="000000"/>
                          </a:solidFill>
                          <a:effectLst/>
                          <a:latin typeface="Calibri" panose="020F0502020204030204" pitchFamily="34" charset="0"/>
                        </a:rPr>
                        <a:t>Dust self-ignition (°C)</a:t>
                      </a:r>
                    </a:p>
                  </a:txBody>
                  <a:tcPr marL="6022" marR="6022" marT="60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250</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not self-ignition</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630-700</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no data</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260</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dirty="0">
                          <a:solidFill>
                            <a:srgbClr val="000000"/>
                          </a:solidFill>
                          <a:effectLst/>
                          <a:latin typeface="Calibri" panose="020F0502020204030204" pitchFamily="34" charset="0"/>
                        </a:rPr>
                        <a:t>280-290</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300</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260-290</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250-350</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215-235</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dirty="0">
                          <a:solidFill>
                            <a:srgbClr val="000000"/>
                          </a:solidFill>
                          <a:effectLst/>
                          <a:latin typeface="Calibri" panose="020F0502020204030204" pitchFamily="34" charset="0"/>
                        </a:rPr>
                        <a:t>220-280</a:t>
                      </a:r>
                    </a:p>
                  </a:txBody>
                  <a:tcPr marL="6022" marR="6022" marT="60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095778"/>
                  </a:ext>
                </a:extLst>
              </a:tr>
            </a:tbl>
          </a:graphicData>
        </a:graphic>
      </p:graphicFrame>
      <p:graphicFrame>
        <p:nvGraphicFramePr>
          <p:cNvPr id="23" name="Tabela 22">
            <a:extLst>
              <a:ext uri="{FF2B5EF4-FFF2-40B4-BE49-F238E27FC236}">
                <a16:creationId xmlns:a16="http://schemas.microsoft.com/office/drawing/2014/main" id="{215BD7F1-8D4C-4311-BFC7-8EDE5719A5D3}"/>
              </a:ext>
            </a:extLst>
          </p:cNvPr>
          <p:cNvGraphicFramePr>
            <a:graphicFrameLocks noGrp="1"/>
          </p:cNvGraphicFramePr>
          <p:nvPr/>
        </p:nvGraphicFramePr>
        <p:xfrm>
          <a:off x="452439" y="5473810"/>
          <a:ext cx="11310935" cy="439591"/>
        </p:xfrm>
        <a:graphic>
          <a:graphicData uri="http://schemas.openxmlformats.org/drawingml/2006/table">
            <a:tbl>
              <a:tblPr/>
              <a:tblGrid>
                <a:gridCol w="1374976">
                  <a:extLst>
                    <a:ext uri="{9D8B030D-6E8A-4147-A177-3AD203B41FA5}">
                      <a16:colId xmlns:a16="http://schemas.microsoft.com/office/drawing/2014/main" val="3759921319"/>
                    </a:ext>
                  </a:extLst>
                </a:gridCol>
                <a:gridCol w="903269">
                  <a:extLst>
                    <a:ext uri="{9D8B030D-6E8A-4147-A177-3AD203B41FA5}">
                      <a16:colId xmlns:a16="http://schemas.microsoft.com/office/drawing/2014/main" val="826013070"/>
                    </a:ext>
                  </a:extLst>
                </a:gridCol>
                <a:gridCol w="903269">
                  <a:extLst>
                    <a:ext uri="{9D8B030D-6E8A-4147-A177-3AD203B41FA5}">
                      <a16:colId xmlns:a16="http://schemas.microsoft.com/office/drawing/2014/main" val="2086867357"/>
                    </a:ext>
                  </a:extLst>
                </a:gridCol>
                <a:gridCol w="903269">
                  <a:extLst>
                    <a:ext uri="{9D8B030D-6E8A-4147-A177-3AD203B41FA5}">
                      <a16:colId xmlns:a16="http://schemas.microsoft.com/office/drawing/2014/main" val="739405299"/>
                    </a:ext>
                  </a:extLst>
                </a:gridCol>
                <a:gridCol w="903269">
                  <a:extLst>
                    <a:ext uri="{9D8B030D-6E8A-4147-A177-3AD203B41FA5}">
                      <a16:colId xmlns:a16="http://schemas.microsoft.com/office/drawing/2014/main" val="24833764"/>
                    </a:ext>
                  </a:extLst>
                </a:gridCol>
                <a:gridCol w="903269">
                  <a:extLst>
                    <a:ext uri="{9D8B030D-6E8A-4147-A177-3AD203B41FA5}">
                      <a16:colId xmlns:a16="http://schemas.microsoft.com/office/drawing/2014/main" val="195880817"/>
                    </a:ext>
                  </a:extLst>
                </a:gridCol>
                <a:gridCol w="903269">
                  <a:extLst>
                    <a:ext uri="{9D8B030D-6E8A-4147-A177-3AD203B41FA5}">
                      <a16:colId xmlns:a16="http://schemas.microsoft.com/office/drawing/2014/main" val="607151919"/>
                    </a:ext>
                  </a:extLst>
                </a:gridCol>
                <a:gridCol w="903269">
                  <a:extLst>
                    <a:ext uri="{9D8B030D-6E8A-4147-A177-3AD203B41FA5}">
                      <a16:colId xmlns:a16="http://schemas.microsoft.com/office/drawing/2014/main" val="2439590410"/>
                    </a:ext>
                  </a:extLst>
                </a:gridCol>
                <a:gridCol w="903269">
                  <a:extLst>
                    <a:ext uri="{9D8B030D-6E8A-4147-A177-3AD203B41FA5}">
                      <a16:colId xmlns:a16="http://schemas.microsoft.com/office/drawing/2014/main" val="1690269532"/>
                    </a:ext>
                  </a:extLst>
                </a:gridCol>
                <a:gridCol w="903269">
                  <a:extLst>
                    <a:ext uri="{9D8B030D-6E8A-4147-A177-3AD203B41FA5}">
                      <a16:colId xmlns:a16="http://schemas.microsoft.com/office/drawing/2014/main" val="2192710051"/>
                    </a:ext>
                  </a:extLst>
                </a:gridCol>
                <a:gridCol w="903269">
                  <a:extLst>
                    <a:ext uri="{9D8B030D-6E8A-4147-A177-3AD203B41FA5}">
                      <a16:colId xmlns:a16="http://schemas.microsoft.com/office/drawing/2014/main" val="1856193065"/>
                    </a:ext>
                  </a:extLst>
                </a:gridCol>
                <a:gridCol w="903269">
                  <a:extLst>
                    <a:ext uri="{9D8B030D-6E8A-4147-A177-3AD203B41FA5}">
                      <a16:colId xmlns:a16="http://schemas.microsoft.com/office/drawing/2014/main" val="2521955284"/>
                    </a:ext>
                  </a:extLst>
                </a:gridCol>
              </a:tblGrid>
              <a:tr h="144523">
                <a:tc rowSpan="2">
                  <a:txBody>
                    <a:bodyPr/>
                    <a:lstStyle/>
                    <a:p>
                      <a:pPr algn="ctr" fontAlgn="ctr"/>
                      <a:r>
                        <a:rPr lang="en-GB" sz="900" b="1" i="0" u="none" strike="noStrike">
                          <a:solidFill>
                            <a:srgbClr val="000000"/>
                          </a:solidFill>
                          <a:effectLst/>
                          <a:latin typeface="Calibri" panose="020F0502020204030204" pitchFamily="34" charset="0"/>
                        </a:rPr>
                        <a:t>Mine</a:t>
                      </a:r>
                    </a:p>
                  </a:txBody>
                  <a:tcPr marL="6022" marR="6022" marT="60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GB" sz="900" b="1" i="0" u="none" strike="noStrike">
                          <a:solidFill>
                            <a:srgbClr val="000000"/>
                          </a:solidFill>
                          <a:effectLst/>
                          <a:latin typeface="Calibri" panose="020F0502020204030204" pitchFamily="34" charset="0"/>
                        </a:rPr>
                        <a:t>RMU "Bogovina" (Bogovina-Istok)</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GB" sz="900" b="1" i="0" u="none" strike="noStrike" dirty="0">
                          <a:solidFill>
                            <a:srgbClr val="000000"/>
                          </a:solidFill>
                          <a:effectLst/>
                          <a:latin typeface="Calibri" panose="020F0502020204030204" pitchFamily="34" charset="0"/>
                        </a:rPr>
                        <a:t>RA "Vrška Čuka"</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GB" sz="900" b="1" i="0" u="none" strike="noStrike">
                          <a:solidFill>
                            <a:srgbClr val="000000"/>
                          </a:solidFill>
                          <a:effectLst/>
                          <a:latin typeface="Calibri" panose="020F0502020204030204" pitchFamily="34" charset="0"/>
                        </a:rPr>
                        <a:t>RKU "Ibarski rudnici" </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rowSpan="2">
                  <a:txBody>
                    <a:bodyPr/>
                    <a:lstStyle/>
                    <a:p>
                      <a:pPr algn="ctr" fontAlgn="ctr"/>
                      <a:r>
                        <a:rPr lang="en-GB" sz="900" b="1" i="0" u="none" strike="noStrike">
                          <a:solidFill>
                            <a:srgbClr val="000000"/>
                          </a:solidFill>
                          <a:effectLst/>
                          <a:latin typeface="Calibri" panose="020F0502020204030204" pitchFamily="34" charset="0"/>
                        </a:rPr>
                        <a:t>RMU "Jasenovac"</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GB" sz="900" b="1" i="0" u="none" strike="noStrike">
                          <a:solidFill>
                            <a:srgbClr val="000000"/>
                          </a:solidFill>
                          <a:effectLst/>
                          <a:latin typeface="Calibri" panose="020F0502020204030204" pitchFamily="34" charset="0"/>
                        </a:rPr>
                        <a:t>RMU "Rembas"</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rowSpan="2">
                  <a:txBody>
                    <a:bodyPr/>
                    <a:lstStyle/>
                    <a:p>
                      <a:pPr algn="ctr" fontAlgn="ctr"/>
                      <a:r>
                        <a:rPr lang="en-GB" sz="900" b="1" i="0" u="none" strike="noStrike" dirty="0">
                          <a:solidFill>
                            <a:srgbClr val="000000"/>
                          </a:solidFill>
                          <a:effectLst/>
                          <a:latin typeface="Calibri" panose="020F0502020204030204" pitchFamily="34" charset="0"/>
                        </a:rPr>
                        <a:t>RMU "Soko"</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GB" sz="900" b="1" i="0" u="none" strike="noStrike">
                          <a:solidFill>
                            <a:srgbClr val="000000"/>
                          </a:solidFill>
                          <a:effectLst/>
                          <a:latin typeface="Calibri" panose="020F0502020204030204" pitchFamily="34" charset="0"/>
                        </a:rPr>
                        <a:t>RL "Lubnica" </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GB" sz="900" b="1" i="0" u="none" strike="noStrike">
                          <a:solidFill>
                            <a:srgbClr val="000000"/>
                          </a:solidFill>
                          <a:effectLst/>
                          <a:latin typeface="Calibri" panose="020F0502020204030204" pitchFamily="34" charset="0"/>
                        </a:rPr>
                        <a:t>RMU "Štavalj"</a:t>
                      </a:r>
                    </a:p>
                  </a:txBody>
                  <a:tcPr marL="6022" marR="6022" marT="60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6446658"/>
                  </a:ext>
                </a:extLst>
              </a:tr>
              <a:tr h="144523">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900" b="1" i="0" u="none" strike="noStrike" dirty="0">
                          <a:solidFill>
                            <a:srgbClr val="000000"/>
                          </a:solidFill>
                          <a:effectLst/>
                          <a:latin typeface="Calibri" panose="020F0502020204030204" pitchFamily="34" charset="0"/>
                        </a:rPr>
                        <a:t>Jarando</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900" b="1" i="0" u="none" strike="noStrike">
                          <a:solidFill>
                            <a:srgbClr val="000000"/>
                          </a:solidFill>
                          <a:effectLst/>
                          <a:latin typeface="Calibri" panose="020F0502020204030204" pitchFamily="34" charset="0"/>
                        </a:rPr>
                        <a:t>Tadenje</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gn="ctr" fontAlgn="ctr"/>
                      <a:r>
                        <a:rPr lang="en-GB" sz="900" b="1" i="0" u="none" strike="noStrike">
                          <a:solidFill>
                            <a:srgbClr val="000000"/>
                          </a:solidFill>
                          <a:effectLst/>
                          <a:latin typeface="Calibri" panose="020F0502020204030204" pitchFamily="34" charset="0"/>
                        </a:rPr>
                        <a:t>Strmosten</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900" b="1" i="0" u="none" strike="noStrike">
                          <a:solidFill>
                            <a:srgbClr val="000000"/>
                          </a:solidFill>
                          <a:effectLst/>
                          <a:latin typeface="Calibri" panose="020F0502020204030204" pitchFamily="34" charset="0"/>
                        </a:rPr>
                        <a:t>Jelovac</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900" b="1" i="0" u="none" strike="noStrike">
                          <a:solidFill>
                            <a:srgbClr val="000000"/>
                          </a:solidFill>
                          <a:effectLst/>
                          <a:latin typeface="Calibri" panose="020F0502020204030204" pitchFamily="34" charset="0"/>
                        </a:rPr>
                        <a:t>Senjski rudnik</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453641161"/>
                  </a:ext>
                </a:extLst>
              </a:tr>
              <a:tr h="150545">
                <a:tc>
                  <a:txBody>
                    <a:bodyPr/>
                    <a:lstStyle/>
                    <a:p>
                      <a:pPr algn="ctr" fontAlgn="ctr"/>
                      <a:r>
                        <a:rPr lang="en-GB" sz="800" b="0" i="0" u="none" strike="noStrike">
                          <a:solidFill>
                            <a:srgbClr val="000000"/>
                          </a:solidFill>
                          <a:effectLst/>
                          <a:latin typeface="Calibri" panose="020F0502020204030204" pitchFamily="34" charset="0"/>
                        </a:rPr>
                        <a:t>Coal self-ignition, °C/min</a:t>
                      </a:r>
                    </a:p>
                  </a:txBody>
                  <a:tcPr marL="6022" marR="6022" marT="60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800" b="0" i="0" u="none" strike="noStrike">
                          <a:solidFill>
                            <a:srgbClr val="000000"/>
                          </a:solidFill>
                          <a:effectLst/>
                          <a:latin typeface="Calibri" panose="020F0502020204030204" pitchFamily="34" charset="0"/>
                        </a:rPr>
                        <a:t>80-120</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not self-ignition</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69-98</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no tendency</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80-100</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110-120</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70-110</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118-140</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dirty="0">
                          <a:solidFill>
                            <a:srgbClr val="000000"/>
                          </a:solidFill>
                          <a:effectLst/>
                          <a:latin typeface="Calibri" panose="020F0502020204030204" pitchFamily="34" charset="0"/>
                        </a:rPr>
                        <a:t>115-188</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effectLst/>
                          <a:latin typeface="Calibri" panose="020F0502020204030204" pitchFamily="34" charset="0"/>
                        </a:rPr>
                        <a:t>80</a:t>
                      </a:r>
                    </a:p>
                  </a:txBody>
                  <a:tcPr marL="6022" marR="6022" marT="6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800" b="0" i="0" u="none" strike="noStrike" dirty="0">
                          <a:solidFill>
                            <a:srgbClr val="000000"/>
                          </a:solidFill>
                          <a:effectLst/>
                          <a:latin typeface="Calibri" panose="020F0502020204030204" pitchFamily="34" charset="0"/>
                        </a:rPr>
                        <a:t>103-111</a:t>
                      </a:r>
                    </a:p>
                  </a:txBody>
                  <a:tcPr marL="6022" marR="6022" marT="60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2598504"/>
                  </a:ext>
                </a:extLst>
              </a:tr>
            </a:tbl>
          </a:graphicData>
        </a:graphic>
      </p:graphicFrame>
      <p:sp>
        <p:nvSpPr>
          <p:cNvPr id="2" name="pole tekstowe 1"/>
          <p:cNvSpPr txBox="1"/>
          <p:nvPr/>
        </p:nvSpPr>
        <p:spPr>
          <a:xfrm>
            <a:off x="5124424" y="1162284"/>
            <a:ext cx="1625253" cy="368691"/>
          </a:xfrm>
          <a:prstGeom prst="rect">
            <a:avLst/>
          </a:prstGeom>
          <a:noFill/>
        </p:spPr>
        <p:txBody>
          <a:bodyPr wrap="none" rtlCol="0">
            <a:spAutoFit/>
          </a:bodyPr>
          <a:lstStyle/>
          <a:p>
            <a:r>
              <a:rPr lang="en-US" b="1" dirty="0"/>
              <a:t>Water hazard</a:t>
            </a:r>
          </a:p>
        </p:txBody>
      </p:sp>
      <p:sp>
        <p:nvSpPr>
          <p:cNvPr id="12" name="pole tekstowe 11"/>
          <p:cNvSpPr txBox="1"/>
          <p:nvPr/>
        </p:nvSpPr>
        <p:spPr>
          <a:xfrm>
            <a:off x="5261225" y="2297737"/>
            <a:ext cx="1428596" cy="368691"/>
          </a:xfrm>
          <a:prstGeom prst="rect">
            <a:avLst/>
          </a:prstGeom>
          <a:noFill/>
        </p:spPr>
        <p:txBody>
          <a:bodyPr wrap="none" rtlCol="0">
            <a:spAutoFit/>
          </a:bodyPr>
          <a:lstStyle/>
          <a:p>
            <a:r>
              <a:rPr lang="en-US" b="1" dirty="0"/>
              <a:t>Gas hazard</a:t>
            </a:r>
          </a:p>
        </p:txBody>
      </p:sp>
      <p:sp>
        <p:nvSpPr>
          <p:cNvPr id="17" name="pole tekstowe 16"/>
          <p:cNvSpPr txBox="1"/>
          <p:nvPr/>
        </p:nvSpPr>
        <p:spPr>
          <a:xfrm>
            <a:off x="5256962" y="5039793"/>
            <a:ext cx="1415772" cy="368691"/>
          </a:xfrm>
          <a:prstGeom prst="rect">
            <a:avLst/>
          </a:prstGeom>
          <a:noFill/>
        </p:spPr>
        <p:txBody>
          <a:bodyPr wrap="none" rtlCol="0">
            <a:spAutoFit/>
          </a:bodyPr>
          <a:lstStyle/>
          <a:p>
            <a:r>
              <a:rPr lang="en-US" b="1" dirty="0"/>
              <a:t>Fire hazard</a:t>
            </a:r>
          </a:p>
        </p:txBody>
      </p:sp>
      <p:sp>
        <p:nvSpPr>
          <p:cNvPr id="18" name="pole tekstowe 17"/>
          <p:cNvSpPr txBox="1"/>
          <p:nvPr/>
        </p:nvSpPr>
        <p:spPr>
          <a:xfrm>
            <a:off x="5184281" y="3971000"/>
            <a:ext cx="1505540" cy="368691"/>
          </a:xfrm>
          <a:prstGeom prst="rect">
            <a:avLst/>
          </a:prstGeom>
          <a:noFill/>
        </p:spPr>
        <p:txBody>
          <a:bodyPr wrap="none" rtlCol="0">
            <a:spAutoFit/>
          </a:bodyPr>
          <a:lstStyle/>
          <a:p>
            <a:r>
              <a:rPr lang="pl-PL" b="1" dirty="0"/>
              <a:t>Dust</a:t>
            </a:r>
            <a:r>
              <a:rPr lang="en-US" b="1" dirty="0"/>
              <a:t> hazard</a:t>
            </a:r>
          </a:p>
        </p:txBody>
      </p:sp>
      <p:graphicFrame>
        <p:nvGraphicFramePr>
          <p:cNvPr id="3" name="Tabela 2"/>
          <p:cNvGraphicFramePr>
            <a:graphicFrameLocks noGrp="1"/>
          </p:cNvGraphicFramePr>
          <p:nvPr>
            <p:extLst>
              <p:ext uri="{D42A27DB-BD31-4B8C-83A1-F6EECF244321}">
                <p14:modId xmlns:p14="http://schemas.microsoft.com/office/powerpoint/2010/main" val="1348355183"/>
              </p:ext>
            </p:extLst>
          </p:nvPr>
        </p:nvGraphicFramePr>
        <p:xfrm>
          <a:off x="452435" y="2723403"/>
          <a:ext cx="11310935" cy="1283572"/>
        </p:xfrm>
        <a:graphic>
          <a:graphicData uri="http://schemas.openxmlformats.org/drawingml/2006/table">
            <a:tbl>
              <a:tblPr/>
              <a:tblGrid>
                <a:gridCol w="1311129">
                  <a:extLst>
                    <a:ext uri="{9D8B030D-6E8A-4147-A177-3AD203B41FA5}">
                      <a16:colId xmlns:a16="http://schemas.microsoft.com/office/drawing/2014/main" val="724909454"/>
                    </a:ext>
                  </a:extLst>
                </a:gridCol>
                <a:gridCol w="861040">
                  <a:extLst>
                    <a:ext uri="{9D8B030D-6E8A-4147-A177-3AD203B41FA5}">
                      <a16:colId xmlns:a16="http://schemas.microsoft.com/office/drawing/2014/main" val="3696774171"/>
                    </a:ext>
                  </a:extLst>
                </a:gridCol>
                <a:gridCol w="861040">
                  <a:extLst>
                    <a:ext uri="{9D8B030D-6E8A-4147-A177-3AD203B41FA5}">
                      <a16:colId xmlns:a16="http://schemas.microsoft.com/office/drawing/2014/main" val="1602506218"/>
                    </a:ext>
                  </a:extLst>
                </a:gridCol>
                <a:gridCol w="861040">
                  <a:extLst>
                    <a:ext uri="{9D8B030D-6E8A-4147-A177-3AD203B41FA5}">
                      <a16:colId xmlns:a16="http://schemas.microsoft.com/office/drawing/2014/main" val="1930176468"/>
                    </a:ext>
                  </a:extLst>
                </a:gridCol>
                <a:gridCol w="861040">
                  <a:extLst>
                    <a:ext uri="{9D8B030D-6E8A-4147-A177-3AD203B41FA5}">
                      <a16:colId xmlns:a16="http://schemas.microsoft.com/office/drawing/2014/main" val="3933087826"/>
                    </a:ext>
                  </a:extLst>
                </a:gridCol>
                <a:gridCol w="861040">
                  <a:extLst>
                    <a:ext uri="{9D8B030D-6E8A-4147-A177-3AD203B41FA5}">
                      <a16:colId xmlns:a16="http://schemas.microsoft.com/office/drawing/2014/main" val="2437724755"/>
                    </a:ext>
                  </a:extLst>
                </a:gridCol>
                <a:gridCol w="861040">
                  <a:extLst>
                    <a:ext uri="{9D8B030D-6E8A-4147-A177-3AD203B41FA5}">
                      <a16:colId xmlns:a16="http://schemas.microsoft.com/office/drawing/2014/main" val="3117732725"/>
                    </a:ext>
                  </a:extLst>
                </a:gridCol>
                <a:gridCol w="861040">
                  <a:extLst>
                    <a:ext uri="{9D8B030D-6E8A-4147-A177-3AD203B41FA5}">
                      <a16:colId xmlns:a16="http://schemas.microsoft.com/office/drawing/2014/main" val="672663486"/>
                    </a:ext>
                  </a:extLst>
                </a:gridCol>
                <a:gridCol w="861040">
                  <a:extLst>
                    <a:ext uri="{9D8B030D-6E8A-4147-A177-3AD203B41FA5}">
                      <a16:colId xmlns:a16="http://schemas.microsoft.com/office/drawing/2014/main" val="2846068456"/>
                    </a:ext>
                  </a:extLst>
                </a:gridCol>
                <a:gridCol w="1056731">
                  <a:extLst>
                    <a:ext uri="{9D8B030D-6E8A-4147-A177-3AD203B41FA5}">
                      <a16:colId xmlns:a16="http://schemas.microsoft.com/office/drawing/2014/main" val="2809852580"/>
                    </a:ext>
                  </a:extLst>
                </a:gridCol>
                <a:gridCol w="1007808">
                  <a:extLst>
                    <a:ext uri="{9D8B030D-6E8A-4147-A177-3AD203B41FA5}">
                      <a16:colId xmlns:a16="http://schemas.microsoft.com/office/drawing/2014/main" val="2150284956"/>
                    </a:ext>
                  </a:extLst>
                </a:gridCol>
                <a:gridCol w="1046947">
                  <a:extLst>
                    <a:ext uri="{9D8B030D-6E8A-4147-A177-3AD203B41FA5}">
                      <a16:colId xmlns:a16="http://schemas.microsoft.com/office/drawing/2014/main" val="3183274831"/>
                    </a:ext>
                  </a:extLst>
                </a:gridCol>
              </a:tblGrid>
              <a:tr h="146768">
                <a:tc rowSpan="2">
                  <a:txBody>
                    <a:bodyPr/>
                    <a:lstStyle/>
                    <a:p>
                      <a:pPr algn="ctr" fontAlgn="ctr"/>
                      <a:r>
                        <a:rPr lang="en-AU" sz="800" b="1" i="0" u="none" strike="noStrike">
                          <a:solidFill>
                            <a:srgbClr val="000000"/>
                          </a:solidFill>
                          <a:effectLst/>
                          <a:latin typeface="Calibri" panose="020F0502020204030204" pitchFamily="34" charset="0"/>
                        </a:rPr>
                        <a:t>Mine</a:t>
                      </a:r>
                    </a:p>
                  </a:txBody>
                  <a:tcPr marL="7338" marR="7338" marT="73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AU" sz="800" b="1" i="0" u="none" strike="noStrike" dirty="0">
                          <a:solidFill>
                            <a:srgbClr val="000000"/>
                          </a:solidFill>
                          <a:effectLst/>
                          <a:latin typeface="Calibri" panose="020F0502020204030204" pitchFamily="34" charset="0"/>
                        </a:rPr>
                        <a:t>RMU "Bogovina" (Bogovina-</a:t>
                      </a:r>
                      <a:r>
                        <a:rPr lang="en-AU" sz="800" b="1" i="0" u="none" strike="noStrike" dirty="0" err="1">
                          <a:solidFill>
                            <a:srgbClr val="000000"/>
                          </a:solidFill>
                          <a:effectLst/>
                          <a:latin typeface="Calibri" panose="020F0502020204030204" pitchFamily="34" charset="0"/>
                        </a:rPr>
                        <a:t>Istok</a:t>
                      </a:r>
                      <a:r>
                        <a:rPr lang="en-AU" sz="800" b="1" i="0" u="none" strike="noStrike" dirty="0">
                          <a:solidFill>
                            <a:srgbClr val="000000"/>
                          </a:solidFill>
                          <a:effectLst/>
                          <a:latin typeface="Calibri" panose="020F0502020204030204" pitchFamily="34" charset="0"/>
                        </a:rPr>
                        <a:t>)</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AU" sz="800" b="1" i="0" u="none" strike="noStrike">
                          <a:solidFill>
                            <a:srgbClr val="000000"/>
                          </a:solidFill>
                          <a:effectLst/>
                          <a:latin typeface="Calibri" panose="020F0502020204030204" pitchFamily="34" charset="0"/>
                        </a:rPr>
                        <a:t>RA "Vrška Čuka"</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AU" sz="800" b="1" i="0" u="none" strike="noStrike" dirty="0">
                          <a:solidFill>
                            <a:srgbClr val="000000"/>
                          </a:solidFill>
                          <a:effectLst/>
                          <a:latin typeface="Calibri" panose="020F0502020204030204" pitchFamily="34" charset="0"/>
                        </a:rPr>
                        <a:t>RKU "Ibarski rudnici" </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rowSpan="2">
                  <a:txBody>
                    <a:bodyPr/>
                    <a:lstStyle/>
                    <a:p>
                      <a:pPr algn="ctr" fontAlgn="ctr"/>
                      <a:r>
                        <a:rPr lang="en-AU" sz="800" b="1" i="0" u="none" strike="noStrike" dirty="0">
                          <a:solidFill>
                            <a:srgbClr val="000000"/>
                          </a:solidFill>
                          <a:effectLst/>
                          <a:latin typeface="Calibri" panose="020F0502020204030204" pitchFamily="34" charset="0"/>
                        </a:rPr>
                        <a:t>RMU "Jasenovac"</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AU" sz="800" b="1" i="0" u="none" strike="noStrike" dirty="0">
                          <a:solidFill>
                            <a:srgbClr val="000000"/>
                          </a:solidFill>
                          <a:effectLst/>
                          <a:latin typeface="Calibri" panose="020F0502020204030204" pitchFamily="34" charset="0"/>
                        </a:rPr>
                        <a:t>RMU "Rembas"</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rowSpan="2">
                  <a:txBody>
                    <a:bodyPr/>
                    <a:lstStyle/>
                    <a:p>
                      <a:pPr algn="ctr" fontAlgn="ctr"/>
                      <a:r>
                        <a:rPr lang="en-AU" sz="800" b="1" i="0" u="none" strike="noStrike">
                          <a:solidFill>
                            <a:srgbClr val="000000"/>
                          </a:solidFill>
                          <a:effectLst/>
                          <a:latin typeface="Calibri" panose="020F0502020204030204" pitchFamily="34" charset="0"/>
                        </a:rPr>
                        <a:t>RMU "Soko"</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AU" sz="800" b="1" i="0" u="none" strike="noStrike">
                          <a:solidFill>
                            <a:srgbClr val="000000"/>
                          </a:solidFill>
                          <a:effectLst/>
                          <a:latin typeface="Calibri" panose="020F0502020204030204" pitchFamily="34" charset="0"/>
                        </a:rPr>
                        <a:t>RL "Lubnica" </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AU" sz="800" b="1" i="0" u="none" strike="noStrike" dirty="0">
                          <a:solidFill>
                            <a:srgbClr val="000000"/>
                          </a:solidFill>
                          <a:effectLst/>
                          <a:latin typeface="Calibri" panose="020F0502020204030204" pitchFamily="34" charset="0"/>
                        </a:rPr>
                        <a:t>RMU "Štavalj"</a:t>
                      </a:r>
                    </a:p>
                  </a:txBody>
                  <a:tcPr marL="7338" marR="7338" marT="73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7945801"/>
                  </a:ext>
                </a:extLst>
              </a:tr>
              <a:tr h="146768">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AU" sz="800" b="1" i="0" u="none" strike="noStrike">
                          <a:solidFill>
                            <a:srgbClr val="000000"/>
                          </a:solidFill>
                          <a:effectLst/>
                          <a:latin typeface="Calibri" panose="020F0502020204030204" pitchFamily="34" charset="0"/>
                        </a:rPr>
                        <a:t>Jarando</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1" i="0" u="none" strike="noStrike" dirty="0">
                          <a:solidFill>
                            <a:srgbClr val="000000"/>
                          </a:solidFill>
                          <a:effectLst/>
                          <a:latin typeface="Calibri" panose="020F0502020204030204" pitchFamily="34" charset="0"/>
                        </a:rPr>
                        <a:t>Tadenje</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gn="ctr" fontAlgn="ctr"/>
                      <a:r>
                        <a:rPr lang="en-AU" sz="800" b="1" i="0" u="none" strike="noStrike">
                          <a:solidFill>
                            <a:srgbClr val="000000"/>
                          </a:solidFill>
                          <a:effectLst/>
                          <a:latin typeface="Calibri" panose="020F0502020204030204" pitchFamily="34" charset="0"/>
                        </a:rPr>
                        <a:t>Strmosten</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1" i="0" u="none" strike="noStrike" dirty="0">
                          <a:solidFill>
                            <a:srgbClr val="000000"/>
                          </a:solidFill>
                          <a:effectLst/>
                          <a:latin typeface="Calibri" panose="020F0502020204030204" pitchFamily="34" charset="0"/>
                        </a:rPr>
                        <a:t>Jelovac</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1" i="0" u="none" strike="noStrike" dirty="0">
                          <a:solidFill>
                            <a:srgbClr val="000000"/>
                          </a:solidFill>
                          <a:effectLst/>
                          <a:latin typeface="Calibri" panose="020F0502020204030204" pitchFamily="34" charset="0"/>
                        </a:rPr>
                        <a:t>Senjski rudnik</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28975858"/>
                  </a:ext>
                </a:extLst>
              </a:tr>
              <a:tr h="374259">
                <a:tc>
                  <a:txBody>
                    <a:bodyPr/>
                    <a:lstStyle/>
                    <a:p>
                      <a:pPr algn="ctr" fontAlgn="ctr"/>
                      <a:r>
                        <a:rPr lang="en-AU" sz="800" b="0" i="0" u="none" strike="noStrike" dirty="0">
                          <a:solidFill>
                            <a:srgbClr val="000000"/>
                          </a:solidFill>
                          <a:effectLst/>
                          <a:latin typeface="Calibri" panose="020F0502020204030204" pitchFamily="34" charset="0"/>
                        </a:rPr>
                        <a:t>Relative metha</a:t>
                      </a:r>
                      <a:r>
                        <a:rPr lang="pl-PL" sz="800" b="0" i="0" u="none" strike="noStrike" dirty="0">
                          <a:solidFill>
                            <a:srgbClr val="000000"/>
                          </a:solidFill>
                          <a:effectLst/>
                          <a:latin typeface="Calibri" panose="020F0502020204030204" pitchFamily="34" charset="0"/>
                        </a:rPr>
                        <a:t>n</a:t>
                      </a:r>
                      <a:r>
                        <a:rPr lang="en-AU" sz="800" b="0" i="0" u="none" strike="noStrike" dirty="0">
                          <a:solidFill>
                            <a:srgbClr val="000000"/>
                          </a:solidFill>
                          <a:effectLst/>
                          <a:latin typeface="Calibri" panose="020F0502020204030204" pitchFamily="34" charset="0"/>
                        </a:rPr>
                        <a:t>e-bearing capacity, m</a:t>
                      </a:r>
                      <a:r>
                        <a:rPr lang="en-AU" sz="800" b="0" i="0" u="none" strike="noStrike" baseline="30000" dirty="0">
                          <a:solidFill>
                            <a:srgbClr val="000000"/>
                          </a:solidFill>
                          <a:effectLst/>
                          <a:latin typeface="Calibri" panose="020F0502020204030204" pitchFamily="34" charset="0"/>
                        </a:rPr>
                        <a:t>3</a:t>
                      </a:r>
                      <a:r>
                        <a:rPr lang="en-AU" sz="800" b="0" i="0" u="none" strike="noStrike" dirty="0">
                          <a:solidFill>
                            <a:srgbClr val="000000"/>
                          </a:solidFill>
                          <a:effectLst/>
                          <a:latin typeface="Calibri" panose="020F0502020204030204" pitchFamily="34" charset="0"/>
                        </a:rPr>
                        <a:t> CH</a:t>
                      </a:r>
                      <a:r>
                        <a:rPr lang="en-AU" sz="800" b="0" i="0" u="none" strike="noStrike" baseline="-25000" dirty="0">
                          <a:solidFill>
                            <a:srgbClr val="000000"/>
                          </a:solidFill>
                          <a:effectLst/>
                          <a:latin typeface="Calibri" panose="020F0502020204030204" pitchFamily="34" charset="0"/>
                        </a:rPr>
                        <a:t>4</a:t>
                      </a:r>
                      <a:r>
                        <a:rPr lang="en-AU" sz="800" b="0" i="0" u="none" strike="noStrike" dirty="0">
                          <a:solidFill>
                            <a:srgbClr val="000000"/>
                          </a:solidFill>
                          <a:effectLst/>
                          <a:latin typeface="Calibri" panose="020F0502020204030204" pitchFamily="34" charset="0"/>
                        </a:rPr>
                        <a:t>/t</a:t>
                      </a:r>
                    </a:p>
                  </a:txBody>
                  <a:tcPr marL="7338" marR="7338" marT="73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2114" rtl="0" eaLnBrk="1" fontAlgn="ctr" latinLnBrk="0" hangingPunct="1">
                        <a:lnSpc>
                          <a:spcPct val="100000"/>
                        </a:lnSpc>
                        <a:spcBef>
                          <a:spcPts val="0"/>
                        </a:spcBef>
                        <a:spcAft>
                          <a:spcPts val="0"/>
                        </a:spcAft>
                        <a:buClrTx/>
                        <a:buSzTx/>
                        <a:buFontTx/>
                        <a:buNone/>
                        <a:tabLst/>
                        <a:defRPr/>
                      </a:pPr>
                      <a:endParaRPr lang="pl-PL" sz="800" b="0" i="0" u="none" strike="noStrike" dirty="0">
                        <a:solidFill>
                          <a:srgbClr val="000000"/>
                        </a:solidFill>
                        <a:effectLst/>
                        <a:latin typeface="Calibri" panose="020F0502020204030204" pitchFamily="34" charset="0"/>
                      </a:endParaRPr>
                    </a:p>
                    <a:p>
                      <a:pPr marL="0" marR="0" indent="0" algn="ctr" defTabSz="912114" rtl="0" eaLnBrk="1" fontAlgn="ctr" latinLnBrk="0" hangingPunct="1">
                        <a:lnSpc>
                          <a:spcPct val="100000"/>
                        </a:lnSpc>
                        <a:spcBef>
                          <a:spcPts val="0"/>
                        </a:spcBef>
                        <a:spcAft>
                          <a:spcPts val="0"/>
                        </a:spcAft>
                        <a:buClrTx/>
                        <a:buSzTx/>
                        <a:buFontTx/>
                        <a:buNone/>
                        <a:tabLst/>
                        <a:defRPr/>
                      </a:pPr>
                      <a:r>
                        <a:rPr lang="en-AU" sz="800" b="0" i="0" u="none" strike="noStrike" dirty="0">
                          <a:solidFill>
                            <a:srgbClr val="000000"/>
                          </a:solidFill>
                          <a:effectLst/>
                          <a:latin typeface="Calibri" panose="020F0502020204030204" pitchFamily="34" charset="0"/>
                        </a:rPr>
                        <a:t> registered appearance</a:t>
                      </a:r>
                    </a:p>
                    <a:p>
                      <a:pPr algn="ctr" fontAlgn="ctr"/>
                      <a:endParaRPr lang="en-AU" sz="800" b="0" i="0" u="none" strike="noStrike" dirty="0">
                        <a:solidFill>
                          <a:srgbClr val="000000"/>
                        </a:solidFill>
                        <a:effectLst/>
                        <a:latin typeface="Calibri" panose="020F0502020204030204" pitchFamily="34" charset="0"/>
                      </a:endParaRP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800" b="0" i="0" u="none" strike="noStrike" dirty="0">
                          <a:solidFill>
                            <a:srgbClr val="000000"/>
                          </a:solidFill>
                          <a:effectLst/>
                          <a:latin typeface="Calibri" panose="020F0502020204030204" pitchFamily="34" charset="0"/>
                        </a:rPr>
                        <a:t>8,93</a:t>
                      </a:r>
                      <a:r>
                        <a:rPr lang="en-AU" sz="800" b="0" i="0" u="none" strike="noStrike" dirty="0">
                          <a:solidFill>
                            <a:srgbClr val="000000"/>
                          </a:solidFill>
                          <a:effectLst/>
                          <a:latin typeface="Calibri" panose="020F0502020204030204" pitchFamily="34" charset="0"/>
                        </a:rPr>
                        <a:t>)</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dirty="0">
                          <a:solidFill>
                            <a:srgbClr val="000000"/>
                          </a:solidFill>
                          <a:effectLst/>
                          <a:latin typeface="Calibri" panose="020F0502020204030204" pitchFamily="34" charset="0"/>
                        </a:rPr>
                        <a:t>0,025-0,245</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Calibri" panose="020F0502020204030204" pitchFamily="34" charset="0"/>
                        </a:rPr>
                        <a:t>non-methane</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dirty="0">
                          <a:solidFill>
                            <a:schemeClr val="bg1">
                              <a:lumMod val="50000"/>
                            </a:schemeClr>
                          </a:solidFill>
                          <a:effectLst/>
                          <a:latin typeface="Calibri" panose="020F0502020204030204" pitchFamily="34" charset="0"/>
                        </a:rPr>
                        <a:t>non-methane</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dirty="0">
                          <a:solidFill>
                            <a:srgbClr val="000000"/>
                          </a:solidFill>
                          <a:effectLst/>
                          <a:latin typeface="Calibri" panose="020F0502020204030204" pitchFamily="34" charset="0"/>
                        </a:rPr>
                        <a:t>registered appearance</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800" b="0" i="0" u="none" strike="noStrike" dirty="0">
                          <a:solidFill>
                            <a:srgbClr val="000000"/>
                          </a:solidFill>
                          <a:effectLst/>
                          <a:latin typeface="Calibri" panose="020F0502020204030204" pitchFamily="34" charset="0"/>
                        </a:rPr>
                        <a:t>registered </a:t>
                      </a:r>
                    </a:p>
                    <a:p>
                      <a:pPr algn="ctr" fontAlgn="ctr"/>
                      <a:r>
                        <a:rPr lang="pl-PL" sz="800" b="0" i="0" u="none" strike="noStrike" dirty="0">
                          <a:solidFill>
                            <a:srgbClr val="000000"/>
                          </a:solidFill>
                          <a:effectLst/>
                          <a:latin typeface="Calibri" panose="020F0502020204030204" pitchFamily="34" charset="0"/>
                        </a:rPr>
                        <a:t>appearance</a:t>
                      </a:r>
                      <a:endParaRPr lang="en-AU" sz="800" b="0" i="0" u="none" strike="noStrike" dirty="0">
                        <a:solidFill>
                          <a:srgbClr val="000000"/>
                        </a:solidFill>
                        <a:effectLst/>
                        <a:latin typeface="Calibri" panose="020F0502020204030204" pitchFamily="34" charset="0"/>
                      </a:endParaRP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Calibri" panose="020F0502020204030204" pitchFamily="34" charset="0"/>
                        </a:rPr>
                        <a:t>registered appearance</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dirty="0">
                          <a:solidFill>
                            <a:srgbClr val="000000"/>
                          </a:solidFill>
                          <a:effectLst/>
                          <a:latin typeface="Calibri" panose="020F0502020204030204" pitchFamily="34" charset="0"/>
                        </a:rPr>
                        <a:t>11,74</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Calibri" panose="020F0502020204030204" pitchFamily="34" charset="0"/>
                        </a:rPr>
                        <a:t>registered appearance/non-methane</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dirty="0">
                          <a:solidFill>
                            <a:schemeClr val="bg1">
                              <a:lumMod val="50000"/>
                            </a:schemeClr>
                          </a:solidFill>
                          <a:effectLst/>
                          <a:latin typeface="Calibri" panose="020F0502020204030204" pitchFamily="34" charset="0"/>
                        </a:rPr>
                        <a:t>non-methane</a:t>
                      </a:r>
                    </a:p>
                  </a:txBody>
                  <a:tcPr marL="7338" marR="7338" marT="73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7306302"/>
                  </a:ext>
                </a:extLst>
              </a:tr>
              <a:tr h="381597">
                <a:tc>
                  <a:txBody>
                    <a:bodyPr/>
                    <a:lstStyle/>
                    <a:p>
                      <a:pPr algn="ctr" fontAlgn="ctr"/>
                      <a:r>
                        <a:rPr lang="en-AU" sz="800" b="0" i="0" u="none" strike="noStrike" dirty="0">
                          <a:solidFill>
                            <a:srgbClr val="000000"/>
                          </a:solidFill>
                          <a:effectLst/>
                          <a:latin typeface="Calibri" panose="020F0502020204030204" pitchFamily="34" charset="0"/>
                        </a:rPr>
                        <a:t>Absolute methane-bearing capacity, m</a:t>
                      </a:r>
                      <a:r>
                        <a:rPr lang="en-AU" sz="800" b="0" i="0" u="none" strike="noStrike" baseline="30000" dirty="0">
                          <a:solidFill>
                            <a:srgbClr val="000000"/>
                          </a:solidFill>
                          <a:effectLst/>
                          <a:latin typeface="Calibri" panose="020F0502020204030204" pitchFamily="34" charset="0"/>
                        </a:rPr>
                        <a:t>3 </a:t>
                      </a:r>
                      <a:r>
                        <a:rPr lang="en-AU" sz="800" b="0" i="0" u="none" strike="noStrike" dirty="0">
                          <a:solidFill>
                            <a:srgbClr val="000000"/>
                          </a:solidFill>
                          <a:effectLst/>
                          <a:latin typeface="Calibri" panose="020F0502020204030204" pitchFamily="34" charset="0"/>
                        </a:rPr>
                        <a:t>CH</a:t>
                      </a:r>
                      <a:r>
                        <a:rPr lang="en-AU" sz="800" b="0" i="0" u="none" strike="noStrike" baseline="-25000" dirty="0">
                          <a:solidFill>
                            <a:srgbClr val="000000"/>
                          </a:solidFill>
                          <a:effectLst/>
                          <a:latin typeface="Calibri" panose="020F0502020204030204" pitchFamily="34" charset="0"/>
                        </a:rPr>
                        <a:t>4</a:t>
                      </a:r>
                      <a:r>
                        <a:rPr lang="en-AU" sz="800" b="0" i="0" u="none" strike="noStrike" dirty="0">
                          <a:solidFill>
                            <a:srgbClr val="000000"/>
                          </a:solidFill>
                          <a:effectLst/>
                          <a:latin typeface="Calibri" panose="020F0502020204030204" pitchFamily="34" charset="0"/>
                        </a:rPr>
                        <a:t>/min</a:t>
                      </a:r>
                    </a:p>
                  </a:txBody>
                  <a:tcPr marL="7338" marR="7338" marT="73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2114" rtl="0" eaLnBrk="1" fontAlgn="ctr" latinLnBrk="0" hangingPunct="1">
                        <a:lnSpc>
                          <a:spcPct val="100000"/>
                        </a:lnSpc>
                        <a:spcBef>
                          <a:spcPts val="0"/>
                        </a:spcBef>
                        <a:spcAft>
                          <a:spcPts val="0"/>
                        </a:spcAft>
                        <a:buClrTx/>
                        <a:buSzTx/>
                        <a:buFontTx/>
                        <a:buNone/>
                        <a:tabLst/>
                        <a:defRPr/>
                      </a:pPr>
                      <a:endParaRPr lang="pl-PL" sz="800" b="0" i="0" u="none" strike="noStrike" dirty="0">
                        <a:solidFill>
                          <a:srgbClr val="000000"/>
                        </a:solidFill>
                        <a:effectLst/>
                        <a:latin typeface="Calibri" panose="020F0502020204030204" pitchFamily="34" charset="0"/>
                      </a:endParaRPr>
                    </a:p>
                    <a:p>
                      <a:pPr marL="0" marR="0" indent="0" algn="ctr" defTabSz="912114" rtl="0" eaLnBrk="1" fontAlgn="ctr" latinLnBrk="0" hangingPunct="1">
                        <a:lnSpc>
                          <a:spcPct val="100000"/>
                        </a:lnSpc>
                        <a:spcBef>
                          <a:spcPts val="0"/>
                        </a:spcBef>
                        <a:spcAft>
                          <a:spcPts val="0"/>
                        </a:spcAft>
                        <a:buClrTx/>
                        <a:buSzTx/>
                        <a:buFontTx/>
                        <a:buNone/>
                        <a:tabLst/>
                        <a:defRPr/>
                      </a:pPr>
                      <a:r>
                        <a:rPr lang="en-AU" sz="800" b="0" i="0" u="none" strike="noStrike" dirty="0">
                          <a:solidFill>
                            <a:srgbClr val="000000"/>
                          </a:solidFill>
                          <a:effectLst/>
                          <a:latin typeface="Calibri" panose="020F0502020204030204" pitchFamily="34" charset="0"/>
                        </a:rPr>
                        <a:t> registered appearance</a:t>
                      </a:r>
                    </a:p>
                    <a:p>
                      <a:pPr algn="ctr" fontAlgn="ctr"/>
                      <a:endParaRPr lang="en-AU" sz="800" b="0" i="0" u="none" strike="noStrike" dirty="0">
                        <a:solidFill>
                          <a:srgbClr val="000000"/>
                        </a:solidFill>
                        <a:effectLst/>
                        <a:latin typeface="Calibri" panose="020F0502020204030204" pitchFamily="34" charset="0"/>
                      </a:endParaRP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800" b="0" i="0" u="none" strike="noStrike" dirty="0">
                          <a:solidFill>
                            <a:srgbClr val="000000"/>
                          </a:solidFill>
                          <a:effectLst/>
                          <a:latin typeface="Calibri" panose="020F0502020204030204" pitchFamily="34" charset="0"/>
                        </a:rPr>
                        <a:t>0,147</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Calibri" panose="020F0502020204030204" pitchFamily="34" charset="0"/>
                        </a:rPr>
                        <a:t>0,008-0,079</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Calibri" panose="020F0502020204030204" pitchFamily="34" charset="0"/>
                        </a:rPr>
                        <a:t>non-methane</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800" b="0" i="0" u="none" strike="noStrike" dirty="0">
                          <a:solidFill>
                            <a:schemeClr val="bg1">
                              <a:lumMod val="50000"/>
                            </a:schemeClr>
                          </a:solidFill>
                          <a:effectLst/>
                          <a:latin typeface="Calibri" panose="020F0502020204030204" pitchFamily="34" charset="0"/>
                        </a:rPr>
                        <a:t>non-methane</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800" b="0" i="0" u="none" strike="noStrike" dirty="0">
                          <a:solidFill>
                            <a:srgbClr val="000000"/>
                          </a:solidFill>
                          <a:effectLst/>
                          <a:latin typeface="Calibri" panose="020F0502020204030204" pitchFamily="34" charset="0"/>
                        </a:rPr>
                        <a:t>registered appearance</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pl-PL" sz="800" b="0" i="0" u="none" strike="noStrike" dirty="0">
                        <a:solidFill>
                          <a:srgbClr val="000000"/>
                        </a:solidFill>
                        <a:effectLst/>
                        <a:latin typeface="Calibri" panose="020F0502020204030204" pitchFamily="34" charset="0"/>
                      </a:endParaRPr>
                    </a:p>
                    <a:p>
                      <a:pPr algn="ctr" fontAlgn="ctr"/>
                      <a:r>
                        <a:rPr lang="pl-PL" sz="800" b="0" i="0" u="none" strike="noStrike" dirty="0">
                          <a:solidFill>
                            <a:srgbClr val="000000"/>
                          </a:solidFill>
                          <a:effectLst/>
                          <a:latin typeface="Calibri" panose="020F0502020204030204" pitchFamily="34" charset="0"/>
                        </a:rPr>
                        <a:t>registered </a:t>
                      </a:r>
                    </a:p>
                    <a:p>
                      <a:pPr algn="ctr" fontAlgn="ctr"/>
                      <a:r>
                        <a:rPr lang="pl-PL" sz="800" b="0" i="0" u="none" strike="noStrike" dirty="0">
                          <a:solidFill>
                            <a:srgbClr val="000000"/>
                          </a:solidFill>
                          <a:effectLst/>
                          <a:latin typeface="Calibri" panose="020F0502020204030204" pitchFamily="34" charset="0"/>
                        </a:rPr>
                        <a:t>appearance</a:t>
                      </a:r>
                      <a:endParaRPr lang="en-AU" sz="800" b="0" i="0" u="none" strike="noStrike" dirty="0">
                        <a:solidFill>
                          <a:srgbClr val="000000"/>
                        </a:solidFill>
                        <a:effectLst/>
                        <a:latin typeface="Calibri" panose="020F0502020204030204" pitchFamily="34" charset="0"/>
                      </a:endParaRPr>
                    </a:p>
                    <a:p>
                      <a:pPr algn="ctr" fontAlgn="ctr"/>
                      <a:endParaRPr lang="en-AU" sz="800" b="0" i="0" u="none" strike="noStrike" dirty="0">
                        <a:solidFill>
                          <a:srgbClr val="000000"/>
                        </a:solidFill>
                        <a:effectLst/>
                        <a:latin typeface="Calibri" panose="020F0502020204030204" pitchFamily="34" charset="0"/>
                      </a:endParaRP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800" b="0" i="0" u="none" strike="noStrike" dirty="0">
                          <a:solidFill>
                            <a:srgbClr val="000000"/>
                          </a:solidFill>
                          <a:effectLst/>
                          <a:latin typeface="Calibri" panose="020F0502020204030204" pitchFamily="34" charset="0"/>
                        </a:rPr>
                        <a:t>registered appearance</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800" b="0" i="0" u="none" strike="noStrike" dirty="0">
                          <a:solidFill>
                            <a:srgbClr val="000000"/>
                          </a:solidFill>
                          <a:effectLst/>
                          <a:latin typeface="Calibri" panose="020F0502020204030204" pitchFamily="34" charset="0"/>
                        </a:rPr>
                        <a:t>2,71</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Calibri" panose="020F0502020204030204" pitchFamily="34" charset="0"/>
                        </a:rPr>
                        <a:t>registered appearance/non-methane</a:t>
                      </a:r>
                    </a:p>
                  </a:txBody>
                  <a:tcPr marL="7338" marR="7338" marT="73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AU" sz="800" b="0" i="0" u="none" strike="noStrike" dirty="0">
                          <a:solidFill>
                            <a:schemeClr val="bg1">
                              <a:lumMod val="50000"/>
                            </a:schemeClr>
                          </a:solidFill>
                          <a:effectLst/>
                          <a:latin typeface="Calibri" panose="020F0502020204030204" pitchFamily="34" charset="0"/>
                        </a:rPr>
                        <a:t>non-methane</a:t>
                      </a:r>
                    </a:p>
                  </a:txBody>
                  <a:tcPr marL="7338" marR="7338" marT="73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8422720"/>
                  </a:ext>
                </a:extLst>
              </a:tr>
            </a:tbl>
          </a:graphicData>
        </a:graphic>
      </p:graphicFrame>
      <p:sp>
        <p:nvSpPr>
          <p:cNvPr id="19" name="Owal 18">
            <a:extLst>
              <a:ext uri="{FF2B5EF4-FFF2-40B4-BE49-F238E27FC236}">
                <a16:creationId xmlns:a16="http://schemas.microsoft.com/office/drawing/2014/main" id="{3734603A-821F-4453-BC5F-C6C94B73BD68}"/>
              </a:ext>
            </a:extLst>
          </p:cNvPr>
          <p:cNvSpPr/>
          <p:nvPr/>
        </p:nvSpPr>
        <p:spPr>
          <a:xfrm>
            <a:off x="8956326" y="1689341"/>
            <a:ext cx="1076325" cy="488517"/>
          </a:xfrm>
          <a:prstGeom prst="ellipse">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pole tekstowe 20"/>
          <p:cNvSpPr txBox="1"/>
          <p:nvPr/>
        </p:nvSpPr>
        <p:spPr>
          <a:xfrm>
            <a:off x="10032651" y="2350817"/>
            <a:ext cx="1901013" cy="276999"/>
          </a:xfrm>
          <a:prstGeom prst="rect">
            <a:avLst/>
          </a:prstGeom>
          <a:noFill/>
        </p:spPr>
        <p:txBody>
          <a:bodyPr wrap="square" rtlCol="0">
            <a:spAutoFit/>
          </a:bodyPr>
          <a:lstStyle/>
          <a:p>
            <a:r>
              <a:rPr lang="pl-PL" sz="1200" dirty="0">
                <a:latin typeface="Times New Roman" panose="02020603050405020304" pitchFamily="18" charset="0"/>
                <a:cs typeface="Times New Roman" panose="02020603050405020304" pitchFamily="18" charset="0"/>
              </a:rPr>
              <a:t>Ivkovic et al., 2012</a:t>
            </a:r>
            <a:endParaRPr lang="en-GB" sz="1200" dirty="0">
              <a:latin typeface="Times New Roman" panose="02020603050405020304" pitchFamily="18" charset="0"/>
              <a:cs typeface="Times New Roman" panose="02020603050405020304" pitchFamily="18" charset="0"/>
            </a:endParaRPr>
          </a:p>
        </p:txBody>
      </p:sp>
      <p:sp>
        <p:nvSpPr>
          <p:cNvPr id="24" name="pole tekstowe 23"/>
          <p:cNvSpPr txBox="1"/>
          <p:nvPr/>
        </p:nvSpPr>
        <p:spPr>
          <a:xfrm>
            <a:off x="6998329" y="6074844"/>
            <a:ext cx="3688717" cy="276999"/>
          </a:xfrm>
          <a:prstGeom prst="rect">
            <a:avLst/>
          </a:prstGeom>
          <a:noFill/>
        </p:spPr>
        <p:txBody>
          <a:bodyPr wrap="square" rtlCol="0">
            <a:spAutoFit/>
          </a:bodyPr>
          <a:lstStyle/>
          <a:p>
            <a:r>
              <a:rPr lang="pl-PL" sz="1200" dirty="0">
                <a:latin typeface="Times New Roman" panose="02020603050405020304" pitchFamily="18" charset="0"/>
                <a:cs typeface="Times New Roman" panose="02020603050405020304" pitchFamily="18" charset="0"/>
              </a:rPr>
              <a:t>Ivkovic et al. 2012; Savic, 2015; Todorovic et al., 2020 </a:t>
            </a:r>
            <a:endParaRPr lang="en-GB"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3040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6165907" y="854241"/>
            <a:ext cx="5849294" cy="4777100"/>
          </a:xfrm>
          <a:prstGeom prst="rect">
            <a:avLst/>
          </a:prstGeom>
        </p:spPr>
      </p:pic>
      <p:sp>
        <p:nvSpPr>
          <p:cNvPr id="5" name="Prostokąt 4"/>
          <p:cNvSpPr/>
          <p:nvPr/>
        </p:nvSpPr>
        <p:spPr>
          <a:xfrm>
            <a:off x="406987" y="2581071"/>
            <a:ext cx="5657969" cy="1323439"/>
          </a:xfrm>
          <a:prstGeom prst="rect">
            <a:avLst/>
          </a:prstGeom>
        </p:spPr>
        <p:txBody>
          <a:bodyPr wrap="square">
            <a:spAutoFit/>
          </a:bodyPr>
          <a:lstStyle/>
          <a:p>
            <a:pPr algn="ctr"/>
            <a:r>
              <a:rPr lang="en-US" sz="2000" dirty="0">
                <a:latin typeface="Times New Roman" panose="02020603050405020304" pitchFamily="18" charset="0"/>
                <a:ea typeface="Times New Roman" panose="02020603050405020304" pitchFamily="18" charset="0"/>
              </a:rPr>
              <a:t>The goal of the study is to provide a theoretical background for actions allowing to reclaim the coal mined land and mitigate mining and post</a:t>
            </a:r>
            <a:r>
              <a:rPr lang="pl-PL" sz="2000" dirty="0">
                <a:latin typeface="Times New Roman" panose="02020603050405020304" pitchFamily="18" charset="0"/>
                <a:ea typeface="Times New Roman" panose="02020603050405020304" pitchFamily="18" charset="0"/>
              </a:rPr>
              <a:t>-</a:t>
            </a:r>
            <a:r>
              <a:rPr lang="en-US" sz="2000" dirty="0">
                <a:latin typeface="Times New Roman" panose="02020603050405020304" pitchFamily="18" charset="0"/>
                <a:ea typeface="Times New Roman" panose="02020603050405020304" pitchFamily="18" charset="0"/>
              </a:rPr>
              <a:t>mining hazards in Albania and Serbia</a:t>
            </a:r>
            <a:endParaRPr lang="en-GB" sz="2000" dirty="0"/>
          </a:p>
        </p:txBody>
      </p:sp>
      <p:sp>
        <p:nvSpPr>
          <p:cNvPr id="9" name="Prostokąt 8"/>
          <p:cNvSpPr/>
          <p:nvPr/>
        </p:nvSpPr>
        <p:spPr>
          <a:xfrm>
            <a:off x="114713" y="225129"/>
            <a:ext cx="11900487" cy="461665"/>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Analysis of selected aspects of underground coal mining in Albania and Serbia</a:t>
            </a:r>
            <a:endParaRPr lang="en-GB"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3621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289711" y="68939"/>
            <a:ext cx="11724238" cy="707886"/>
          </a:xfrm>
          <a:prstGeom prst="rect">
            <a:avLst/>
          </a:prstGeom>
        </p:spPr>
        <p:txBody>
          <a:bodyPr wrap="square">
            <a:spAutoFit/>
          </a:bodyPr>
          <a:lstStyle/>
          <a:p>
            <a:pPr algn="ctr"/>
            <a:r>
              <a:rPr lang="en-US" sz="2000" b="1" cap="all" spc="100" dirty="0">
                <a:solidFill>
                  <a:srgbClr val="92D050"/>
                </a:solidFill>
                <a:latin typeface="Times New Roman" panose="02020603050405020304" pitchFamily="18" charset="0"/>
                <a:ea typeface="+mj-ea"/>
                <a:cs typeface="Times New Roman" panose="02020603050405020304" pitchFamily="18" charset="0"/>
              </a:rPr>
              <a:t>Identification of the problems related to mine closure</a:t>
            </a:r>
            <a:br>
              <a:rPr lang="pl-PL" sz="2000" b="1" cap="all" spc="100" dirty="0">
                <a:solidFill>
                  <a:srgbClr val="92D050"/>
                </a:solidFill>
                <a:latin typeface="Times New Roman" panose="02020603050405020304" pitchFamily="18" charset="0"/>
                <a:ea typeface="+mj-ea"/>
                <a:cs typeface="Times New Roman" panose="02020603050405020304" pitchFamily="18" charset="0"/>
              </a:rPr>
            </a:br>
            <a:r>
              <a:rPr lang="pl-PL" sz="2000" b="1" cap="all" spc="100" dirty="0">
                <a:solidFill>
                  <a:srgbClr val="92D050"/>
                </a:solidFill>
                <a:latin typeface="Times New Roman" panose="02020603050405020304" pitchFamily="18" charset="0"/>
                <a:ea typeface="+mj-ea"/>
                <a:cs typeface="Times New Roman" panose="02020603050405020304" pitchFamily="18" charset="0"/>
              </a:rPr>
              <a:t>Redundant Surface facilities and environmental reclamation</a:t>
            </a:r>
            <a:endParaRPr lang="en-GB" sz="2000" dirty="0"/>
          </a:p>
        </p:txBody>
      </p:sp>
      <p:graphicFrame>
        <p:nvGraphicFramePr>
          <p:cNvPr id="5" name="Tabela 4"/>
          <p:cNvGraphicFramePr>
            <a:graphicFrameLocks noGrp="1"/>
          </p:cNvGraphicFramePr>
          <p:nvPr>
            <p:extLst>
              <p:ext uri="{D42A27DB-BD31-4B8C-83A1-F6EECF244321}">
                <p14:modId xmlns:p14="http://schemas.microsoft.com/office/powerpoint/2010/main" val="1317068959"/>
              </p:ext>
            </p:extLst>
          </p:nvPr>
        </p:nvGraphicFramePr>
        <p:xfrm>
          <a:off x="7421151" y="993400"/>
          <a:ext cx="4266873" cy="4919995"/>
        </p:xfrm>
        <a:graphic>
          <a:graphicData uri="http://schemas.openxmlformats.org/drawingml/2006/table">
            <a:tbl>
              <a:tblPr/>
              <a:tblGrid>
                <a:gridCol w="1102275">
                  <a:extLst>
                    <a:ext uri="{9D8B030D-6E8A-4147-A177-3AD203B41FA5}">
                      <a16:colId xmlns:a16="http://schemas.microsoft.com/office/drawing/2014/main" val="3562203567"/>
                    </a:ext>
                  </a:extLst>
                </a:gridCol>
                <a:gridCol w="915600">
                  <a:extLst>
                    <a:ext uri="{9D8B030D-6E8A-4147-A177-3AD203B41FA5}">
                      <a16:colId xmlns:a16="http://schemas.microsoft.com/office/drawing/2014/main" val="467779288"/>
                    </a:ext>
                  </a:extLst>
                </a:gridCol>
                <a:gridCol w="915600">
                  <a:extLst>
                    <a:ext uri="{9D8B030D-6E8A-4147-A177-3AD203B41FA5}">
                      <a16:colId xmlns:a16="http://schemas.microsoft.com/office/drawing/2014/main" val="4014149352"/>
                    </a:ext>
                  </a:extLst>
                </a:gridCol>
                <a:gridCol w="666699">
                  <a:extLst>
                    <a:ext uri="{9D8B030D-6E8A-4147-A177-3AD203B41FA5}">
                      <a16:colId xmlns:a16="http://schemas.microsoft.com/office/drawing/2014/main" val="3963546957"/>
                    </a:ext>
                  </a:extLst>
                </a:gridCol>
                <a:gridCol w="666699">
                  <a:extLst>
                    <a:ext uri="{9D8B030D-6E8A-4147-A177-3AD203B41FA5}">
                      <a16:colId xmlns:a16="http://schemas.microsoft.com/office/drawing/2014/main" val="102627806"/>
                    </a:ext>
                  </a:extLst>
                </a:gridCol>
              </a:tblGrid>
              <a:tr h="424156">
                <a:tc rowSpan="2">
                  <a:txBody>
                    <a:bodyPr/>
                    <a:lstStyle/>
                    <a:p>
                      <a:pPr algn="ctr" fontAlgn="ctr"/>
                      <a:r>
                        <a:rPr lang="en-AU" sz="800" b="1" i="0" u="none" strike="noStrike">
                          <a:solidFill>
                            <a:srgbClr val="000000"/>
                          </a:solidFill>
                          <a:effectLst/>
                          <a:latin typeface="Times New Roman" panose="02020603050405020304" pitchFamily="18" charset="0"/>
                        </a:rPr>
                        <a:t>Mine</a:t>
                      </a:r>
                    </a:p>
                  </a:txBody>
                  <a:tcPr marL="7481" marR="7481" marT="748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AU" sz="800" b="1" i="0" u="none" strike="noStrike">
                          <a:solidFill>
                            <a:srgbClr val="000000"/>
                          </a:solidFill>
                          <a:effectLst/>
                          <a:latin typeface="Times New Roman" panose="02020603050405020304" pitchFamily="18" charset="0"/>
                        </a:rPr>
                        <a:t>Area for reclamation (industrial estate)</a:t>
                      </a:r>
                    </a:p>
                  </a:txBody>
                  <a:tcPr marL="7481" marR="7481" marT="74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800" b="1" i="0" u="none" strike="noStrike">
                          <a:solidFill>
                            <a:srgbClr val="000000"/>
                          </a:solidFill>
                          <a:effectLst/>
                          <a:latin typeface="Times New Roman" panose="02020603050405020304" pitchFamily="18" charset="0"/>
                        </a:rPr>
                        <a:t>Waste heaps</a:t>
                      </a:r>
                    </a:p>
                  </a:txBody>
                  <a:tcPr marL="7481" marR="7481" marT="748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1" i="0" u="none" strike="noStrike">
                          <a:solidFill>
                            <a:srgbClr val="000000"/>
                          </a:solidFill>
                          <a:effectLst/>
                          <a:latin typeface="Times New Roman" panose="02020603050405020304" pitchFamily="18" charset="0"/>
                        </a:rPr>
                        <a:t>Total area for reclamation</a:t>
                      </a:r>
                    </a:p>
                  </a:txBody>
                  <a:tcPr marL="7481" marR="7481" marT="7481"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0963528"/>
                  </a:ext>
                </a:extLst>
              </a:tr>
              <a:tr h="210849">
                <a:tc vMerge="1">
                  <a:txBody>
                    <a:bodyPr/>
                    <a:lstStyle/>
                    <a:p>
                      <a:endParaRPr lang="en-GB"/>
                    </a:p>
                  </a:txBody>
                  <a:tcPr/>
                </a:tc>
                <a:tc gridSpan="2">
                  <a:txBody>
                    <a:bodyPr/>
                    <a:lstStyle/>
                    <a:p>
                      <a:pPr algn="ctr" fontAlgn="ctr"/>
                      <a:r>
                        <a:rPr lang="en-AU" sz="800" b="1" i="0" u="none" strike="noStrike">
                          <a:solidFill>
                            <a:srgbClr val="000000"/>
                          </a:solidFill>
                          <a:effectLst/>
                          <a:latin typeface="Times New Roman" panose="02020603050405020304" pitchFamily="18" charset="0"/>
                        </a:rPr>
                        <a:t>Area, m</a:t>
                      </a:r>
                      <a:r>
                        <a:rPr lang="en-AU" sz="800" b="1" i="0" u="none" strike="noStrike" baseline="30000">
                          <a:solidFill>
                            <a:srgbClr val="000000"/>
                          </a:solidFill>
                          <a:effectLst/>
                          <a:latin typeface="Times New Roman" panose="02020603050405020304" pitchFamily="18" charset="0"/>
                        </a:rPr>
                        <a:t>2</a:t>
                      </a:r>
                      <a:endParaRPr lang="en-AU" sz="800" b="1" i="0" u="none" strike="noStrike">
                        <a:solidFill>
                          <a:srgbClr val="000000"/>
                        </a:solidFill>
                        <a:effectLst/>
                        <a:latin typeface="Times New Roman" panose="02020603050405020304" pitchFamily="18" charset="0"/>
                      </a:endParaRPr>
                    </a:p>
                  </a:txBody>
                  <a:tcPr marL="7481" marR="7481" marT="74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800" b="1" i="0" u="none" strike="noStrike">
                          <a:solidFill>
                            <a:srgbClr val="000000"/>
                          </a:solidFill>
                          <a:effectLst/>
                          <a:latin typeface="Times New Roman" panose="02020603050405020304" pitchFamily="18" charset="0"/>
                        </a:rPr>
                        <a:t>Area, m2</a:t>
                      </a:r>
                    </a:p>
                  </a:txBody>
                  <a:tcPr marL="7481" marR="7481" marT="748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1" i="0" u="none" strike="noStrike">
                          <a:solidFill>
                            <a:srgbClr val="000000"/>
                          </a:solidFill>
                          <a:effectLst/>
                          <a:latin typeface="Times New Roman" panose="02020603050405020304" pitchFamily="18" charset="0"/>
                        </a:rPr>
                        <a:t>Area, m</a:t>
                      </a:r>
                      <a:r>
                        <a:rPr lang="en-AU" sz="800" b="1" i="0" u="none" strike="noStrike" baseline="30000">
                          <a:solidFill>
                            <a:srgbClr val="000000"/>
                          </a:solidFill>
                          <a:effectLst/>
                          <a:latin typeface="Times New Roman" panose="02020603050405020304" pitchFamily="18" charset="0"/>
                        </a:rPr>
                        <a:t>2</a:t>
                      </a:r>
                      <a:endParaRPr lang="en-AU" sz="800" b="1" i="0" u="none" strike="noStrike">
                        <a:solidFill>
                          <a:srgbClr val="000000"/>
                        </a:solidFill>
                        <a:effectLst/>
                        <a:latin typeface="Times New Roman" panose="02020603050405020304" pitchFamily="18" charset="0"/>
                      </a:endParaRPr>
                    </a:p>
                  </a:txBody>
                  <a:tcPr marL="7481" marR="7481" marT="7481"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8848247"/>
                  </a:ext>
                </a:extLst>
              </a:tr>
              <a:tr h="476110">
                <a:tc>
                  <a:txBody>
                    <a:bodyPr/>
                    <a:lstStyle/>
                    <a:p>
                      <a:pPr algn="ctr" fontAlgn="ctr"/>
                      <a:r>
                        <a:rPr lang="en-AU" sz="800" b="1" i="0" u="none" strike="noStrike" dirty="0">
                          <a:solidFill>
                            <a:srgbClr val="000000"/>
                          </a:solidFill>
                          <a:effectLst/>
                          <a:latin typeface="Times New Roman" panose="02020603050405020304" pitchFamily="18" charset="0"/>
                        </a:rPr>
                        <a:t>RMU "Bogovina"</a:t>
                      </a:r>
                    </a:p>
                  </a:txBody>
                  <a:tcPr marL="7481" marR="7481" marT="748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Bogovina-Zapad, 52,500</a:t>
                      </a:r>
                    </a:p>
                  </a:txBody>
                  <a:tcPr marL="7481" marR="7481" marT="74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Bogovina-Istok, 2500 </a:t>
                      </a:r>
                    </a:p>
                  </a:txBody>
                  <a:tcPr marL="7481" marR="7481" marT="74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Several loactions: 153,800</a:t>
                      </a:r>
                    </a:p>
                  </a:txBody>
                  <a:tcPr marL="7481" marR="7481" marT="748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208,800</a:t>
                      </a:r>
                    </a:p>
                  </a:txBody>
                  <a:tcPr marL="7481" marR="7481" marT="7481"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8253741"/>
                  </a:ext>
                </a:extLst>
              </a:tr>
              <a:tr h="476110">
                <a:tc>
                  <a:txBody>
                    <a:bodyPr/>
                    <a:lstStyle/>
                    <a:p>
                      <a:pPr algn="ctr" fontAlgn="ctr"/>
                      <a:r>
                        <a:rPr lang="en-AU" sz="800" b="1" i="0" u="none" strike="noStrike">
                          <a:solidFill>
                            <a:srgbClr val="000000"/>
                          </a:solidFill>
                          <a:effectLst/>
                          <a:latin typeface="Times New Roman" panose="02020603050405020304" pitchFamily="18" charset="0"/>
                        </a:rPr>
                        <a:t>RA "Vrška Čuka"</a:t>
                      </a:r>
                    </a:p>
                  </a:txBody>
                  <a:tcPr marL="7481" marR="7481" marT="748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AU" sz="800" b="0" i="0" u="none" strike="noStrike">
                          <a:solidFill>
                            <a:srgbClr val="000000"/>
                          </a:solidFill>
                          <a:effectLst/>
                          <a:latin typeface="Times New Roman" panose="02020603050405020304" pitchFamily="18" charset="0"/>
                        </a:rPr>
                        <a:t>23,000</a:t>
                      </a:r>
                    </a:p>
                  </a:txBody>
                  <a:tcPr marL="7481" marR="7481" marT="74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800" b="0" i="0" u="none" strike="noStrike">
                          <a:solidFill>
                            <a:srgbClr val="000000"/>
                          </a:solidFill>
                          <a:effectLst/>
                          <a:latin typeface="Times New Roman" panose="02020603050405020304" pitchFamily="18" charset="0"/>
                        </a:rPr>
                        <a:t>Four locations: 100,700</a:t>
                      </a:r>
                    </a:p>
                  </a:txBody>
                  <a:tcPr marL="7481" marR="7481" marT="748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123,700</a:t>
                      </a:r>
                    </a:p>
                  </a:txBody>
                  <a:tcPr marL="7481" marR="7481" marT="7481"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7543442"/>
                  </a:ext>
                </a:extLst>
              </a:tr>
              <a:tr h="476110">
                <a:tc>
                  <a:txBody>
                    <a:bodyPr/>
                    <a:lstStyle/>
                    <a:p>
                      <a:pPr algn="ctr" fontAlgn="ctr"/>
                      <a:r>
                        <a:rPr lang="en-AU" sz="800" b="1" i="0" u="none" strike="noStrike" dirty="0">
                          <a:solidFill>
                            <a:srgbClr val="000000"/>
                          </a:solidFill>
                          <a:effectLst/>
                          <a:latin typeface="Times New Roman" panose="02020603050405020304" pitchFamily="18" charset="0"/>
                        </a:rPr>
                        <a:t>RKU "Ibarski rudnici" </a:t>
                      </a:r>
                    </a:p>
                  </a:txBody>
                  <a:tcPr marL="7481" marR="7481" marT="748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AU" sz="800" b="0" i="0" u="none" strike="noStrike">
                          <a:solidFill>
                            <a:srgbClr val="000000"/>
                          </a:solidFill>
                          <a:effectLst/>
                          <a:latin typeface="Times New Roman" panose="02020603050405020304" pitchFamily="18" charset="0"/>
                        </a:rPr>
                        <a:t>89,900</a:t>
                      </a:r>
                    </a:p>
                  </a:txBody>
                  <a:tcPr marL="7481" marR="7481" marT="74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800" b="0" i="0" u="none" strike="noStrike">
                          <a:solidFill>
                            <a:srgbClr val="000000"/>
                          </a:solidFill>
                          <a:effectLst/>
                          <a:latin typeface="Times New Roman" panose="02020603050405020304" pitchFamily="18" charset="0"/>
                        </a:rPr>
                        <a:t>80,000</a:t>
                      </a:r>
                    </a:p>
                  </a:txBody>
                  <a:tcPr marL="7481" marR="7481" marT="748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160,900</a:t>
                      </a:r>
                    </a:p>
                  </a:txBody>
                  <a:tcPr marL="7481" marR="7481" marT="7481"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5369802"/>
                  </a:ext>
                </a:extLst>
              </a:tr>
              <a:tr h="476110">
                <a:tc>
                  <a:txBody>
                    <a:bodyPr/>
                    <a:lstStyle/>
                    <a:p>
                      <a:pPr algn="ctr" fontAlgn="ctr"/>
                      <a:r>
                        <a:rPr lang="en-AU" sz="800" b="1" i="0" u="none" strike="noStrike" dirty="0">
                          <a:solidFill>
                            <a:srgbClr val="000000"/>
                          </a:solidFill>
                          <a:effectLst/>
                          <a:latin typeface="Times New Roman" panose="02020603050405020304" pitchFamily="18" charset="0"/>
                        </a:rPr>
                        <a:t>RMU "Jasenovac"</a:t>
                      </a:r>
                    </a:p>
                  </a:txBody>
                  <a:tcPr marL="7481" marR="7481" marT="748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AU" sz="800" b="0" i="0" u="none" strike="noStrike" dirty="0">
                          <a:solidFill>
                            <a:srgbClr val="000000"/>
                          </a:solidFill>
                          <a:effectLst/>
                          <a:latin typeface="Times New Roman" panose="02020603050405020304" pitchFamily="18" charset="0"/>
                        </a:rPr>
                        <a:t>35,500</a:t>
                      </a:r>
                    </a:p>
                  </a:txBody>
                  <a:tcPr marL="7481" marR="7481" marT="74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800" b="0" i="0" u="none" strike="noStrike">
                          <a:solidFill>
                            <a:srgbClr val="000000"/>
                          </a:solidFill>
                          <a:effectLst/>
                          <a:latin typeface="Times New Roman" panose="02020603050405020304" pitchFamily="18" charset="0"/>
                        </a:rPr>
                        <a:t>2,000</a:t>
                      </a:r>
                    </a:p>
                  </a:txBody>
                  <a:tcPr marL="7481" marR="7481" marT="748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37,500</a:t>
                      </a:r>
                    </a:p>
                  </a:txBody>
                  <a:tcPr marL="7481" marR="7481" marT="7481"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230748"/>
                  </a:ext>
                </a:extLst>
              </a:tr>
              <a:tr h="476110">
                <a:tc>
                  <a:txBody>
                    <a:bodyPr/>
                    <a:lstStyle/>
                    <a:p>
                      <a:pPr algn="ctr" fontAlgn="ctr"/>
                      <a:r>
                        <a:rPr lang="en-AU" sz="800" b="1" i="0" u="none" strike="noStrike">
                          <a:solidFill>
                            <a:srgbClr val="000000"/>
                          </a:solidFill>
                          <a:effectLst/>
                          <a:latin typeface="Times New Roman" panose="02020603050405020304" pitchFamily="18" charset="0"/>
                        </a:rPr>
                        <a:t>RMU "Rembas"</a:t>
                      </a:r>
                    </a:p>
                  </a:txBody>
                  <a:tcPr marL="7481" marR="7481" marT="748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AU" sz="800" b="0" i="0" u="none" strike="noStrike">
                          <a:solidFill>
                            <a:srgbClr val="000000"/>
                          </a:solidFill>
                          <a:effectLst/>
                          <a:latin typeface="Times New Roman" panose="02020603050405020304" pitchFamily="18" charset="0"/>
                        </a:rPr>
                        <a:t>79,000</a:t>
                      </a:r>
                    </a:p>
                  </a:txBody>
                  <a:tcPr marL="7481" marR="7481" marT="74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800" b="0" i="0" u="none" strike="noStrike">
                          <a:solidFill>
                            <a:srgbClr val="000000"/>
                          </a:solidFill>
                          <a:effectLst/>
                          <a:latin typeface="Times New Roman" panose="02020603050405020304" pitchFamily="18" charset="0"/>
                        </a:rPr>
                        <a:t>Five locations: 377,700</a:t>
                      </a:r>
                    </a:p>
                  </a:txBody>
                  <a:tcPr marL="7481" marR="7481" marT="748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456,700</a:t>
                      </a:r>
                    </a:p>
                  </a:txBody>
                  <a:tcPr marL="7481" marR="7481" marT="7481"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9540364"/>
                  </a:ext>
                </a:extLst>
              </a:tr>
              <a:tr h="476110">
                <a:tc>
                  <a:txBody>
                    <a:bodyPr/>
                    <a:lstStyle/>
                    <a:p>
                      <a:pPr algn="ctr" fontAlgn="ctr"/>
                      <a:r>
                        <a:rPr lang="en-AU" sz="800" b="1" i="0" u="none" strike="noStrike">
                          <a:solidFill>
                            <a:srgbClr val="000000"/>
                          </a:solidFill>
                          <a:effectLst/>
                          <a:latin typeface="Times New Roman" panose="02020603050405020304" pitchFamily="18" charset="0"/>
                        </a:rPr>
                        <a:t>RMU "Soko"</a:t>
                      </a:r>
                    </a:p>
                  </a:txBody>
                  <a:tcPr marL="7481" marR="7481" marT="748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AU" sz="800" b="0" i="0" u="none" strike="noStrike">
                          <a:solidFill>
                            <a:srgbClr val="000000"/>
                          </a:solidFill>
                          <a:effectLst/>
                          <a:latin typeface="Times New Roman" panose="02020603050405020304" pitchFamily="18" charset="0"/>
                        </a:rPr>
                        <a:t>130,000</a:t>
                      </a:r>
                    </a:p>
                  </a:txBody>
                  <a:tcPr marL="7481" marR="7481" marT="74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800" b="0" i="0" u="none" strike="noStrike">
                          <a:solidFill>
                            <a:srgbClr val="000000"/>
                          </a:solidFill>
                          <a:effectLst/>
                          <a:latin typeface="Times New Roman" panose="02020603050405020304" pitchFamily="18" charset="0"/>
                        </a:rPr>
                        <a:t>43,100</a:t>
                      </a:r>
                    </a:p>
                  </a:txBody>
                  <a:tcPr marL="7481" marR="7481" marT="748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173,100</a:t>
                      </a:r>
                    </a:p>
                  </a:txBody>
                  <a:tcPr marL="7481" marR="7481" marT="7481"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2122614"/>
                  </a:ext>
                </a:extLst>
              </a:tr>
              <a:tr h="476110">
                <a:tc>
                  <a:txBody>
                    <a:bodyPr/>
                    <a:lstStyle/>
                    <a:p>
                      <a:pPr algn="ctr" fontAlgn="ctr"/>
                      <a:r>
                        <a:rPr lang="en-AU" sz="800" b="1" i="0" u="none" strike="noStrike">
                          <a:solidFill>
                            <a:srgbClr val="000000"/>
                          </a:solidFill>
                          <a:effectLst/>
                          <a:latin typeface="Times New Roman" panose="02020603050405020304" pitchFamily="18" charset="0"/>
                        </a:rPr>
                        <a:t>RL "Lubnica" </a:t>
                      </a:r>
                    </a:p>
                  </a:txBody>
                  <a:tcPr marL="7481" marR="7481" marT="748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AU" sz="800" b="0" i="0" u="none" strike="noStrike">
                          <a:solidFill>
                            <a:srgbClr val="000000"/>
                          </a:solidFill>
                          <a:effectLst/>
                          <a:latin typeface="Times New Roman" panose="02020603050405020304" pitchFamily="18" charset="0"/>
                        </a:rPr>
                        <a:t>85,000</a:t>
                      </a:r>
                    </a:p>
                  </a:txBody>
                  <a:tcPr marL="7481" marR="7481" marT="74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800" b="0" i="0" u="none" strike="noStrike">
                          <a:solidFill>
                            <a:srgbClr val="000000"/>
                          </a:solidFill>
                          <a:effectLst/>
                          <a:latin typeface="Times New Roman" panose="02020603050405020304" pitchFamily="18" charset="0"/>
                        </a:rPr>
                        <a:t>104,300</a:t>
                      </a:r>
                    </a:p>
                  </a:txBody>
                  <a:tcPr marL="7481" marR="7481" marT="748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189,300</a:t>
                      </a:r>
                    </a:p>
                  </a:txBody>
                  <a:tcPr marL="7481" marR="7481" marT="7481"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7077727"/>
                  </a:ext>
                </a:extLst>
              </a:tr>
              <a:tr h="476110">
                <a:tc>
                  <a:txBody>
                    <a:bodyPr/>
                    <a:lstStyle/>
                    <a:p>
                      <a:pPr algn="ctr" fontAlgn="ctr"/>
                      <a:r>
                        <a:rPr lang="en-AU" sz="800" b="1" i="0" u="none" strike="noStrike">
                          <a:solidFill>
                            <a:srgbClr val="000000"/>
                          </a:solidFill>
                          <a:effectLst/>
                          <a:latin typeface="Times New Roman" panose="02020603050405020304" pitchFamily="18" charset="0"/>
                        </a:rPr>
                        <a:t>RMU "Štavalj"</a:t>
                      </a:r>
                    </a:p>
                  </a:txBody>
                  <a:tcPr marL="7481" marR="7481" marT="748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AU" sz="800" b="0" i="0" u="none" strike="noStrike">
                          <a:solidFill>
                            <a:srgbClr val="000000"/>
                          </a:solidFill>
                          <a:effectLst/>
                          <a:latin typeface="Times New Roman" panose="02020603050405020304" pitchFamily="18" charset="0"/>
                        </a:rPr>
                        <a:t>87,000</a:t>
                      </a:r>
                    </a:p>
                  </a:txBody>
                  <a:tcPr marL="7481" marR="7481" marT="74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800" b="0" i="0" u="none" strike="noStrike">
                          <a:solidFill>
                            <a:srgbClr val="000000"/>
                          </a:solidFill>
                          <a:effectLst/>
                          <a:latin typeface="Times New Roman" panose="02020603050405020304" pitchFamily="18" charset="0"/>
                        </a:rPr>
                        <a:t>73,300</a:t>
                      </a:r>
                    </a:p>
                  </a:txBody>
                  <a:tcPr marL="7481" marR="7481" marT="748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800" b="0" i="0" u="none" strike="noStrike">
                          <a:solidFill>
                            <a:srgbClr val="000000"/>
                          </a:solidFill>
                          <a:effectLst/>
                          <a:latin typeface="Times New Roman" panose="02020603050405020304" pitchFamily="18" charset="0"/>
                        </a:rPr>
                        <a:t>160,300</a:t>
                      </a:r>
                    </a:p>
                  </a:txBody>
                  <a:tcPr marL="7481" marR="7481" marT="7481"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8320546"/>
                  </a:ext>
                </a:extLst>
              </a:tr>
              <a:tr h="476110">
                <a:tc>
                  <a:txBody>
                    <a:bodyPr/>
                    <a:lstStyle/>
                    <a:p>
                      <a:pPr algn="ctr" fontAlgn="ctr"/>
                      <a:r>
                        <a:rPr lang="en-AU" sz="800" b="1" i="0" u="none" strike="noStrike">
                          <a:solidFill>
                            <a:srgbClr val="000000"/>
                          </a:solidFill>
                          <a:effectLst/>
                          <a:latin typeface="Times New Roman" panose="02020603050405020304" pitchFamily="18" charset="0"/>
                        </a:rPr>
                        <a:t>Total</a:t>
                      </a:r>
                    </a:p>
                  </a:txBody>
                  <a:tcPr marL="7481" marR="7481" marT="748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fontAlgn="ctr"/>
                      <a:r>
                        <a:rPr lang="en-AU" sz="800" b="1" i="0" u="none" strike="noStrike">
                          <a:solidFill>
                            <a:srgbClr val="000000"/>
                          </a:solidFill>
                          <a:effectLst/>
                          <a:latin typeface="Times New Roman" panose="02020603050405020304" pitchFamily="18" charset="0"/>
                        </a:rPr>
                        <a:t>584,400</a:t>
                      </a:r>
                    </a:p>
                  </a:txBody>
                  <a:tcPr marL="7481" marR="7481" marT="74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AU" sz="800" b="1" i="0" u="none" strike="noStrike">
                          <a:solidFill>
                            <a:srgbClr val="000000"/>
                          </a:solidFill>
                          <a:effectLst/>
                          <a:latin typeface="Times New Roman" panose="02020603050405020304" pitchFamily="18" charset="0"/>
                        </a:rPr>
                        <a:t>934,900</a:t>
                      </a:r>
                    </a:p>
                  </a:txBody>
                  <a:tcPr marL="7481" marR="7481" marT="748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AU" sz="800" b="1" i="0" u="none" strike="noStrike" dirty="0">
                          <a:solidFill>
                            <a:srgbClr val="000000"/>
                          </a:solidFill>
                          <a:effectLst/>
                          <a:latin typeface="Times New Roman" panose="02020603050405020304" pitchFamily="18" charset="0"/>
                        </a:rPr>
                        <a:t>1,510,300</a:t>
                      </a:r>
                    </a:p>
                  </a:txBody>
                  <a:tcPr marL="7481" marR="7481" marT="7481"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7576479"/>
                  </a:ext>
                </a:extLst>
              </a:tr>
            </a:tbl>
          </a:graphicData>
        </a:graphic>
      </p:graphicFrame>
      <p:graphicFrame>
        <p:nvGraphicFramePr>
          <p:cNvPr id="6" name="Tabela 5"/>
          <p:cNvGraphicFramePr>
            <a:graphicFrameLocks noGrp="1"/>
          </p:cNvGraphicFramePr>
          <p:nvPr>
            <p:extLst>
              <p:ext uri="{D42A27DB-BD31-4B8C-83A1-F6EECF244321}">
                <p14:modId xmlns:p14="http://schemas.microsoft.com/office/powerpoint/2010/main" val="336002187"/>
              </p:ext>
            </p:extLst>
          </p:nvPr>
        </p:nvGraphicFramePr>
        <p:xfrm>
          <a:off x="432428" y="985586"/>
          <a:ext cx="5923104" cy="4919997"/>
        </p:xfrm>
        <a:graphic>
          <a:graphicData uri="http://schemas.openxmlformats.org/drawingml/2006/table">
            <a:tbl>
              <a:tblPr/>
              <a:tblGrid>
                <a:gridCol w="1248447">
                  <a:extLst>
                    <a:ext uri="{9D8B030D-6E8A-4147-A177-3AD203B41FA5}">
                      <a16:colId xmlns:a16="http://schemas.microsoft.com/office/drawing/2014/main" val="550988718"/>
                    </a:ext>
                  </a:extLst>
                </a:gridCol>
                <a:gridCol w="653584">
                  <a:extLst>
                    <a:ext uri="{9D8B030D-6E8A-4147-A177-3AD203B41FA5}">
                      <a16:colId xmlns:a16="http://schemas.microsoft.com/office/drawing/2014/main" val="1155608508"/>
                    </a:ext>
                  </a:extLst>
                </a:gridCol>
                <a:gridCol w="574439">
                  <a:extLst>
                    <a:ext uri="{9D8B030D-6E8A-4147-A177-3AD203B41FA5}">
                      <a16:colId xmlns:a16="http://schemas.microsoft.com/office/drawing/2014/main" val="3651412804"/>
                    </a:ext>
                  </a:extLst>
                </a:gridCol>
                <a:gridCol w="574439">
                  <a:extLst>
                    <a:ext uri="{9D8B030D-6E8A-4147-A177-3AD203B41FA5}">
                      <a16:colId xmlns:a16="http://schemas.microsoft.com/office/drawing/2014/main" val="3525624381"/>
                    </a:ext>
                  </a:extLst>
                </a:gridCol>
                <a:gridCol w="574439">
                  <a:extLst>
                    <a:ext uri="{9D8B030D-6E8A-4147-A177-3AD203B41FA5}">
                      <a16:colId xmlns:a16="http://schemas.microsoft.com/office/drawing/2014/main" val="439218088"/>
                    </a:ext>
                  </a:extLst>
                </a:gridCol>
                <a:gridCol w="574439">
                  <a:extLst>
                    <a:ext uri="{9D8B030D-6E8A-4147-A177-3AD203B41FA5}">
                      <a16:colId xmlns:a16="http://schemas.microsoft.com/office/drawing/2014/main" val="2356464782"/>
                    </a:ext>
                  </a:extLst>
                </a:gridCol>
                <a:gridCol w="574439">
                  <a:extLst>
                    <a:ext uri="{9D8B030D-6E8A-4147-A177-3AD203B41FA5}">
                      <a16:colId xmlns:a16="http://schemas.microsoft.com/office/drawing/2014/main" val="3487174218"/>
                    </a:ext>
                  </a:extLst>
                </a:gridCol>
                <a:gridCol w="574439">
                  <a:extLst>
                    <a:ext uri="{9D8B030D-6E8A-4147-A177-3AD203B41FA5}">
                      <a16:colId xmlns:a16="http://schemas.microsoft.com/office/drawing/2014/main" val="1395853143"/>
                    </a:ext>
                  </a:extLst>
                </a:gridCol>
                <a:gridCol w="574439">
                  <a:extLst>
                    <a:ext uri="{9D8B030D-6E8A-4147-A177-3AD203B41FA5}">
                      <a16:colId xmlns:a16="http://schemas.microsoft.com/office/drawing/2014/main" val="3326602944"/>
                    </a:ext>
                  </a:extLst>
                </a:gridCol>
              </a:tblGrid>
              <a:tr h="653525">
                <a:tc rowSpan="2">
                  <a:txBody>
                    <a:bodyPr/>
                    <a:lstStyle/>
                    <a:p>
                      <a:pPr algn="ctr" fontAlgn="ctr"/>
                      <a:r>
                        <a:rPr lang="en-AU" sz="700" b="1" i="0" u="none" strike="noStrike">
                          <a:solidFill>
                            <a:srgbClr val="000000"/>
                          </a:solidFill>
                          <a:effectLst/>
                          <a:latin typeface="Times New Roman" panose="02020603050405020304" pitchFamily="18" charset="0"/>
                        </a:rPr>
                        <a:t>Mine</a:t>
                      </a:r>
                    </a:p>
                  </a:txBody>
                  <a:tcPr marL="7089" marR="7089" marT="708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AU" sz="700" b="1" i="0" u="none" strike="noStrike">
                          <a:solidFill>
                            <a:srgbClr val="000000"/>
                          </a:solidFill>
                          <a:effectLst/>
                          <a:latin typeface="Times New Roman" panose="02020603050405020304" pitchFamily="18" charset="0"/>
                        </a:rPr>
                        <a:t>Objects for demolition during closure of mine</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lgn="ctr" fontAlgn="ctr"/>
                      <a:r>
                        <a:rPr lang="en-AU" sz="700" b="1" i="0" u="none" strike="noStrike">
                          <a:solidFill>
                            <a:srgbClr val="000000"/>
                          </a:solidFill>
                          <a:effectLst/>
                          <a:latin typeface="Times New Roman" panose="02020603050405020304" pitchFamily="18" charset="0"/>
                        </a:rPr>
                        <a:t>Objects for potential for social mitigation</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lgn="ctr" fontAlgn="ctr"/>
                      <a:r>
                        <a:rPr lang="en-AU" sz="700" b="1" i="0" u="none" strike="noStrike">
                          <a:solidFill>
                            <a:srgbClr val="000000"/>
                          </a:solidFill>
                          <a:effectLst/>
                          <a:latin typeface="Times New Roman" panose="02020603050405020304" pitchFamily="18" charset="0"/>
                        </a:rPr>
                        <a:t>Other objects (objects dislocated from industrial estate of the mine and in use for non-mining purpose)</a:t>
                      </a:r>
                    </a:p>
                  </a:txBody>
                  <a:tcPr marL="7089" marR="7089" marT="708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lgn="ctr" fontAlgn="ctr"/>
                      <a:r>
                        <a:rPr lang="en-AU" sz="700" b="1" i="0" u="none" strike="noStrike">
                          <a:solidFill>
                            <a:srgbClr val="000000"/>
                          </a:solidFill>
                          <a:effectLst/>
                          <a:latin typeface="Times New Roman" panose="02020603050405020304" pitchFamily="18" charset="0"/>
                        </a:rPr>
                        <a:t>Total</a:t>
                      </a:r>
                    </a:p>
                  </a:txBody>
                  <a:tcPr marL="7089" marR="7089" marT="7089"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635878289"/>
                  </a:ext>
                </a:extLst>
              </a:tr>
              <a:tr h="200092">
                <a:tc vMerge="1">
                  <a:txBody>
                    <a:bodyPr/>
                    <a:lstStyle/>
                    <a:p>
                      <a:endParaRPr lang="en-GB"/>
                    </a:p>
                  </a:txBody>
                  <a:tcPr/>
                </a:tc>
                <a:tc>
                  <a:txBody>
                    <a:bodyPr/>
                    <a:lstStyle/>
                    <a:p>
                      <a:pPr algn="ctr" fontAlgn="ctr"/>
                      <a:r>
                        <a:rPr lang="en-AU" sz="700" b="1" i="0" u="none" strike="noStrike">
                          <a:solidFill>
                            <a:srgbClr val="000000"/>
                          </a:solidFill>
                          <a:effectLst/>
                          <a:latin typeface="Times New Roman" panose="02020603050405020304" pitchFamily="18" charset="0"/>
                        </a:rPr>
                        <a:t>Number</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1" i="0" u="none" strike="noStrike">
                          <a:solidFill>
                            <a:srgbClr val="000000"/>
                          </a:solidFill>
                          <a:effectLst/>
                          <a:latin typeface="Times New Roman" panose="02020603050405020304" pitchFamily="18" charset="0"/>
                        </a:rPr>
                        <a:t>Area, m</a:t>
                      </a:r>
                      <a:r>
                        <a:rPr lang="en-AU" sz="700" b="1" i="0" u="none" strike="noStrike" baseline="30000">
                          <a:solidFill>
                            <a:srgbClr val="000000"/>
                          </a:solidFill>
                          <a:effectLst/>
                          <a:latin typeface="Times New Roman" panose="02020603050405020304" pitchFamily="18" charset="0"/>
                        </a:rPr>
                        <a:t>2</a:t>
                      </a:r>
                      <a:endParaRPr lang="en-AU" sz="700" b="1" i="0" u="none" strike="noStrike">
                        <a:solidFill>
                          <a:srgbClr val="000000"/>
                        </a:solidFill>
                        <a:effectLst/>
                        <a:latin typeface="Times New Roman" panose="02020603050405020304" pitchFamily="18" charset="0"/>
                      </a:endParaRP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1" i="0" u="none" strike="noStrike">
                          <a:solidFill>
                            <a:srgbClr val="000000"/>
                          </a:solidFill>
                          <a:effectLst/>
                          <a:latin typeface="Times New Roman" panose="02020603050405020304" pitchFamily="18" charset="0"/>
                        </a:rPr>
                        <a:t>Number</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1" i="0" u="none" strike="noStrike">
                          <a:solidFill>
                            <a:srgbClr val="000000"/>
                          </a:solidFill>
                          <a:effectLst/>
                          <a:latin typeface="Times New Roman" panose="02020603050405020304" pitchFamily="18" charset="0"/>
                        </a:rPr>
                        <a:t>Area, m</a:t>
                      </a:r>
                      <a:r>
                        <a:rPr lang="en-AU" sz="700" b="1" i="0" u="none" strike="noStrike" baseline="30000">
                          <a:solidFill>
                            <a:srgbClr val="000000"/>
                          </a:solidFill>
                          <a:effectLst/>
                          <a:latin typeface="Times New Roman" panose="02020603050405020304" pitchFamily="18" charset="0"/>
                        </a:rPr>
                        <a:t>2</a:t>
                      </a:r>
                      <a:endParaRPr lang="en-AU" sz="700" b="1" i="0" u="none" strike="noStrike">
                        <a:solidFill>
                          <a:srgbClr val="000000"/>
                        </a:solidFill>
                        <a:effectLst/>
                        <a:latin typeface="Times New Roman" panose="02020603050405020304" pitchFamily="18" charset="0"/>
                      </a:endParaRP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1" i="0" u="none" strike="noStrike">
                          <a:solidFill>
                            <a:srgbClr val="000000"/>
                          </a:solidFill>
                          <a:effectLst/>
                          <a:latin typeface="Times New Roman" panose="02020603050405020304" pitchFamily="18" charset="0"/>
                        </a:rPr>
                        <a:t>Number</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1" i="0" u="none" strike="noStrike">
                          <a:solidFill>
                            <a:srgbClr val="000000"/>
                          </a:solidFill>
                          <a:effectLst/>
                          <a:latin typeface="Times New Roman" panose="02020603050405020304" pitchFamily="18" charset="0"/>
                        </a:rPr>
                        <a:t>Area, m</a:t>
                      </a:r>
                      <a:r>
                        <a:rPr lang="en-AU" sz="700" b="1" i="0" u="none" strike="noStrike" baseline="30000">
                          <a:solidFill>
                            <a:srgbClr val="000000"/>
                          </a:solidFill>
                          <a:effectLst/>
                          <a:latin typeface="Times New Roman" panose="02020603050405020304" pitchFamily="18" charset="0"/>
                        </a:rPr>
                        <a:t>2</a:t>
                      </a:r>
                      <a:endParaRPr lang="en-AU" sz="700" b="1" i="0" u="none" strike="noStrike">
                        <a:solidFill>
                          <a:srgbClr val="000000"/>
                        </a:solidFill>
                        <a:effectLst/>
                        <a:latin typeface="Times New Roman" panose="02020603050405020304" pitchFamily="18" charset="0"/>
                      </a:endParaRPr>
                    </a:p>
                  </a:txBody>
                  <a:tcPr marL="7089" marR="7089" marT="708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1" i="0" u="none" strike="noStrike">
                          <a:solidFill>
                            <a:srgbClr val="000000"/>
                          </a:solidFill>
                          <a:effectLst/>
                          <a:latin typeface="Times New Roman" panose="02020603050405020304" pitchFamily="18" charset="0"/>
                        </a:rPr>
                        <a:t>Number</a:t>
                      </a:r>
                    </a:p>
                  </a:txBody>
                  <a:tcPr marL="7089" marR="7089" marT="708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1" i="0" u="none" strike="noStrike">
                          <a:solidFill>
                            <a:srgbClr val="000000"/>
                          </a:solidFill>
                          <a:effectLst/>
                          <a:latin typeface="Times New Roman" panose="02020603050405020304" pitchFamily="18" charset="0"/>
                        </a:rPr>
                        <a:t>Area, m</a:t>
                      </a:r>
                      <a:r>
                        <a:rPr lang="en-AU" sz="700" b="1" i="0" u="none" strike="noStrike" baseline="30000">
                          <a:solidFill>
                            <a:srgbClr val="000000"/>
                          </a:solidFill>
                          <a:effectLst/>
                          <a:latin typeface="Times New Roman" panose="02020603050405020304" pitchFamily="18" charset="0"/>
                        </a:rPr>
                        <a:t>2</a:t>
                      </a:r>
                      <a:endParaRPr lang="en-AU" sz="700" b="1" i="0" u="none" strike="noStrike">
                        <a:solidFill>
                          <a:srgbClr val="000000"/>
                        </a:solidFill>
                        <a:effectLst/>
                        <a:latin typeface="Times New Roman" panose="02020603050405020304" pitchFamily="18" charset="0"/>
                      </a:endParaRPr>
                    </a:p>
                  </a:txBody>
                  <a:tcPr marL="7089" marR="7089" marT="708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7782281"/>
                  </a:ext>
                </a:extLst>
              </a:tr>
              <a:tr h="451820">
                <a:tc>
                  <a:txBody>
                    <a:bodyPr/>
                    <a:lstStyle/>
                    <a:p>
                      <a:pPr algn="ctr" fontAlgn="ctr"/>
                      <a:r>
                        <a:rPr lang="en-AU" sz="700" b="1" i="0" u="none" strike="noStrike" dirty="0">
                          <a:solidFill>
                            <a:srgbClr val="000000"/>
                          </a:solidFill>
                          <a:effectLst/>
                          <a:latin typeface="Times New Roman" panose="02020603050405020304" pitchFamily="18" charset="0"/>
                        </a:rPr>
                        <a:t>RMU "Bogovina"</a:t>
                      </a:r>
                    </a:p>
                  </a:txBody>
                  <a:tcPr marL="7089" marR="7089" marT="708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23</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3,999</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15</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3,331</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9</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1,224</a:t>
                      </a:r>
                    </a:p>
                  </a:txBody>
                  <a:tcPr marL="7089" marR="7089" marT="708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47</a:t>
                      </a:r>
                    </a:p>
                  </a:txBody>
                  <a:tcPr marL="7089" marR="7089" marT="708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8,554</a:t>
                      </a:r>
                    </a:p>
                  </a:txBody>
                  <a:tcPr marL="7089" marR="7089" marT="708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196244"/>
                  </a:ext>
                </a:extLst>
              </a:tr>
              <a:tr h="451820">
                <a:tc>
                  <a:txBody>
                    <a:bodyPr/>
                    <a:lstStyle/>
                    <a:p>
                      <a:pPr algn="ctr" fontAlgn="ctr"/>
                      <a:r>
                        <a:rPr lang="en-AU" sz="700" b="1" i="0" u="none" strike="noStrike">
                          <a:solidFill>
                            <a:srgbClr val="000000"/>
                          </a:solidFill>
                          <a:effectLst/>
                          <a:latin typeface="Times New Roman" panose="02020603050405020304" pitchFamily="18" charset="0"/>
                        </a:rPr>
                        <a:t>RA "Vrška Čuka"</a:t>
                      </a:r>
                    </a:p>
                  </a:txBody>
                  <a:tcPr marL="7089" marR="7089" marT="708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12</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2,595</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4</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1,48</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0</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0</a:t>
                      </a:r>
                    </a:p>
                  </a:txBody>
                  <a:tcPr marL="7089" marR="7089" marT="708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16</a:t>
                      </a:r>
                    </a:p>
                  </a:txBody>
                  <a:tcPr marL="7089" marR="7089" marT="708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4,075</a:t>
                      </a:r>
                    </a:p>
                  </a:txBody>
                  <a:tcPr marL="7089" marR="7089" marT="708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9988749"/>
                  </a:ext>
                </a:extLst>
              </a:tr>
              <a:tr h="451820">
                <a:tc>
                  <a:txBody>
                    <a:bodyPr/>
                    <a:lstStyle/>
                    <a:p>
                      <a:pPr algn="ctr" fontAlgn="ctr"/>
                      <a:r>
                        <a:rPr lang="en-AU" sz="700" b="1" i="0" u="none" strike="noStrike" dirty="0">
                          <a:solidFill>
                            <a:srgbClr val="000000"/>
                          </a:solidFill>
                          <a:effectLst/>
                          <a:latin typeface="Times New Roman" panose="02020603050405020304" pitchFamily="18" charset="0"/>
                        </a:rPr>
                        <a:t>RKU "Ibarski rudnici" </a:t>
                      </a:r>
                    </a:p>
                  </a:txBody>
                  <a:tcPr marL="7089" marR="7089" marT="708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21</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4,861</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9</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2,039</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4</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4,074</a:t>
                      </a:r>
                    </a:p>
                  </a:txBody>
                  <a:tcPr marL="7089" marR="7089" marT="708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34</a:t>
                      </a:r>
                    </a:p>
                  </a:txBody>
                  <a:tcPr marL="7089" marR="7089" marT="708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10,974</a:t>
                      </a:r>
                    </a:p>
                  </a:txBody>
                  <a:tcPr marL="7089" marR="7089" marT="708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1778435"/>
                  </a:ext>
                </a:extLst>
              </a:tr>
              <a:tr h="451820">
                <a:tc>
                  <a:txBody>
                    <a:bodyPr/>
                    <a:lstStyle/>
                    <a:p>
                      <a:pPr algn="ctr" fontAlgn="ctr"/>
                      <a:r>
                        <a:rPr lang="en-AU" sz="700" b="1" i="0" u="none" strike="noStrike" dirty="0">
                          <a:solidFill>
                            <a:srgbClr val="000000"/>
                          </a:solidFill>
                          <a:effectLst/>
                          <a:latin typeface="Times New Roman" panose="02020603050405020304" pitchFamily="18" charset="0"/>
                        </a:rPr>
                        <a:t>RMU "Jasenovac"</a:t>
                      </a:r>
                    </a:p>
                  </a:txBody>
                  <a:tcPr marL="7089" marR="7089" marT="708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9</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1,478</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7</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1,552</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1</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0,620</a:t>
                      </a:r>
                    </a:p>
                  </a:txBody>
                  <a:tcPr marL="7089" marR="7089" marT="708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17</a:t>
                      </a:r>
                    </a:p>
                  </a:txBody>
                  <a:tcPr marL="7089" marR="7089" marT="708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3,650</a:t>
                      </a:r>
                    </a:p>
                  </a:txBody>
                  <a:tcPr marL="7089" marR="7089" marT="708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0456928"/>
                  </a:ext>
                </a:extLst>
              </a:tr>
              <a:tr h="451820">
                <a:tc>
                  <a:txBody>
                    <a:bodyPr/>
                    <a:lstStyle/>
                    <a:p>
                      <a:pPr algn="ctr" fontAlgn="ctr"/>
                      <a:r>
                        <a:rPr lang="en-AU" sz="700" b="1" i="0" u="none" strike="noStrike">
                          <a:solidFill>
                            <a:srgbClr val="000000"/>
                          </a:solidFill>
                          <a:effectLst/>
                          <a:latin typeface="Times New Roman" panose="02020603050405020304" pitchFamily="18" charset="0"/>
                        </a:rPr>
                        <a:t>RMU "Rembas"</a:t>
                      </a:r>
                    </a:p>
                  </a:txBody>
                  <a:tcPr marL="7089" marR="7089" marT="708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11</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8,243</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14</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10,93</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11</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4,567</a:t>
                      </a:r>
                    </a:p>
                  </a:txBody>
                  <a:tcPr marL="7089" marR="7089" marT="708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36</a:t>
                      </a:r>
                    </a:p>
                  </a:txBody>
                  <a:tcPr marL="7089" marR="7089" marT="708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23,740</a:t>
                      </a:r>
                    </a:p>
                  </a:txBody>
                  <a:tcPr marL="7089" marR="7089" marT="708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751878"/>
                  </a:ext>
                </a:extLst>
              </a:tr>
              <a:tr h="451820">
                <a:tc>
                  <a:txBody>
                    <a:bodyPr/>
                    <a:lstStyle/>
                    <a:p>
                      <a:pPr algn="ctr" fontAlgn="ctr"/>
                      <a:r>
                        <a:rPr lang="en-AU" sz="700" b="1" i="0" u="none" strike="noStrike">
                          <a:solidFill>
                            <a:srgbClr val="000000"/>
                          </a:solidFill>
                          <a:effectLst/>
                          <a:latin typeface="Times New Roman" panose="02020603050405020304" pitchFamily="18" charset="0"/>
                        </a:rPr>
                        <a:t>RMU "Soko"</a:t>
                      </a:r>
                    </a:p>
                  </a:txBody>
                  <a:tcPr marL="7089" marR="7089" marT="708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10</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1,596</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10</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8,804</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dirty="0">
                          <a:solidFill>
                            <a:srgbClr val="000000"/>
                          </a:solidFill>
                          <a:effectLst/>
                          <a:latin typeface="Times New Roman" panose="02020603050405020304" pitchFamily="18" charset="0"/>
                        </a:rPr>
                        <a:t>0</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0</a:t>
                      </a:r>
                    </a:p>
                  </a:txBody>
                  <a:tcPr marL="7089" marR="7089" marT="708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20</a:t>
                      </a:r>
                    </a:p>
                  </a:txBody>
                  <a:tcPr marL="7089" marR="7089" marT="708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10,400</a:t>
                      </a:r>
                    </a:p>
                  </a:txBody>
                  <a:tcPr marL="7089" marR="7089" marT="708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1163776"/>
                  </a:ext>
                </a:extLst>
              </a:tr>
              <a:tr h="451820">
                <a:tc>
                  <a:txBody>
                    <a:bodyPr/>
                    <a:lstStyle/>
                    <a:p>
                      <a:pPr algn="ctr" fontAlgn="ctr"/>
                      <a:r>
                        <a:rPr lang="en-AU" sz="700" b="1" i="0" u="none" strike="noStrike">
                          <a:solidFill>
                            <a:srgbClr val="000000"/>
                          </a:solidFill>
                          <a:effectLst/>
                          <a:latin typeface="Times New Roman" panose="02020603050405020304" pitchFamily="18" charset="0"/>
                        </a:rPr>
                        <a:t>RL "Lubnica" </a:t>
                      </a:r>
                    </a:p>
                  </a:txBody>
                  <a:tcPr marL="7089" marR="7089" marT="708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6</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2,555</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5</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2,946</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3</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1,499</a:t>
                      </a:r>
                    </a:p>
                  </a:txBody>
                  <a:tcPr marL="7089" marR="7089" marT="708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14</a:t>
                      </a:r>
                    </a:p>
                  </a:txBody>
                  <a:tcPr marL="7089" marR="7089" marT="708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7,000</a:t>
                      </a:r>
                    </a:p>
                  </a:txBody>
                  <a:tcPr marL="7089" marR="7089" marT="708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3038631"/>
                  </a:ext>
                </a:extLst>
              </a:tr>
              <a:tr h="451820">
                <a:tc>
                  <a:txBody>
                    <a:bodyPr/>
                    <a:lstStyle/>
                    <a:p>
                      <a:pPr algn="ctr" fontAlgn="ctr"/>
                      <a:r>
                        <a:rPr lang="en-AU" sz="700" b="1" i="0" u="none" strike="noStrike">
                          <a:solidFill>
                            <a:srgbClr val="000000"/>
                          </a:solidFill>
                          <a:effectLst/>
                          <a:latin typeface="Times New Roman" panose="02020603050405020304" pitchFamily="18" charset="0"/>
                        </a:rPr>
                        <a:t>RMU "Štavalj"</a:t>
                      </a:r>
                    </a:p>
                  </a:txBody>
                  <a:tcPr marL="7089" marR="7089" marT="708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15</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0,826</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7</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4,393</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0</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0</a:t>
                      </a:r>
                    </a:p>
                  </a:txBody>
                  <a:tcPr marL="7089" marR="7089" marT="708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22</a:t>
                      </a:r>
                    </a:p>
                  </a:txBody>
                  <a:tcPr marL="7089" marR="7089" marT="708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AU" sz="700" b="0" i="0" u="none" strike="noStrike">
                          <a:solidFill>
                            <a:srgbClr val="000000"/>
                          </a:solidFill>
                          <a:effectLst/>
                          <a:latin typeface="Times New Roman" panose="02020603050405020304" pitchFamily="18" charset="0"/>
                        </a:rPr>
                        <a:t>5,219</a:t>
                      </a:r>
                    </a:p>
                  </a:txBody>
                  <a:tcPr marL="7089" marR="7089" marT="708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9472928"/>
                  </a:ext>
                </a:extLst>
              </a:tr>
              <a:tr h="451820">
                <a:tc>
                  <a:txBody>
                    <a:bodyPr/>
                    <a:lstStyle/>
                    <a:p>
                      <a:pPr algn="ctr" fontAlgn="ctr"/>
                      <a:r>
                        <a:rPr lang="en-AU" sz="700" b="1" i="0" u="none" strike="noStrike">
                          <a:solidFill>
                            <a:srgbClr val="000000"/>
                          </a:solidFill>
                          <a:effectLst/>
                          <a:latin typeface="Times New Roman" panose="02020603050405020304" pitchFamily="18" charset="0"/>
                        </a:rPr>
                        <a:t>Total</a:t>
                      </a:r>
                    </a:p>
                  </a:txBody>
                  <a:tcPr marL="7089" marR="7089" marT="708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AU" sz="700" b="1" i="0" u="none" strike="noStrike">
                          <a:solidFill>
                            <a:srgbClr val="000000"/>
                          </a:solidFill>
                          <a:effectLst/>
                          <a:latin typeface="Times New Roman" panose="02020603050405020304" pitchFamily="18" charset="0"/>
                        </a:rPr>
                        <a:t>107</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AU" sz="700" b="1" i="0" u="none" strike="noStrike">
                          <a:solidFill>
                            <a:srgbClr val="000000"/>
                          </a:solidFill>
                          <a:effectLst/>
                          <a:latin typeface="Times New Roman" panose="02020603050405020304" pitchFamily="18" charset="0"/>
                        </a:rPr>
                        <a:t>26,153</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AU" sz="700" b="1" i="0" u="none" strike="noStrike">
                          <a:solidFill>
                            <a:srgbClr val="000000"/>
                          </a:solidFill>
                          <a:effectLst/>
                          <a:latin typeface="Times New Roman" panose="02020603050405020304" pitchFamily="18" charset="0"/>
                        </a:rPr>
                        <a:t>71</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AU" sz="700" b="1" i="0" u="none" strike="noStrike">
                          <a:solidFill>
                            <a:srgbClr val="000000"/>
                          </a:solidFill>
                          <a:effectLst/>
                          <a:latin typeface="Times New Roman" panose="02020603050405020304" pitchFamily="18" charset="0"/>
                        </a:rPr>
                        <a:t>35,475</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AU" sz="700" b="1" i="0" u="none" strike="noStrike">
                          <a:solidFill>
                            <a:srgbClr val="000000"/>
                          </a:solidFill>
                          <a:effectLst/>
                          <a:latin typeface="Times New Roman" panose="02020603050405020304" pitchFamily="18" charset="0"/>
                        </a:rPr>
                        <a:t>28</a:t>
                      </a:r>
                    </a:p>
                  </a:txBody>
                  <a:tcPr marL="7089" marR="7089" marT="7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AU" sz="700" b="1" i="0" u="none" strike="noStrike">
                          <a:solidFill>
                            <a:srgbClr val="000000"/>
                          </a:solidFill>
                          <a:effectLst/>
                          <a:latin typeface="Times New Roman" panose="02020603050405020304" pitchFamily="18" charset="0"/>
                        </a:rPr>
                        <a:t>11,984</a:t>
                      </a:r>
                    </a:p>
                  </a:txBody>
                  <a:tcPr marL="7089" marR="7089" marT="708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AU" sz="700" b="1" i="0" u="none" strike="noStrike">
                          <a:solidFill>
                            <a:srgbClr val="000000"/>
                          </a:solidFill>
                          <a:effectLst/>
                          <a:latin typeface="Times New Roman" panose="02020603050405020304" pitchFamily="18" charset="0"/>
                        </a:rPr>
                        <a:t>206</a:t>
                      </a:r>
                    </a:p>
                  </a:txBody>
                  <a:tcPr marL="7089" marR="7089" marT="7089"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AU" sz="700" b="1" i="0" u="none" strike="noStrike" dirty="0">
                          <a:solidFill>
                            <a:srgbClr val="000000"/>
                          </a:solidFill>
                          <a:effectLst/>
                          <a:latin typeface="Times New Roman" panose="02020603050405020304" pitchFamily="18" charset="0"/>
                        </a:rPr>
                        <a:t>73,612</a:t>
                      </a:r>
                    </a:p>
                  </a:txBody>
                  <a:tcPr marL="7089" marR="7089" marT="708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4811638"/>
                  </a:ext>
                </a:extLst>
              </a:tr>
            </a:tbl>
          </a:graphicData>
        </a:graphic>
      </p:graphicFrame>
    </p:spTree>
    <p:extLst>
      <p:ext uri="{BB962C8B-B14F-4D97-AF65-F5344CB8AC3E}">
        <p14:creationId xmlns:p14="http://schemas.microsoft.com/office/powerpoint/2010/main" val="1298197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021255" y="314308"/>
            <a:ext cx="10342960" cy="1466282"/>
          </a:xfrm>
        </p:spPr>
        <p:txBody>
          <a:bodyPr/>
          <a:lstStyle/>
          <a:p>
            <a:pPr algn="ctr"/>
            <a:r>
              <a:rPr lang="en-AU" dirty="0"/>
              <a:t>How can the infrastructure/resources of the active mines in Serbia and the closed mines in Albania be </a:t>
            </a:r>
            <a:r>
              <a:rPr lang="pl-PL" dirty="0"/>
              <a:t>better utilised</a:t>
            </a:r>
            <a:r>
              <a:rPr lang="en-AU" dirty="0"/>
              <a:t>?</a:t>
            </a:r>
            <a:endParaRPr lang="en-GB" dirty="0"/>
          </a:p>
        </p:txBody>
      </p:sp>
      <p:pic>
        <p:nvPicPr>
          <p:cNvPr id="6" name="Obraz 5"/>
          <p:cNvPicPr>
            <a:picLocks noChangeAspect="1"/>
          </p:cNvPicPr>
          <p:nvPr/>
        </p:nvPicPr>
        <p:blipFill>
          <a:blip r:embed="rId3"/>
          <a:stretch>
            <a:fillRect/>
          </a:stretch>
        </p:blipFill>
        <p:spPr>
          <a:xfrm>
            <a:off x="1387477" y="2132735"/>
            <a:ext cx="3225064" cy="743776"/>
          </a:xfrm>
          <a:prstGeom prst="rect">
            <a:avLst/>
          </a:prstGeom>
        </p:spPr>
      </p:pic>
      <p:pic>
        <p:nvPicPr>
          <p:cNvPr id="7" name="Obraz 6"/>
          <p:cNvPicPr>
            <a:picLocks noChangeAspect="1"/>
          </p:cNvPicPr>
          <p:nvPr/>
        </p:nvPicPr>
        <p:blipFill>
          <a:blip r:embed="rId4"/>
          <a:stretch>
            <a:fillRect/>
          </a:stretch>
        </p:blipFill>
        <p:spPr>
          <a:xfrm>
            <a:off x="7469918" y="2132735"/>
            <a:ext cx="3246142" cy="743776"/>
          </a:xfrm>
          <a:prstGeom prst="rect">
            <a:avLst/>
          </a:prstGeom>
        </p:spPr>
      </p:pic>
      <p:sp>
        <p:nvSpPr>
          <p:cNvPr id="8" name="Symbol zastępczy zawartości 2">
            <a:extLst>
              <a:ext uri="{FF2B5EF4-FFF2-40B4-BE49-F238E27FC236}">
                <a16:creationId xmlns:a16="http://schemas.microsoft.com/office/drawing/2014/main" id="{AF4C2D0C-2E4F-D33B-6C12-BBD5B1B47BFC}"/>
              </a:ext>
            </a:extLst>
          </p:cNvPr>
          <p:cNvSpPr txBox="1">
            <a:spLocks/>
          </p:cNvSpPr>
          <p:nvPr/>
        </p:nvSpPr>
        <p:spPr>
          <a:xfrm>
            <a:off x="432137" y="3350223"/>
            <a:ext cx="5271546" cy="2905721"/>
          </a:xfrm>
          <a:prstGeom prst="rect">
            <a:avLst/>
          </a:prstGeom>
        </p:spPr>
        <p:txBody>
          <a:bodyPr vert="horz" lIns="45720" tIns="45720" rIns="45720" bIns="45720" rtlCol="0">
            <a:normAutofit fontScale="55000" lnSpcReduction="20000"/>
          </a:bodyPr>
          <a:lstStyle>
            <a:lvl1pPr marL="0" indent="0" algn="ctr" defTabSz="912098" rtl="0" eaLnBrk="1" latinLnBrk="0" hangingPunct="1">
              <a:lnSpc>
                <a:spcPct val="90000"/>
              </a:lnSpc>
              <a:spcBef>
                <a:spcPts val="1197"/>
              </a:spcBef>
              <a:spcAft>
                <a:spcPts val="200"/>
              </a:spcAft>
              <a:buClr>
                <a:schemeClr val="accent1"/>
              </a:buClr>
              <a:buSzPct val="100000"/>
              <a:buFont typeface="Tw Cen MT" panose="020B0602020104020603" pitchFamily="34" charset="0"/>
              <a:buNone/>
              <a:defRPr sz="2400" kern="1200">
                <a:solidFill>
                  <a:schemeClr val="tx1">
                    <a:tint val="75000"/>
                  </a:schemeClr>
                </a:solidFill>
                <a:latin typeface="+mn-lt"/>
                <a:ea typeface="+mn-ea"/>
                <a:cs typeface="+mn-cs"/>
              </a:defRPr>
            </a:lvl1pPr>
            <a:lvl2pPr marL="456011"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tint val="75000"/>
                  </a:schemeClr>
                </a:solidFill>
                <a:latin typeface="+mn-lt"/>
                <a:ea typeface="+mn-ea"/>
                <a:cs typeface="+mn-cs"/>
              </a:defRPr>
            </a:lvl2pPr>
            <a:lvl3pPr marL="912023"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3pPr>
            <a:lvl4pPr marL="1368034"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4pPr>
            <a:lvl5pPr marL="1824045"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5pPr>
            <a:lvl6pPr marL="2280056"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6pPr>
            <a:lvl7pPr marL="2736068"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7pPr>
            <a:lvl8pPr marL="3192079"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8pPr>
            <a:lvl9pPr marL="3648090"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9pPr>
          </a:lstStyle>
          <a:p>
            <a:pPr algn="just">
              <a:lnSpc>
                <a:spcPct val="120000"/>
              </a:lnSpc>
            </a:pPr>
            <a:r>
              <a:rPr lang="en-GB" sz="3600" dirty="0">
                <a:latin typeface="Times New Roman" panose="02020603050405020304" pitchFamily="18" charset="0"/>
                <a:cs typeface="Times New Roman" panose="02020603050405020304" pitchFamily="18" charset="0"/>
              </a:rPr>
              <a:t>Synergistic POTENTIALS of end-of-life coal mines and coal-fired power plants, along with closely related neighbouring industries: update and re-adoption of territorial just transition plans.</a:t>
            </a:r>
          </a:p>
          <a:p>
            <a:pPr algn="l">
              <a:lnSpc>
                <a:spcPct val="120000"/>
              </a:lnSpc>
            </a:pPr>
            <a:r>
              <a:rPr lang="en-GB" sz="3600" dirty="0">
                <a:latin typeface="Times New Roman" panose="02020603050405020304" pitchFamily="18" charset="0"/>
                <a:cs typeface="Times New Roman" panose="02020603050405020304" pitchFamily="18" charset="0"/>
              </a:rPr>
              <a:t>EU Research Fund for Coal and Steel (RFCS)               </a:t>
            </a:r>
            <a:endParaRPr lang="pl-PL" sz="3600" dirty="0">
              <a:latin typeface="Times New Roman" panose="02020603050405020304" pitchFamily="18" charset="0"/>
              <a:cs typeface="Times New Roman" panose="02020603050405020304" pitchFamily="18" charset="0"/>
            </a:endParaRPr>
          </a:p>
          <a:p>
            <a:pPr algn="l">
              <a:lnSpc>
                <a:spcPct val="120000"/>
              </a:lnSpc>
            </a:pPr>
            <a:r>
              <a:rPr lang="en-GB" sz="3600" dirty="0">
                <a:latin typeface="Times New Roman" panose="02020603050405020304" pitchFamily="18" charset="0"/>
                <a:cs typeface="Times New Roman" panose="02020603050405020304" pitchFamily="18" charset="0"/>
              </a:rPr>
              <a:t>Grant Agreement No 101034042</a:t>
            </a:r>
          </a:p>
          <a:p>
            <a:r>
              <a:rPr lang="en-GB" sz="3600" dirty="0">
                <a:latin typeface="Times New Roman" panose="02020603050405020304" pitchFamily="18" charset="0"/>
                <a:cs typeface="Times New Roman" panose="02020603050405020304" pitchFamily="18" charset="0"/>
                <a:hlinkClick r:id="rId5"/>
              </a:rPr>
              <a:t>www.potentialsproject.eu</a:t>
            </a:r>
            <a:r>
              <a:rPr lang="en-GB" sz="3600" dirty="0">
                <a:latin typeface="Times New Roman" panose="02020603050405020304" pitchFamily="18" charset="0"/>
                <a:cs typeface="Times New Roman" panose="02020603050405020304" pitchFamily="18" charset="0"/>
              </a:rPr>
              <a:t> </a:t>
            </a:r>
            <a:endParaRPr lang="pl-PL" sz="3600" dirty="0">
              <a:latin typeface="Times New Roman" panose="02020603050405020304" pitchFamily="18" charset="0"/>
              <a:cs typeface="Times New Roman" panose="02020603050405020304" pitchFamily="18" charset="0"/>
            </a:endParaRPr>
          </a:p>
          <a:p>
            <a:pPr algn="just"/>
            <a:endParaRPr lang="en-GB" sz="2000" dirty="0"/>
          </a:p>
          <a:p>
            <a:pPr algn="just"/>
            <a:endParaRPr lang="en-GB" dirty="0"/>
          </a:p>
        </p:txBody>
      </p:sp>
      <p:sp>
        <p:nvSpPr>
          <p:cNvPr id="9" name="Symbol zastępczy zawartości 2">
            <a:extLst>
              <a:ext uri="{FF2B5EF4-FFF2-40B4-BE49-F238E27FC236}">
                <a16:creationId xmlns:a16="http://schemas.microsoft.com/office/drawing/2014/main" id="{0A0323F9-5D6A-0BB6-C6E6-2BF057CA8A7B}"/>
              </a:ext>
            </a:extLst>
          </p:cNvPr>
          <p:cNvSpPr txBox="1">
            <a:spLocks/>
          </p:cNvSpPr>
          <p:nvPr/>
        </p:nvSpPr>
        <p:spPr>
          <a:xfrm>
            <a:off x="6497955" y="3350223"/>
            <a:ext cx="5190067" cy="2905720"/>
          </a:xfrm>
          <a:prstGeom prst="rect">
            <a:avLst/>
          </a:prstGeom>
        </p:spPr>
        <p:txBody>
          <a:bodyPr vert="horz" lIns="45720" tIns="45720" rIns="45720" bIns="45720" rtlCol="0">
            <a:normAutofit fontScale="92500"/>
          </a:bodyPr>
          <a:lstStyle>
            <a:lvl1pPr marL="0" indent="0" algn="ctr" defTabSz="912098" rtl="0" eaLnBrk="1" latinLnBrk="0" hangingPunct="1">
              <a:lnSpc>
                <a:spcPct val="90000"/>
              </a:lnSpc>
              <a:spcBef>
                <a:spcPts val="1197"/>
              </a:spcBef>
              <a:spcAft>
                <a:spcPts val="200"/>
              </a:spcAft>
              <a:buClr>
                <a:schemeClr val="accent1"/>
              </a:buClr>
              <a:buSzPct val="100000"/>
              <a:buFont typeface="Tw Cen MT" panose="020B0602020104020603" pitchFamily="34" charset="0"/>
              <a:buNone/>
              <a:defRPr sz="2400" kern="1200">
                <a:solidFill>
                  <a:schemeClr val="tx1">
                    <a:tint val="75000"/>
                  </a:schemeClr>
                </a:solidFill>
                <a:latin typeface="+mn-lt"/>
                <a:ea typeface="+mn-ea"/>
                <a:cs typeface="+mn-cs"/>
              </a:defRPr>
            </a:lvl1pPr>
            <a:lvl2pPr marL="456011"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tint val="75000"/>
                  </a:schemeClr>
                </a:solidFill>
                <a:latin typeface="+mn-lt"/>
                <a:ea typeface="+mn-ea"/>
                <a:cs typeface="+mn-cs"/>
              </a:defRPr>
            </a:lvl2pPr>
            <a:lvl3pPr marL="912023"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3pPr>
            <a:lvl4pPr marL="1368034"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4pPr>
            <a:lvl5pPr marL="1824045"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5pPr>
            <a:lvl6pPr marL="2280056"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6pPr>
            <a:lvl7pPr marL="2736068"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7pPr>
            <a:lvl8pPr marL="3192079"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8pPr>
            <a:lvl9pPr marL="3648090"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9pPr>
          </a:lstStyle>
          <a:p>
            <a:pPr algn="just">
              <a:lnSpc>
                <a:spcPct val="120000"/>
              </a:lnSpc>
            </a:pPr>
            <a:r>
              <a:rPr lang="en-GB" sz="2200" dirty="0">
                <a:latin typeface="Times New Roman" panose="02020603050405020304" pitchFamily="18" charset="0"/>
                <a:cs typeface="Times New Roman" panose="02020603050405020304" pitchFamily="18" charset="0"/>
              </a:rPr>
              <a:t>Leveraging the competitive advantages of end-of-life underground coal mines to maximise the creation of green and quality jobs.</a:t>
            </a:r>
          </a:p>
          <a:p>
            <a:pPr algn="l">
              <a:lnSpc>
                <a:spcPct val="120000"/>
              </a:lnSpc>
            </a:pPr>
            <a:r>
              <a:rPr lang="en-GB" sz="2200" dirty="0">
                <a:latin typeface="Times New Roman" panose="02020603050405020304" pitchFamily="18" charset="0"/>
                <a:cs typeface="Times New Roman" panose="02020603050405020304" pitchFamily="18" charset="0"/>
              </a:rPr>
              <a:t>EU Research Fund for Coal and Steel (RFCS)</a:t>
            </a:r>
            <a:br>
              <a:rPr lang="en-GB" sz="2200" dirty="0">
                <a:latin typeface="Times New Roman" panose="02020603050405020304" pitchFamily="18" charset="0"/>
                <a:cs typeface="Times New Roman" panose="02020603050405020304" pitchFamily="18" charset="0"/>
              </a:rPr>
            </a:br>
            <a:r>
              <a:rPr lang="en-GB" sz="2200" dirty="0">
                <a:latin typeface="Times New Roman" panose="02020603050405020304" pitchFamily="18" charset="0"/>
                <a:cs typeface="Times New Roman" panose="02020603050405020304" pitchFamily="18" charset="0"/>
              </a:rPr>
              <a:t>Grant Agreement No 101057789</a:t>
            </a:r>
          </a:p>
          <a:p>
            <a:r>
              <a:rPr lang="en-GB" sz="2200" dirty="0">
                <a:latin typeface="Times New Roman" panose="02020603050405020304" pitchFamily="18" charset="0"/>
                <a:cs typeface="Times New Roman" panose="02020603050405020304" pitchFamily="18" charset="0"/>
                <a:hlinkClick r:id="rId6"/>
              </a:rPr>
              <a:t>www.greenjobsproject.eu</a:t>
            </a:r>
            <a:r>
              <a:rPr lang="en-GB" sz="2200" dirty="0">
                <a:latin typeface="Times New Roman" panose="02020603050405020304" pitchFamily="18" charset="0"/>
                <a:cs typeface="Times New Roman" panose="02020603050405020304" pitchFamily="18" charset="0"/>
              </a:rPr>
              <a:t>  </a:t>
            </a:r>
            <a:endParaRPr lang="pl-PL" sz="2200" dirty="0">
              <a:latin typeface="Times New Roman" panose="02020603050405020304" pitchFamily="18" charset="0"/>
              <a:cs typeface="Times New Roman" panose="02020603050405020304" pitchFamily="18" charset="0"/>
            </a:endParaRPr>
          </a:p>
          <a:p>
            <a:pPr algn="just"/>
            <a:endParaRPr lang="en-GB" sz="2000" dirty="0"/>
          </a:p>
          <a:p>
            <a:pPr algn="just"/>
            <a:endParaRPr lang="en-GB" dirty="0"/>
          </a:p>
        </p:txBody>
      </p:sp>
    </p:spTree>
    <p:extLst>
      <p:ext uri="{BB962C8B-B14F-4D97-AF65-F5344CB8AC3E}">
        <p14:creationId xmlns:p14="http://schemas.microsoft.com/office/powerpoint/2010/main" val="3607599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id="{19CB3324-3E94-4792-BA95-54A9A100F125}"/>
              </a:ext>
            </a:extLst>
          </p:cNvPr>
          <p:cNvSpPr>
            <a:spLocks noGrp="1"/>
          </p:cNvSpPr>
          <p:nvPr>
            <p:ph type="ctrTitle"/>
          </p:nvPr>
        </p:nvSpPr>
        <p:spPr>
          <a:xfrm>
            <a:off x="166321" y="152595"/>
            <a:ext cx="11597054" cy="380806"/>
          </a:xfrm>
        </p:spPr>
        <p:txBody>
          <a:bodyPr>
            <a:normAutofit fontScale="90000"/>
          </a:bodyPr>
          <a:lstStyle/>
          <a:p>
            <a:pPr algn="ctr"/>
            <a:br>
              <a:rPr lang="pl-PL" sz="2800" dirty="0">
                <a:latin typeface="Times New Roman" panose="02020603050405020304" pitchFamily="18" charset="0"/>
                <a:cs typeface="Times New Roman" panose="02020603050405020304" pitchFamily="18" charset="0"/>
              </a:rPr>
            </a:br>
            <a:br>
              <a:rPr lang="pl-PL" sz="2800" dirty="0">
                <a:latin typeface="Times New Roman" panose="02020603050405020304" pitchFamily="18" charset="0"/>
                <a:cs typeface="Times New Roman" panose="02020603050405020304" pitchFamily="18" charset="0"/>
              </a:rPr>
            </a:br>
            <a:br>
              <a:rPr lang="pl-PL" sz="2800" dirty="0">
                <a:latin typeface="Times New Roman" panose="02020603050405020304" pitchFamily="18" charset="0"/>
                <a:cs typeface="Times New Roman" panose="02020603050405020304" pitchFamily="18" charset="0"/>
              </a:rPr>
            </a:br>
            <a:endParaRPr lang="en-GB" dirty="0"/>
          </a:p>
        </p:txBody>
      </p:sp>
      <p:sp>
        <p:nvSpPr>
          <p:cNvPr id="4" name="Prostokąt 3"/>
          <p:cNvSpPr/>
          <p:nvPr/>
        </p:nvSpPr>
        <p:spPr>
          <a:xfrm>
            <a:off x="364200" y="225096"/>
            <a:ext cx="8705405" cy="430887"/>
          </a:xfrm>
          <a:prstGeom prst="rect">
            <a:avLst/>
          </a:prstGeom>
        </p:spPr>
        <p:txBody>
          <a:bodyPr wrap="square">
            <a:spAutoFit/>
          </a:bodyPr>
          <a:lstStyle/>
          <a:p>
            <a:r>
              <a:rPr lang="es-ES" sz="2200" b="1" dirty="0">
                <a:solidFill>
                  <a:schemeClr val="accent5">
                    <a:lumMod val="75000"/>
                  </a:schemeClr>
                </a:solidFill>
              </a:rPr>
              <a:t>P</a:t>
            </a:r>
            <a:r>
              <a:rPr lang="pl-PL" sz="2200" b="1" dirty="0">
                <a:solidFill>
                  <a:schemeClr val="accent5">
                    <a:lumMod val="75000"/>
                  </a:schemeClr>
                </a:solidFill>
              </a:rPr>
              <a:t>OTENTIALS</a:t>
            </a:r>
            <a:r>
              <a:rPr lang="en-US" sz="2200" b="1" dirty="0">
                <a:solidFill>
                  <a:schemeClr val="accent5">
                    <a:lumMod val="75000"/>
                  </a:schemeClr>
                </a:solidFill>
              </a:rPr>
              <a:t> Project</a:t>
            </a:r>
            <a:endParaRPr lang="pl-PL" sz="2200" b="1" dirty="0">
              <a:solidFill>
                <a:schemeClr val="accent5">
                  <a:lumMod val="75000"/>
                </a:schemeClr>
              </a:solidFill>
            </a:endParaRPr>
          </a:p>
        </p:txBody>
      </p:sp>
      <p:sp>
        <p:nvSpPr>
          <p:cNvPr id="5" name="Symbol zastępczy zawartości 2">
            <a:extLst>
              <a:ext uri="{FF2B5EF4-FFF2-40B4-BE49-F238E27FC236}">
                <a16:creationId xmlns:a16="http://schemas.microsoft.com/office/drawing/2014/main" id="{AF4C2D0C-2E4F-D33B-6C12-BBD5B1B47BFC}"/>
              </a:ext>
            </a:extLst>
          </p:cNvPr>
          <p:cNvSpPr txBox="1">
            <a:spLocks/>
          </p:cNvSpPr>
          <p:nvPr/>
        </p:nvSpPr>
        <p:spPr>
          <a:xfrm>
            <a:off x="406400" y="932830"/>
            <a:ext cx="11046234" cy="1674568"/>
          </a:xfrm>
          <a:prstGeom prst="rect">
            <a:avLst/>
          </a:prstGeom>
        </p:spPr>
        <p:txBody>
          <a:bodyPr vert="horz" lIns="45720" tIns="45720" rIns="45720" bIns="45720" rtlCol="0">
            <a:normAutofit fontScale="92500"/>
          </a:bodyPr>
          <a:lstStyle>
            <a:lvl1pPr marL="0" indent="0" algn="ctr" defTabSz="912098" rtl="0" eaLnBrk="1" latinLnBrk="0" hangingPunct="1">
              <a:lnSpc>
                <a:spcPct val="90000"/>
              </a:lnSpc>
              <a:spcBef>
                <a:spcPts val="1197"/>
              </a:spcBef>
              <a:spcAft>
                <a:spcPts val="200"/>
              </a:spcAft>
              <a:buClr>
                <a:schemeClr val="accent1"/>
              </a:buClr>
              <a:buSzPct val="100000"/>
              <a:buFont typeface="Tw Cen MT" panose="020B0602020104020603" pitchFamily="34" charset="0"/>
              <a:buNone/>
              <a:defRPr sz="2400" kern="1200">
                <a:solidFill>
                  <a:schemeClr val="tx1">
                    <a:tint val="75000"/>
                  </a:schemeClr>
                </a:solidFill>
                <a:latin typeface="+mn-lt"/>
                <a:ea typeface="+mn-ea"/>
                <a:cs typeface="+mn-cs"/>
              </a:defRPr>
            </a:lvl1pPr>
            <a:lvl2pPr marL="456011"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tint val="75000"/>
                  </a:schemeClr>
                </a:solidFill>
                <a:latin typeface="+mn-lt"/>
                <a:ea typeface="+mn-ea"/>
                <a:cs typeface="+mn-cs"/>
              </a:defRPr>
            </a:lvl2pPr>
            <a:lvl3pPr marL="912023"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3pPr>
            <a:lvl4pPr marL="1368034"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4pPr>
            <a:lvl5pPr marL="1824045"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5pPr>
            <a:lvl6pPr marL="2280056"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6pPr>
            <a:lvl7pPr marL="2736068"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7pPr>
            <a:lvl8pPr marL="3192079"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8pPr>
            <a:lvl9pPr marL="3648090"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9pPr>
          </a:lstStyle>
          <a:p>
            <a:pPr algn="just"/>
            <a:r>
              <a:rPr lang="en-GB" sz="2000" dirty="0">
                <a:solidFill>
                  <a:schemeClr val="tx1">
                    <a:lumMod val="50000"/>
                  </a:schemeClr>
                </a:solidFill>
              </a:rPr>
              <a:t>It focuses on taking advantage of the joint potential of end-of-life coal mines and coal-fired power plants to stimulate new economic activities and develop jobs in Coal Regions in Transition.</a:t>
            </a:r>
          </a:p>
          <a:p>
            <a:pPr algn="just"/>
            <a:r>
              <a:rPr lang="en-GB" sz="2000" dirty="0">
                <a:solidFill>
                  <a:schemeClr val="tx1">
                    <a:lumMod val="50000"/>
                  </a:schemeClr>
                </a:solidFill>
              </a:rPr>
              <a:t>It identifies and assess opportunities by means of a prospective analysis, enabling to develop business models that rely on renewable energy, on the circular economy or scale energy storage, guaranteeing a sustainable and combined use of assets and resources.</a:t>
            </a:r>
          </a:p>
          <a:p>
            <a:pPr marL="798911" lvl="1" indent="-342900" algn="just">
              <a:buFont typeface="Arial" panose="020B0604020202020204" pitchFamily="34" charset="0"/>
              <a:buChar char="•"/>
            </a:pPr>
            <a:endParaRPr lang="en-GB" sz="1394" dirty="0"/>
          </a:p>
          <a:p>
            <a:pPr algn="just"/>
            <a:endParaRPr lang="en-GB" sz="2000" dirty="0"/>
          </a:p>
          <a:p>
            <a:pPr algn="just"/>
            <a:endParaRPr lang="en-GB" dirty="0"/>
          </a:p>
        </p:txBody>
      </p:sp>
      <p:pic>
        <p:nvPicPr>
          <p:cNvPr id="2" name="Obraz 1"/>
          <p:cNvPicPr>
            <a:picLocks noChangeAspect="1"/>
          </p:cNvPicPr>
          <p:nvPr/>
        </p:nvPicPr>
        <p:blipFill>
          <a:blip r:embed="rId3"/>
          <a:stretch>
            <a:fillRect/>
          </a:stretch>
        </p:blipFill>
        <p:spPr>
          <a:xfrm>
            <a:off x="406400" y="2820504"/>
            <a:ext cx="4487045" cy="2865368"/>
          </a:xfrm>
          <a:prstGeom prst="rect">
            <a:avLst/>
          </a:prstGeom>
        </p:spPr>
      </p:pic>
      <p:pic>
        <p:nvPicPr>
          <p:cNvPr id="6" name="Obraz 5"/>
          <p:cNvPicPr>
            <a:picLocks noChangeAspect="1"/>
          </p:cNvPicPr>
          <p:nvPr/>
        </p:nvPicPr>
        <p:blipFill>
          <a:blip r:embed="rId4"/>
          <a:stretch>
            <a:fillRect/>
          </a:stretch>
        </p:blipFill>
        <p:spPr>
          <a:xfrm>
            <a:off x="7048606" y="2820504"/>
            <a:ext cx="4041998" cy="1341236"/>
          </a:xfrm>
          <a:prstGeom prst="rect">
            <a:avLst/>
          </a:prstGeom>
        </p:spPr>
      </p:pic>
      <p:pic>
        <p:nvPicPr>
          <p:cNvPr id="8" name="Obraz 7"/>
          <p:cNvPicPr>
            <a:picLocks noChangeAspect="1"/>
          </p:cNvPicPr>
          <p:nvPr/>
        </p:nvPicPr>
        <p:blipFill>
          <a:blip r:embed="rId5"/>
          <a:stretch>
            <a:fillRect/>
          </a:stretch>
        </p:blipFill>
        <p:spPr>
          <a:xfrm>
            <a:off x="6984592" y="4253188"/>
            <a:ext cx="4170025" cy="792549"/>
          </a:xfrm>
          <a:prstGeom prst="rect">
            <a:avLst/>
          </a:prstGeom>
        </p:spPr>
      </p:pic>
      <p:pic>
        <p:nvPicPr>
          <p:cNvPr id="3" name="Obraz 2"/>
          <p:cNvPicPr>
            <a:picLocks noChangeAspect="1"/>
          </p:cNvPicPr>
          <p:nvPr/>
        </p:nvPicPr>
        <p:blipFill>
          <a:blip r:embed="rId6"/>
          <a:stretch>
            <a:fillRect/>
          </a:stretch>
        </p:blipFill>
        <p:spPr>
          <a:xfrm>
            <a:off x="10438803" y="225096"/>
            <a:ext cx="1431628" cy="330167"/>
          </a:xfrm>
          <a:prstGeom prst="rect">
            <a:avLst/>
          </a:prstGeom>
        </p:spPr>
      </p:pic>
    </p:spTree>
    <p:extLst>
      <p:ext uri="{BB962C8B-B14F-4D97-AF65-F5344CB8AC3E}">
        <p14:creationId xmlns:p14="http://schemas.microsoft.com/office/powerpoint/2010/main" val="2333984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p:cNvSpPr>
            <a:spLocks noGrp="1"/>
          </p:cNvSpPr>
          <p:nvPr>
            <p:ph type="sldNum" sz="quarter" idx="12"/>
          </p:nvPr>
        </p:nvSpPr>
        <p:spPr/>
        <p:txBody>
          <a:bodyPr/>
          <a:lstStyle/>
          <a:p>
            <a:fld id="{5E26CD2E-4144-4FDC-A3AE-FF17D2F81A9F}" type="slidenum">
              <a:rPr lang="pl-PL" altLang="pl-PL" smtClean="0"/>
              <a:pPr/>
              <a:t>23</a:t>
            </a:fld>
            <a:endParaRPr lang="pl-PL" altLang="pl-PL" dirty="0"/>
          </a:p>
        </p:txBody>
      </p:sp>
      <p:sp>
        <p:nvSpPr>
          <p:cNvPr id="6" name="Prostokąt 5"/>
          <p:cNvSpPr/>
          <p:nvPr/>
        </p:nvSpPr>
        <p:spPr>
          <a:xfrm>
            <a:off x="364200" y="225096"/>
            <a:ext cx="8705405" cy="430887"/>
          </a:xfrm>
          <a:prstGeom prst="rect">
            <a:avLst/>
          </a:prstGeom>
        </p:spPr>
        <p:txBody>
          <a:bodyPr wrap="square">
            <a:spAutoFit/>
          </a:bodyPr>
          <a:lstStyle/>
          <a:p>
            <a:r>
              <a:rPr lang="es-ES" sz="2200" b="1" dirty="0">
                <a:solidFill>
                  <a:schemeClr val="accent5">
                    <a:lumMod val="75000"/>
                  </a:schemeClr>
                </a:solidFill>
              </a:rPr>
              <a:t>P</a:t>
            </a:r>
            <a:r>
              <a:rPr lang="pl-PL" sz="2200" b="1" dirty="0">
                <a:solidFill>
                  <a:schemeClr val="accent5">
                    <a:lumMod val="75000"/>
                  </a:schemeClr>
                </a:solidFill>
              </a:rPr>
              <a:t>OTENTIALS</a:t>
            </a:r>
            <a:r>
              <a:rPr lang="en-US" sz="2200" b="1" dirty="0">
                <a:solidFill>
                  <a:schemeClr val="accent5">
                    <a:lumMod val="75000"/>
                  </a:schemeClr>
                </a:solidFill>
              </a:rPr>
              <a:t> Project</a:t>
            </a:r>
            <a:endParaRPr lang="pl-PL" sz="2200" b="1" dirty="0">
              <a:solidFill>
                <a:schemeClr val="accent5">
                  <a:lumMod val="75000"/>
                </a:schemeClr>
              </a:solidFill>
            </a:endParaRPr>
          </a:p>
        </p:txBody>
      </p:sp>
      <p:sp>
        <p:nvSpPr>
          <p:cNvPr id="7" name="Symbol zastępczy zawartości 2">
            <a:extLst>
              <a:ext uri="{FF2B5EF4-FFF2-40B4-BE49-F238E27FC236}">
                <a16:creationId xmlns:a16="http://schemas.microsoft.com/office/drawing/2014/main" id="{AF4C2D0C-2E4F-D33B-6C12-BBD5B1B47BFC}"/>
              </a:ext>
            </a:extLst>
          </p:cNvPr>
          <p:cNvSpPr txBox="1">
            <a:spLocks/>
          </p:cNvSpPr>
          <p:nvPr/>
        </p:nvSpPr>
        <p:spPr>
          <a:xfrm>
            <a:off x="478827" y="941883"/>
            <a:ext cx="11299731" cy="1339591"/>
          </a:xfrm>
          <a:prstGeom prst="rect">
            <a:avLst/>
          </a:prstGeom>
        </p:spPr>
        <p:txBody>
          <a:bodyPr vert="horz" lIns="45720" tIns="45720" rIns="45720" bIns="45720" rtlCol="0">
            <a:normAutofit/>
          </a:bodyPr>
          <a:lstStyle>
            <a:lvl1pPr marL="0" indent="0" algn="ctr" defTabSz="912098" rtl="0" eaLnBrk="1" latinLnBrk="0" hangingPunct="1">
              <a:lnSpc>
                <a:spcPct val="90000"/>
              </a:lnSpc>
              <a:spcBef>
                <a:spcPts val="1197"/>
              </a:spcBef>
              <a:spcAft>
                <a:spcPts val="200"/>
              </a:spcAft>
              <a:buClr>
                <a:schemeClr val="accent1"/>
              </a:buClr>
              <a:buSzPct val="100000"/>
              <a:buFont typeface="Tw Cen MT" panose="020B0602020104020603" pitchFamily="34" charset="0"/>
              <a:buNone/>
              <a:defRPr sz="2400" kern="1200">
                <a:solidFill>
                  <a:schemeClr val="tx1">
                    <a:tint val="75000"/>
                  </a:schemeClr>
                </a:solidFill>
                <a:latin typeface="+mn-lt"/>
                <a:ea typeface="+mn-ea"/>
                <a:cs typeface="+mn-cs"/>
              </a:defRPr>
            </a:lvl1pPr>
            <a:lvl2pPr marL="456011"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tint val="75000"/>
                  </a:schemeClr>
                </a:solidFill>
                <a:latin typeface="+mn-lt"/>
                <a:ea typeface="+mn-ea"/>
                <a:cs typeface="+mn-cs"/>
              </a:defRPr>
            </a:lvl2pPr>
            <a:lvl3pPr marL="912023"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3pPr>
            <a:lvl4pPr marL="1368034"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4pPr>
            <a:lvl5pPr marL="1824045"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5pPr>
            <a:lvl6pPr marL="2280056"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6pPr>
            <a:lvl7pPr marL="2736068"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7pPr>
            <a:lvl8pPr marL="3192079"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8pPr>
            <a:lvl9pPr marL="3648090"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9pPr>
          </a:lstStyle>
          <a:p>
            <a:pPr algn="just"/>
            <a:r>
              <a:rPr lang="en-GB" sz="2000" dirty="0"/>
              <a:t>Using MULTIPOL program (Multicriteria and policy), first, the scoring of actions with respect to criteria from 0 to 20 is made. </a:t>
            </a:r>
          </a:p>
          <a:p>
            <a:pPr algn="just"/>
            <a:endParaRPr lang="en-GB" dirty="0"/>
          </a:p>
        </p:txBody>
      </p:sp>
      <p:pic>
        <p:nvPicPr>
          <p:cNvPr id="11" name="Obraz 10"/>
          <p:cNvPicPr>
            <a:picLocks noChangeAspect="1"/>
          </p:cNvPicPr>
          <p:nvPr/>
        </p:nvPicPr>
        <p:blipFill>
          <a:blip r:embed="rId3"/>
          <a:stretch>
            <a:fillRect/>
          </a:stretch>
        </p:blipFill>
        <p:spPr>
          <a:xfrm>
            <a:off x="1617261" y="1812499"/>
            <a:ext cx="9022862" cy="4084674"/>
          </a:xfrm>
          <a:prstGeom prst="rect">
            <a:avLst/>
          </a:prstGeom>
        </p:spPr>
      </p:pic>
      <p:pic>
        <p:nvPicPr>
          <p:cNvPr id="2" name="Obraz 1"/>
          <p:cNvPicPr>
            <a:picLocks noChangeAspect="1"/>
          </p:cNvPicPr>
          <p:nvPr/>
        </p:nvPicPr>
        <p:blipFill>
          <a:blip r:embed="rId4"/>
          <a:stretch>
            <a:fillRect/>
          </a:stretch>
        </p:blipFill>
        <p:spPr>
          <a:xfrm>
            <a:off x="10446746" y="225096"/>
            <a:ext cx="1432684" cy="329213"/>
          </a:xfrm>
          <a:prstGeom prst="rect">
            <a:avLst/>
          </a:prstGeom>
        </p:spPr>
      </p:pic>
    </p:spTree>
    <p:extLst>
      <p:ext uri="{BB962C8B-B14F-4D97-AF65-F5344CB8AC3E}">
        <p14:creationId xmlns:p14="http://schemas.microsoft.com/office/powerpoint/2010/main" val="1788581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364200" y="225096"/>
            <a:ext cx="8705405" cy="430887"/>
          </a:xfrm>
          <a:prstGeom prst="rect">
            <a:avLst/>
          </a:prstGeom>
        </p:spPr>
        <p:txBody>
          <a:bodyPr wrap="square">
            <a:spAutoFit/>
          </a:bodyPr>
          <a:lstStyle/>
          <a:p>
            <a:r>
              <a:rPr lang="es-ES" sz="2200" b="1" dirty="0">
                <a:solidFill>
                  <a:schemeClr val="accent5">
                    <a:lumMod val="75000"/>
                  </a:schemeClr>
                </a:solidFill>
              </a:rPr>
              <a:t>P</a:t>
            </a:r>
            <a:r>
              <a:rPr lang="pl-PL" sz="2200" b="1" dirty="0">
                <a:solidFill>
                  <a:schemeClr val="accent5">
                    <a:lumMod val="75000"/>
                  </a:schemeClr>
                </a:solidFill>
              </a:rPr>
              <a:t>OTENTIALS</a:t>
            </a:r>
            <a:r>
              <a:rPr lang="en-US" sz="2200" b="1" dirty="0">
                <a:solidFill>
                  <a:schemeClr val="accent5">
                    <a:lumMod val="75000"/>
                  </a:schemeClr>
                </a:solidFill>
              </a:rPr>
              <a:t> Project</a:t>
            </a:r>
            <a:endParaRPr lang="pl-PL" sz="2200" b="1" dirty="0">
              <a:solidFill>
                <a:schemeClr val="accent5">
                  <a:lumMod val="75000"/>
                </a:schemeClr>
              </a:solidFill>
            </a:endParaRPr>
          </a:p>
        </p:txBody>
      </p:sp>
      <p:sp>
        <p:nvSpPr>
          <p:cNvPr id="7" name="Symbol zastępczy zawartości 2">
            <a:extLst>
              <a:ext uri="{FF2B5EF4-FFF2-40B4-BE49-F238E27FC236}">
                <a16:creationId xmlns:a16="http://schemas.microsoft.com/office/drawing/2014/main" id="{AF4C2D0C-2E4F-D33B-6C12-BBD5B1B47BFC}"/>
              </a:ext>
            </a:extLst>
          </p:cNvPr>
          <p:cNvSpPr txBox="1">
            <a:spLocks/>
          </p:cNvSpPr>
          <p:nvPr/>
        </p:nvSpPr>
        <p:spPr>
          <a:xfrm>
            <a:off x="406399" y="932829"/>
            <a:ext cx="11227303" cy="5112369"/>
          </a:xfrm>
          <a:prstGeom prst="rect">
            <a:avLst/>
          </a:prstGeom>
        </p:spPr>
        <p:txBody>
          <a:bodyPr vert="horz" lIns="45720" tIns="45720" rIns="45720" bIns="45720" rtlCol="0">
            <a:normAutofit/>
          </a:bodyPr>
          <a:lstStyle>
            <a:lvl1pPr marL="0" indent="0" algn="ctr" defTabSz="912098" rtl="0" eaLnBrk="1" latinLnBrk="0" hangingPunct="1">
              <a:lnSpc>
                <a:spcPct val="90000"/>
              </a:lnSpc>
              <a:spcBef>
                <a:spcPts val="1197"/>
              </a:spcBef>
              <a:spcAft>
                <a:spcPts val="200"/>
              </a:spcAft>
              <a:buClr>
                <a:schemeClr val="accent1"/>
              </a:buClr>
              <a:buSzPct val="100000"/>
              <a:buFont typeface="Tw Cen MT" panose="020B0602020104020603" pitchFamily="34" charset="0"/>
              <a:buNone/>
              <a:defRPr sz="2400" kern="1200">
                <a:solidFill>
                  <a:schemeClr val="tx1">
                    <a:tint val="75000"/>
                  </a:schemeClr>
                </a:solidFill>
                <a:latin typeface="+mn-lt"/>
                <a:ea typeface="+mn-ea"/>
                <a:cs typeface="+mn-cs"/>
              </a:defRPr>
            </a:lvl1pPr>
            <a:lvl2pPr marL="456011"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tint val="75000"/>
                  </a:schemeClr>
                </a:solidFill>
                <a:latin typeface="+mn-lt"/>
                <a:ea typeface="+mn-ea"/>
                <a:cs typeface="+mn-cs"/>
              </a:defRPr>
            </a:lvl2pPr>
            <a:lvl3pPr marL="912023"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3pPr>
            <a:lvl4pPr marL="1368034"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4pPr>
            <a:lvl5pPr marL="1824045"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5pPr>
            <a:lvl6pPr marL="2280056"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6pPr>
            <a:lvl7pPr marL="2736068"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7pPr>
            <a:lvl8pPr marL="3192079"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8pPr>
            <a:lvl9pPr marL="3648090"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9pPr>
          </a:lstStyle>
          <a:p>
            <a:pPr algn="just"/>
            <a:r>
              <a:rPr lang="en-GB" sz="2000" dirty="0">
                <a:solidFill>
                  <a:schemeClr val="tx1">
                    <a:lumMod val="50000"/>
                  </a:schemeClr>
                </a:solidFill>
              </a:rPr>
              <a:t>Second, matrix values corresponding to policy evaluation with respect to the criteria are assigned. As this concerns the set of criteria weights, the row sum must always equal 100. </a:t>
            </a:r>
            <a:endParaRPr lang="en-GB" sz="1394" dirty="0">
              <a:solidFill>
                <a:schemeClr val="tx1">
                  <a:lumMod val="50000"/>
                </a:schemeClr>
              </a:solidFill>
            </a:endParaRPr>
          </a:p>
          <a:p>
            <a:pPr algn="just"/>
            <a:endParaRPr lang="en-GB" sz="2000" dirty="0"/>
          </a:p>
          <a:p>
            <a:pPr algn="just"/>
            <a:endParaRPr lang="en-GB" dirty="0"/>
          </a:p>
        </p:txBody>
      </p:sp>
      <p:pic>
        <p:nvPicPr>
          <p:cNvPr id="8" name="Obraz 7"/>
          <p:cNvPicPr>
            <a:picLocks noChangeAspect="1"/>
          </p:cNvPicPr>
          <p:nvPr/>
        </p:nvPicPr>
        <p:blipFill>
          <a:blip r:embed="rId3"/>
          <a:stretch>
            <a:fillRect/>
          </a:stretch>
        </p:blipFill>
        <p:spPr>
          <a:xfrm>
            <a:off x="1533005" y="2399523"/>
            <a:ext cx="8974090" cy="1353429"/>
          </a:xfrm>
          <a:prstGeom prst="rect">
            <a:avLst/>
          </a:prstGeom>
        </p:spPr>
      </p:pic>
      <p:pic>
        <p:nvPicPr>
          <p:cNvPr id="2" name="Obraz 1"/>
          <p:cNvPicPr>
            <a:picLocks noChangeAspect="1"/>
          </p:cNvPicPr>
          <p:nvPr/>
        </p:nvPicPr>
        <p:blipFill>
          <a:blip r:embed="rId4"/>
          <a:stretch>
            <a:fillRect/>
          </a:stretch>
        </p:blipFill>
        <p:spPr>
          <a:xfrm>
            <a:off x="10338105" y="225096"/>
            <a:ext cx="1432684" cy="329213"/>
          </a:xfrm>
          <a:prstGeom prst="rect">
            <a:avLst/>
          </a:prstGeom>
        </p:spPr>
      </p:pic>
    </p:spTree>
    <p:extLst>
      <p:ext uri="{BB962C8B-B14F-4D97-AF65-F5344CB8AC3E}">
        <p14:creationId xmlns:p14="http://schemas.microsoft.com/office/powerpoint/2010/main" val="3204936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364200" y="225096"/>
            <a:ext cx="8705405" cy="430887"/>
          </a:xfrm>
          <a:prstGeom prst="rect">
            <a:avLst/>
          </a:prstGeom>
        </p:spPr>
        <p:txBody>
          <a:bodyPr wrap="square">
            <a:spAutoFit/>
          </a:bodyPr>
          <a:lstStyle/>
          <a:p>
            <a:r>
              <a:rPr lang="es-ES" sz="2200" b="1" dirty="0">
                <a:solidFill>
                  <a:schemeClr val="accent5">
                    <a:lumMod val="75000"/>
                  </a:schemeClr>
                </a:solidFill>
              </a:rPr>
              <a:t>P</a:t>
            </a:r>
            <a:r>
              <a:rPr lang="pl-PL" sz="2200" b="1" dirty="0">
                <a:solidFill>
                  <a:schemeClr val="accent5">
                    <a:lumMod val="75000"/>
                  </a:schemeClr>
                </a:solidFill>
              </a:rPr>
              <a:t>OTENTIALS</a:t>
            </a:r>
            <a:r>
              <a:rPr lang="en-US" sz="2200" b="1" dirty="0">
                <a:solidFill>
                  <a:schemeClr val="accent5">
                    <a:lumMod val="75000"/>
                  </a:schemeClr>
                </a:solidFill>
              </a:rPr>
              <a:t> Project</a:t>
            </a:r>
            <a:endParaRPr lang="pl-PL" sz="2200" b="1" dirty="0">
              <a:solidFill>
                <a:schemeClr val="accent5">
                  <a:lumMod val="75000"/>
                </a:schemeClr>
              </a:solidFill>
            </a:endParaRPr>
          </a:p>
        </p:txBody>
      </p:sp>
      <p:sp>
        <p:nvSpPr>
          <p:cNvPr id="7" name="Symbol zastępczy zawartości 2">
            <a:extLst>
              <a:ext uri="{FF2B5EF4-FFF2-40B4-BE49-F238E27FC236}">
                <a16:creationId xmlns:a16="http://schemas.microsoft.com/office/drawing/2014/main" id="{AF4C2D0C-2E4F-D33B-6C12-BBD5B1B47BFC}"/>
              </a:ext>
            </a:extLst>
          </p:cNvPr>
          <p:cNvSpPr txBox="1">
            <a:spLocks/>
          </p:cNvSpPr>
          <p:nvPr/>
        </p:nvSpPr>
        <p:spPr>
          <a:xfrm>
            <a:off x="406399" y="949763"/>
            <a:ext cx="10747469" cy="5112369"/>
          </a:xfrm>
          <a:prstGeom prst="rect">
            <a:avLst/>
          </a:prstGeom>
        </p:spPr>
        <p:txBody>
          <a:bodyPr vert="horz" lIns="45720" tIns="45720" rIns="45720" bIns="45720" rtlCol="0">
            <a:normAutofit/>
          </a:bodyPr>
          <a:lstStyle>
            <a:lvl1pPr marL="0" indent="0" algn="ctr" defTabSz="912098" rtl="0" eaLnBrk="1" latinLnBrk="0" hangingPunct="1">
              <a:lnSpc>
                <a:spcPct val="90000"/>
              </a:lnSpc>
              <a:spcBef>
                <a:spcPts val="1197"/>
              </a:spcBef>
              <a:spcAft>
                <a:spcPts val="200"/>
              </a:spcAft>
              <a:buClr>
                <a:schemeClr val="accent1"/>
              </a:buClr>
              <a:buSzPct val="100000"/>
              <a:buFont typeface="Tw Cen MT" panose="020B0602020104020603" pitchFamily="34" charset="0"/>
              <a:buNone/>
              <a:defRPr sz="2400" kern="1200">
                <a:solidFill>
                  <a:schemeClr val="tx1">
                    <a:tint val="75000"/>
                  </a:schemeClr>
                </a:solidFill>
                <a:latin typeface="+mn-lt"/>
                <a:ea typeface="+mn-ea"/>
                <a:cs typeface="+mn-cs"/>
              </a:defRPr>
            </a:lvl1pPr>
            <a:lvl2pPr marL="456011"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tint val="75000"/>
                  </a:schemeClr>
                </a:solidFill>
                <a:latin typeface="+mn-lt"/>
                <a:ea typeface="+mn-ea"/>
                <a:cs typeface="+mn-cs"/>
              </a:defRPr>
            </a:lvl2pPr>
            <a:lvl3pPr marL="912023"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3pPr>
            <a:lvl4pPr marL="1368034"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4pPr>
            <a:lvl5pPr marL="1824045"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5pPr>
            <a:lvl6pPr marL="2280056"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6pPr>
            <a:lvl7pPr marL="2736068"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7pPr>
            <a:lvl8pPr marL="3192079"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8pPr>
            <a:lvl9pPr marL="3648090"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9pPr>
          </a:lstStyle>
          <a:p>
            <a:pPr algn="just"/>
            <a:r>
              <a:rPr lang="en-GB" sz="2000" dirty="0">
                <a:solidFill>
                  <a:schemeClr val="tx1">
                    <a:lumMod val="50000"/>
                  </a:schemeClr>
                </a:solidFill>
              </a:rPr>
              <a:t>Evaluation of actions related to policies</a:t>
            </a:r>
            <a:r>
              <a:rPr lang="pl-PL" sz="2000" dirty="0">
                <a:solidFill>
                  <a:schemeClr val="tx1">
                    <a:lumMod val="50000"/>
                  </a:schemeClr>
                </a:solidFill>
              </a:rPr>
              <a:t> and c</a:t>
            </a:r>
            <a:r>
              <a:rPr lang="en-GB" sz="2000" dirty="0">
                <a:solidFill>
                  <a:schemeClr val="tx1">
                    <a:lumMod val="50000"/>
                  </a:schemeClr>
                </a:solidFill>
              </a:rPr>
              <a:t>ctions/policies closeness map.</a:t>
            </a:r>
          </a:p>
          <a:p>
            <a:pPr algn="just"/>
            <a:endParaRPr lang="en-GB" dirty="0"/>
          </a:p>
        </p:txBody>
      </p:sp>
      <p:pic>
        <p:nvPicPr>
          <p:cNvPr id="8" name="Obraz 7"/>
          <p:cNvPicPr>
            <a:picLocks noChangeAspect="1"/>
          </p:cNvPicPr>
          <p:nvPr/>
        </p:nvPicPr>
        <p:blipFill>
          <a:blip r:embed="rId3"/>
          <a:stretch>
            <a:fillRect/>
          </a:stretch>
        </p:blipFill>
        <p:spPr>
          <a:xfrm>
            <a:off x="406400" y="1337323"/>
            <a:ext cx="4023709" cy="4724809"/>
          </a:xfrm>
          <a:prstGeom prst="rect">
            <a:avLst/>
          </a:prstGeom>
        </p:spPr>
      </p:pic>
      <p:pic>
        <p:nvPicPr>
          <p:cNvPr id="9" name="Obraz 15">
            <a:extLst>
              <a:ext uri="{FF2B5EF4-FFF2-40B4-BE49-F238E27FC236}">
                <a16:creationId xmlns:a16="http://schemas.microsoft.com/office/drawing/2014/main" id="{51648458-81C4-48C1-3968-D6883FE8F2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9405" y="1699860"/>
            <a:ext cx="6722026" cy="3774994"/>
          </a:xfrm>
          <a:prstGeom prst="rect">
            <a:avLst/>
          </a:prstGeom>
          <a:noFill/>
        </p:spPr>
      </p:pic>
      <p:pic>
        <p:nvPicPr>
          <p:cNvPr id="2" name="Obraz 1"/>
          <p:cNvPicPr>
            <a:picLocks noChangeAspect="1"/>
          </p:cNvPicPr>
          <p:nvPr/>
        </p:nvPicPr>
        <p:blipFill>
          <a:blip r:embed="rId5"/>
          <a:stretch>
            <a:fillRect/>
          </a:stretch>
        </p:blipFill>
        <p:spPr>
          <a:xfrm>
            <a:off x="10437526" y="245501"/>
            <a:ext cx="1432684" cy="329213"/>
          </a:xfrm>
          <a:prstGeom prst="rect">
            <a:avLst/>
          </a:prstGeom>
        </p:spPr>
      </p:pic>
    </p:spTree>
    <p:extLst>
      <p:ext uri="{BB962C8B-B14F-4D97-AF65-F5344CB8AC3E}">
        <p14:creationId xmlns:p14="http://schemas.microsoft.com/office/powerpoint/2010/main" val="4050820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347268" y="225096"/>
            <a:ext cx="8705405" cy="430887"/>
          </a:xfrm>
          <a:prstGeom prst="rect">
            <a:avLst/>
          </a:prstGeom>
        </p:spPr>
        <p:txBody>
          <a:bodyPr wrap="square">
            <a:spAutoFit/>
          </a:bodyPr>
          <a:lstStyle/>
          <a:p>
            <a:r>
              <a:rPr lang="es-ES" sz="2200" b="1" dirty="0">
                <a:solidFill>
                  <a:schemeClr val="accent5">
                    <a:lumMod val="75000"/>
                  </a:schemeClr>
                </a:solidFill>
              </a:rPr>
              <a:t>GreenJOBS</a:t>
            </a:r>
            <a:r>
              <a:rPr lang="en-US" sz="2200" b="1" dirty="0">
                <a:solidFill>
                  <a:schemeClr val="accent5">
                    <a:lumMod val="75000"/>
                  </a:schemeClr>
                </a:solidFill>
              </a:rPr>
              <a:t> Project</a:t>
            </a:r>
            <a:endParaRPr lang="pl-PL" sz="2200" b="1" dirty="0">
              <a:solidFill>
                <a:schemeClr val="accent5">
                  <a:lumMod val="75000"/>
                </a:schemeClr>
              </a:solidFill>
            </a:endParaRPr>
          </a:p>
        </p:txBody>
      </p:sp>
      <p:sp>
        <p:nvSpPr>
          <p:cNvPr id="7" name="Symbol zastępczy zawartości 2">
            <a:extLst>
              <a:ext uri="{FF2B5EF4-FFF2-40B4-BE49-F238E27FC236}">
                <a16:creationId xmlns:a16="http://schemas.microsoft.com/office/drawing/2014/main" id="{AF4C2D0C-2E4F-D33B-6C12-BBD5B1B47BFC}"/>
              </a:ext>
            </a:extLst>
          </p:cNvPr>
          <p:cNvSpPr txBox="1">
            <a:spLocks/>
          </p:cNvSpPr>
          <p:nvPr/>
        </p:nvSpPr>
        <p:spPr>
          <a:xfrm>
            <a:off x="406400" y="949763"/>
            <a:ext cx="8425788" cy="5112369"/>
          </a:xfrm>
          <a:prstGeom prst="rect">
            <a:avLst/>
          </a:prstGeom>
        </p:spPr>
        <p:txBody>
          <a:bodyPr vert="horz" lIns="45720" tIns="45720" rIns="45720" bIns="45720" rtlCol="0">
            <a:normAutofit/>
          </a:bodyPr>
          <a:lstStyle>
            <a:lvl1pPr marL="0" indent="0" algn="ctr" defTabSz="912098" rtl="0" eaLnBrk="1" latinLnBrk="0" hangingPunct="1">
              <a:lnSpc>
                <a:spcPct val="90000"/>
              </a:lnSpc>
              <a:spcBef>
                <a:spcPts val="1197"/>
              </a:spcBef>
              <a:spcAft>
                <a:spcPts val="200"/>
              </a:spcAft>
              <a:buClr>
                <a:schemeClr val="accent1"/>
              </a:buClr>
              <a:buSzPct val="100000"/>
              <a:buFont typeface="Tw Cen MT" panose="020B0602020104020603" pitchFamily="34" charset="0"/>
              <a:buNone/>
              <a:defRPr sz="2400" kern="1200">
                <a:solidFill>
                  <a:schemeClr val="tx1">
                    <a:tint val="75000"/>
                  </a:schemeClr>
                </a:solidFill>
                <a:latin typeface="+mn-lt"/>
                <a:ea typeface="+mn-ea"/>
                <a:cs typeface="+mn-cs"/>
              </a:defRPr>
            </a:lvl1pPr>
            <a:lvl2pPr marL="456011"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tint val="75000"/>
                  </a:schemeClr>
                </a:solidFill>
                <a:latin typeface="+mn-lt"/>
                <a:ea typeface="+mn-ea"/>
                <a:cs typeface="+mn-cs"/>
              </a:defRPr>
            </a:lvl2pPr>
            <a:lvl3pPr marL="912023"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3pPr>
            <a:lvl4pPr marL="1368034"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4pPr>
            <a:lvl5pPr marL="1824045"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5pPr>
            <a:lvl6pPr marL="2280056"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6pPr>
            <a:lvl7pPr marL="2736068"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7pPr>
            <a:lvl8pPr marL="3192079"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8pPr>
            <a:lvl9pPr marL="3648090"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9pPr>
          </a:lstStyle>
          <a:p>
            <a:pPr algn="just"/>
            <a:r>
              <a:rPr lang="en-GB" sz="2000" dirty="0">
                <a:solidFill>
                  <a:schemeClr val="tx1">
                    <a:lumMod val="50000"/>
                  </a:schemeClr>
                </a:solidFill>
              </a:rPr>
              <a:t>Business model 1: Virtual Power Plant where energy is sold to the grid. </a:t>
            </a:r>
            <a:endParaRPr lang="en-GB" dirty="0">
              <a:solidFill>
                <a:schemeClr val="tx1">
                  <a:lumMod val="50000"/>
                </a:schemeClr>
              </a:solidFill>
            </a:endParaRPr>
          </a:p>
        </p:txBody>
      </p:sp>
      <p:pic>
        <p:nvPicPr>
          <p:cNvPr id="8" name="Obraz 7"/>
          <p:cNvPicPr>
            <a:picLocks noChangeAspect="1"/>
          </p:cNvPicPr>
          <p:nvPr/>
        </p:nvPicPr>
        <p:blipFill>
          <a:blip r:embed="rId2"/>
          <a:stretch>
            <a:fillRect/>
          </a:stretch>
        </p:blipFill>
        <p:spPr>
          <a:xfrm>
            <a:off x="2335642" y="1349516"/>
            <a:ext cx="7315834" cy="4712616"/>
          </a:xfrm>
          <a:prstGeom prst="rect">
            <a:avLst/>
          </a:prstGeom>
        </p:spPr>
      </p:pic>
      <p:pic>
        <p:nvPicPr>
          <p:cNvPr id="2" name="Obraz 1"/>
          <p:cNvPicPr>
            <a:picLocks noChangeAspect="1"/>
          </p:cNvPicPr>
          <p:nvPr/>
        </p:nvPicPr>
        <p:blipFill>
          <a:blip r:embed="rId3"/>
          <a:stretch>
            <a:fillRect/>
          </a:stretch>
        </p:blipFill>
        <p:spPr>
          <a:xfrm>
            <a:off x="10043247" y="205987"/>
            <a:ext cx="1965968" cy="449996"/>
          </a:xfrm>
          <a:prstGeom prst="rect">
            <a:avLst/>
          </a:prstGeom>
        </p:spPr>
      </p:pic>
    </p:spTree>
    <p:extLst>
      <p:ext uri="{BB962C8B-B14F-4D97-AF65-F5344CB8AC3E}">
        <p14:creationId xmlns:p14="http://schemas.microsoft.com/office/powerpoint/2010/main" val="2983416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zawartości 2">
            <a:extLst>
              <a:ext uri="{FF2B5EF4-FFF2-40B4-BE49-F238E27FC236}">
                <a16:creationId xmlns:a16="http://schemas.microsoft.com/office/drawing/2014/main" id="{AF4C2D0C-2E4F-D33B-6C12-BBD5B1B47BFC}"/>
              </a:ext>
            </a:extLst>
          </p:cNvPr>
          <p:cNvSpPr txBox="1">
            <a:spLocks/>
          </p:cNvSpPr>
          <p:nvPr/>
        </p:nvSpPr>
        <p:spPr>
          <a:xfrm>
            <a:off x="406400" y="949763"/>
            <a:ext cx="11372158" cy="5112369"/>
          </a:xfrm>
          <a:prstGeom prst="rect">
            <a:avLst/>
          </a:prstGeom>
        </p:spPr>
        <p:txBody>
          <a:bodyPr vert="horz" lIns="45720" tIns="45720" rIns="45720" bIns="45720" rtlCol="0">
            <a:normAutofit/>
          </a:bodyPr>
          <a:lstStyle>
            <a:lvl1pPr marL="0" indent="0" algn="ctr" defTabSz="912098" rtl="0" eaLnBrk="1" latinLnBrk="0" hangingPunct="1">
              <a:lnSpc>
                <a:spcPct val="90000"/>
              </a:lnSpc>
              <a:spcBef>
                <a:spcPts val="1197"/>
              </a:spcBef>
              <a:spcAft>
                <a:spcPts val="200"/>
              </a:spcAft>
              <a:buClr>
                <a:schemeClr val="accent1"/>
              </a:buClr>
              <a:buSzPct val="100000"/>
              <a:buFont typeface="Tw Cen MT" panose="020B0602020104020603" pitchFamily="34" charset="0"/>
              <a:buNone/>
              <a:defRPr sz="2400" kern="1200">
                <a:solidFill>
                  <a:schemeClr val="tx1">
                    <a:tint val="75000"/>
                  </a:schemeClr>
                </a:solidFill>
                <a:latin typeface="+mn-lt"/>
                <a:ea typeface="+mn-ea"/>
                <a:cs typeface="+mn-cs"/>
              </a:defRPr>
            </a:lvl1pPr>
            <a:lvl2pPr marL="456011"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tint val="75000"/>
                  </a:schemeClr>
                </a:solidFill>
                <a:latin typeface="+mn-lt"/>
                <a:ea typeface="+mn-ea"/>
                <a:cs typeface="+mn-cs"/>
              </a:defRPr>
            </a:lvl2pPr>
            <a:lvl3pPr marL="912023"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3pPr>
            <a:lvl4pPr marL="1368034"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4pPr>
            <a:lvl5pPr marL="1824045"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5pPr>
            <a:lvl6pPr marL="2280056"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6pPr>
            <a:lvl7pPr marL="2736068"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7pPr>
            <a:lvl8pPr marL="3192079"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8pPr>
            <a:lvl9pPr marL="3648090"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9pPr>
          </a:lstStyle>
          <a:p>
            <a:pPr algn="just"/>
            <a:r>
              <a:rPr lang="en-GB" sz="2000" dirty="0"/>
              <a:t>Photovoltaic parameters for a 50 ha waste heap area with an installed capacity of 1 MW/ha, a capacity factor of 30% and 50% of energy to be stored. </a:t>
            </a:r>
            <a:endParaRPr lang="en-GB" dirty="0"/>
          </a:p>
        </p:txBody>
      </p:sp>
      <p:pic>
        <p:nvPicPr>
          <p:cNvPr id="7" name="Obraz 6"/>
          <p:cNvPicPr>
            <a:picLocks noChangeAspect="1"/>
          </p:cNvPicPr>
          <p:nvPr/>
        </p:nvPicPr>
        <p:blipFill>
          <a:blip r:embed="rId2"/>
          <a:stretch>
            <a:fillRect/>
          </a:stretch>
        </p:blipFill>
        <p:spPr>
          <a:xfrm>
            <a:off x="1989327" y="1937934"/>
            <a:ext cx="7773074" cy="3743268"/>
          </a:xfrm>
          <a:prstGeom prst="rect">
            <a:avLst/>
          </a:prstGeom>
        </p:spPr>
      </p:pic>
      <p:sp>
        <p:nvSpPr>
          <p:cNvPr id="8" name="Prostokąt 7"/>
          <p:cNvSpPr/>
          <p:nvPr/>
        </p:nvSpPr>
        <p:spPr>
          <a:xfrm>
            <a:off x="347267" y="225096"/>
            <a:ext cx="8705405" cy="430887"/>
          </a:xfrm>
          <a:prstGeom prst="rect">
            <a:avLst/>
          </a:prstGeom>
        </p:spPr>
        <p:txBody>
          <a:bodyPr wrap="square">
            <a:spAutoFit/>
          </a:bodyPr>
          <a:lstStyle/>
          <a:p>
            <a:r>
              <a:rPr lang="es-ES" sz="2200" b="1" dirty="0" err="1">
                <a:solidFill>
                  <a:schemeClr val="accent5">
                    <a:lumMod val="75000"/>
                  </a:schemeClr>
                </a:solidFill>
              </a:rPr>
              <a:t>Photovoltaic</a:t>
            </a:r>
            <a:r>
              <a:rPr lang="es-ES" sz="2200" b="1" dirty="0">
                <a:solidFill>
                  <a:schemeClr val="accent5">
                    <a:lumMod val="75000"/>
                  </a:schemeClr>
                </a:solidFill>
              </a:rPr>
              <a:t> </a:t>
            </a:r>
            <a:r>
              <a:rPr lang="es-ES" sz="2200" b="1" dirty="0" err="1">
                <a:solidFill>
                  <a:schemeClr val="accent5">
                    <a:lumMod val="75000"/>
                  </a:schemeClr>
                </a:solidFill>
              </a:rPr>
              <a:t>deployment</a:t>
            </a:r>
            <a:r>
              <a:rPr lang="es-ES" sz="2200" b="1" dirty="0">
                <a:solidFill>
                  <a:schemeClr val="accent5">
                    <a:lumMod val="75000"/>
                  </a:schemeClr>
                </a:solidFill>
              </a:rPr>
              <a:t> </a:t>
            </a:r>
            <a:r>
              <a:rPr lang="es-ES" sz="2200" b="1" dirty="0" err="1">
                <a:solidFill>
                  <a:schemeClr val="accent5">
                    <a:lumMod val="75000"/>
                  </a:schemeClr>
                </a:solidFill>
              </a:rPr>
              <a:t>parameters</a:t>
            </a:r>
            <a:endParaRPr lang="pl-PL" sz="2200" b="1" dirty="0">
              <a:solidFill>
                <a:schemeClr val="accent5">
                  <a:lumMod val="75000"/>
                </a:schemeClr>
              </a:solidFill>
            </a:endParaRPr>
          </a:p>
        </p:txBody>
      </p:sp>
      <p:pic>
        <p:nvPicPr>
          <p:cNvPr id="2" name="Obraz 1"/>
          <p:cNvPicPr>
            <a:picLocks noChangeAspect="1"/>
          </p:cNvPicPr>
          <p:nvPr/>
        </p:nvPicPr>
        <p:blipFill>
          <a:blip r:embed="rId3"/>
          <a:stretch>
            <a:fillRect/>
          </a:stretch>
        </p:blipFill>
        <p:spPr>
          <a:xfrm>
            <a:off x="10036692" y="204840"/>
            <a:ext cx="1963082" cy="451143"/>
          </a:xfrm>
          <a:prstGeom prst="rect">
            <a:avLst/>
          </a:prstGeom>
        </p:spPr>
      </p:pic>
    </p:spTree>
    <p:extLst>
      <p:ext uri="{BB962C8B-B14F-4D97-AF65-F5344CB8AC3E}">
        <p14:creationId xmlns:p14="http://schemas.microsoft.com/office/powerpoint/2010/main" val="65118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347268" y="225096"/>
            <a:ext cx="8705405" cy="430887"/>
          </a:xfrm>
          <a:prstGeom prst="rect">
            <a:avLst/>
          </a:prstGeom>
        </p:spPr>
        <p:txBody>
          <a:bodyPr wrap="square">
            <a:spAutoFit/>
          </a:bodyPr>
          <a:lstStyle/>
          <a:p>
            <a:r>
              <a:rPr lang="es-ES" sz="2200" b="1" dirty="0">
                <a:solidFill>
                  <a:schemeClr val="accent5">
                    <a:lumMod val="75000"/>
                  </a:schemeClr>
                </a:solidFill>
              </a:rPr>
              <a:t>GreenJOBS</a:t>
            </a:r>
            <a:r>
              <a:rPr lang="en-US" sz="2200" b="1" dirty="0">
                <a:solidFill>
                  <a:schemeClr val="accent5">
                    <a:lumMod val="75000"/>
                  </a:schemeClr>
                </a:solidFill>
              </a:rPr>
              <a:t> Project</a:t>
            </a:r>
            <a:endParaRPr lang="pl-PL" sz="2200" b="1" dirty="0">
              <a:solidFill>
                <a:schemeClr val="accent5">
                  <a:lumMod val="75000"/>
                </a:schemeClr>
              </a:solidFill>
            </a:endParaRPr>
          </a:p>
        </p:txBody>
      </p:sp>
      <p:sp>
        <p:nvSpPr>
          <p:cNvPr id="7" name="Symbol zastępczy zawartości 2">
            <a:extLst>
              <a:ext uri="{FF2B5EF4-FFF2-40B4-BE49-F238E27FC236}">
                <a16:creationId xmlns:a16="http://schemas.microsoft.com/office/drawing/2014/main" id="{AF4C2D0C-2E4F-D33B-6C12-BBD5B1B47BFC}"/>
              </a:ext>
            </a:extLst>
          </p:cNvPr>
          <p:cNvSpPr txBox="1">
            <a:spLocks/>
          </p:cNvSpPr>
          <p:nvPr/>
        </p:nvSpPr>
        <p:spPr>
          <a:xfrm>
            <a:off x="406400" y="949763"/>
            <a:ext cx="8425788" cy="5112369"/>
          </a:xfrm>
          <a:prstGeom prst="rect">
            <a:avLst/>
          </a:prstGeom>
        </p:spPr>
        <p:txBody>
          <a:bodyPr vert="horz" lIns="45720" tIns="45720" rIns="45720" bIns="45720" rtlCol="0">
            <a:normAutofit/>
          </a:bodyPr>
          <a:lstStyle>
            <a:lvl1pPr marL="0" indent="0" algn="ctr" defTabSz="912098" rtl="0" eaLnBrk="1" latinLnBrk="0" hangingPunct="1">
              <a:lnSpc>
                <a:spcPct val="90000"/>
              </a:lnSpc>
              <a:spcBef>
                <a:spcPts val="1197"/>
              </a:spcBef>
              <a:spcAft>
                <a:spcPts val="200"/>
              </a:spcAft>
              <a:buClr>
                <a:schemeClr val="accent1"/>
              </a:buClr>
              <a:buSzPct val="100000"/>
              <a:buFont typeface="Tw Cen MT" panose="020B0602020104020603" pitchFamily="34" charset="0"/>
              <a:buNone/>
              <a:defRPr sz="2400" kern="1200">
                <a:solidFill>
                  <a:schemeClr val="tx1">
                    <a:tint val="75000"/>
                  </a:schemeClr>
                </a:solidFill>
                <a:latin typeface="+mn-lt"/>
                <a:ea typeface="+mn-ea"/>
                <a:cs typeface="+mn-cs"/>
              </a:defRPr>
            </a:lvl1pPr>
            <a:lvl2pPr marL="456011"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tint val="75000"/>
                  </a:schemeClr>
                </a:solidFill>
                <a:latin typeface="+mn-lt"/>
                <a:ea typeface="+mn-ea"/>
                <a:cs typeface="+mn-cs"/>
              </a:defRPr>
            </a:lvl2pPr>
            <a:lvl3pPr marL="912023"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3pPr>
            <a:lvl4pPr marL="1368034"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4pPr>
            <a:lvl5pPr marL="1824045"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5pPr>
            <a:lvl6pPr marL="2280056"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6pPr>
            <a:lvl7pPr marL="2736068"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7pPr>
            <a:lvl8pPr marL="3192079"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8pPr>
            <a:lvl9pPr marL="3648090"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9pPr>
          </a:lstStyle>
          <a:p>
            <a:pPr algn="just"/>
            <a:r>
              <a:rPr lang="en-GB" sz="2000" dirty="0">
                <a:solidFill>
                  <a:schemeClr val="tx1">
                    <a:lumMod val="50000"/>
                  </a:schemeClr>
                </a:solidFill>
              </a:rPr>
              <a:t>Business model 2: Green hydrogen plant</a:t>
            </a:r>
            <a:r>
              <a:rPr lang="en-GB" sz="2000" dirty="0"/>
              <a:t>. </a:t>
            </a:r>
            <a:endParaRPr lang="en-GB" dirty="0"/>
          </a:p>
        </p:txBody>
      </p:sp>
      <p:pic>
        <p:nvPicPr>
          <p:cNvPr id="8" name="Obraz 7"/>
          <p:cNvPicPr>
            <a:picLocks noChangeAspect="1"/>
          </p:cNvPicPr>
          <p:nvPr/>
        </p:nvPicPr>
        <p:blipFill>
          <a:blip r:embed="rId2"/>
          <a:stretch>
            <a:fillRect/>
          </a:stretch>
        </p:blipFill>
        <p:spPr>
          <a:xfrm>
            <a:off x="2024901" y="1478376"/>
            <a:ext cx="7901101" cy="4517528"/>
          </a:xfrm>
          <a:prstGeom prst="rect">
            <a:avLst/>
          </a:prstGeom>
        </p:spPr>
      </p:pic>
      <p:pic>
        <p:nvPicPr>
          <p:cNvPr id="2" name="Obraz 1"/>
          <p:cNvPicPr>
            <a:picLocks noChangeAspect="1"/>
          </p:cNvPicPr>
          <p:nvPr/>
        </p:nvPicPr>
        <p:blipFill>
          <a:blip r:embed="rId3"/>
          <a:stretch>
            <a:fillRect/>
          </a:stretch>
        </p:blipFill>
        <p:spPr>
          <a:xfrm>
            <a:off x="10027638" y="204840"/>
            <a:ext cx="1963082" cy="451143"/>
          </a:xfrm>
          <a:prstGeom prst="rect">
            <a:avLst/>
          </a:prstGeom>
        </p:spPr>
      </p:pic>
    </p:spTree>
    <p:extLst>
      <p:ext uri="{BB962C8B-B14F-4D97-AF65-F5344CB8AC3E}">
        <p14:creationId xmlns:p14="http://schemas.microsoft.com/office/powerpoint/2010/main" val="2573599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347267" y="225096"/>
            <a:ext cx="8705405" cy="430887"/>
          </a:xfrm>
          <a:prstGeom prst="rect">
            <a:avLst/>
          </a:prstGeom>
        </p:spPr>
        <p:txBody>
          <a:bodyPr wrap="square">
            <a:spAutoFit/>
          </a:bodyPr>
          <a:lstStyle/>
          <a:p>
            <a:r>
              <a:rPr lang="es-ES" sz="2200" b="1" dirty="0">
                <a:solidFill>
                  <a:schemeClr val="accent5">
                    <a:lumMod val="75000"/>
                  </a:schemeClr>
                </a:solidFill>
              </a:rPr>
              <a:t>Technical and </a:t>
            </a:r>
            <a:r>
              <a:rPr lang="en-GB" sz="2200" b="1" dirty="0">
                <a:solidFill>
                  <a:schemeClr val="accent5">
                    <a:lumMod val="75000"/>
                  </a:schemeClr>
                </a:solidFill>
              </a:rPr>
              <a:t>economic</a:t>
            </a:r>
            <a:r>
              <a:rPr lang="es-ES" sz="2200" b="1" dirty="0">
                <a:solidFill>
                  <a:schemeClr val="accent5">
                    <a:lumMod val="75000"/>
                  </a:schemeClr>
                </a:solidFill>
              </a:rPr>
              <a:t> </a:t>
            </a:r>
            <a:r>
              <a:rPr lang="en-GB" sz="2200" b="1" dirty="0">
                <a:solidFill>
                  <a:schemeClr val="accent5">
                    <a:lumMod val="75000"/>
                  </a:schemeClr>
                </a:solidFill>
              </a:rPr>
              <a:t>parameters</a:t>
            </a:r>
            <a:r>
              <a:rPr lang="es-ES" sz="2200" b="1" dirty="0">
                <a:solidFill>
                  <a:schemeClr val="accent5">
                    <a:lumMod val="75000"/>
                  </a:schemeClr>
                </a:solidFill>
              </a:rPr>
              <a:t> </a:t>
            </a:r>
            <a:endParaRPr lang="pl-PL" sz="2200" b="1" dirty="0">
              <a:solidFill>
                <a:schemeClr val="accent5">
                  <a:lumMod val="75000"/>
                </a:schemeClr>
              </a:solidFill>
            </a:endParaRPr>
          </a:p>
        </p:txBody>
      </p:sp>
      <p:sp>
        <p:nvSpPr>
          <p:cNvPr id="7" name="Symbol zastępczy zawartości 2">
            <a:extLst>
              <a:ext uri="{FF2B5EF4-FFF2-40B4-BE49-F238E27FC236}">
                <a16:creationId xmlns:a16="http://schemas.microsoft.com/office/drawing/2014/main" id="{AF4C2D0C-2E4F-D33B-6C12-BBD5B1B47BFC}"/>
              </a:ext>
            </a:extLst>
          </p:cNvPr>
          <p:cNvSpPr txBox="1">
            <a:spLocks/>
          </p:cNvSpPr>
          <p:nvPr/>
        </p:nvSpPr>
        <p:spPr>
          <a:xfrm>
            <a:off x="406400" y="949763"/>
            <a:ext cx="8425788" cy="5112369"/>
          </a:xfrm>
          <a:prstGeom prst="rect">
            <a:avLst/>
          </a:prstGeom>
        </p:spPr>
        <p:txBody>
          <a:bodyPr vert="horz" lIns="45720" tIns="45720" rIns="45720" bIns="45720" rtlCol="0">
            <a:normAutofit/>
          </a:bodyPr>
          <a:lstStyle>
            <a:lvl1pPr marL="0" indent="0" algn="ctr" defTabSz="912098" rtl="0" eaLnBrk="1" latinLnBrk="0" hangingPunct="1">
              <a:lnSpc>
                <a:spcPct val="90000"/>
              </a:lnSpc>
              <a:spcBef>
                <a:spcPts val="1197"/>
              </a:spcBef>
              <a:spcAft>
                <a:spcPts val="200"/>
              </a:spcAft>
              <a:buClr>
                <a:schemeClr val="accent1"/>
              </a:buClr>
              <a:buSzPct val="100000"/>
              <a:buFont typeface="Tw Cen MT" panose="020B0602020104020603" pitchFamily="34" charset="0"/>
              <a:buNone/>
              <a:defRPr sz="2400" kern="1200">
                <a:solidFill>
                  <a:schemeClr val="tx1">
                    <a:tint val="75000"/>
                  </a:schemeClr>
                </a:solidFill>
                <a:latin typeface="+mn-lt"/>
                <a:ea typeface="+mn-ea"/>
                <a:cs typeface="+mn-cs"/>
              </a:defRPr>
            </a:lvl1pPr>
            <a:lvl2pPr marL="456011"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794" b="1" kern="1200">
                <a:solidFill>
                  <a:schemeClr val="tx1">
                    <a:tint val="75000"/>
                  </a:schemeClr>
                </a:solidFill>
                <a:latin typeface="+mn-lt"/>
                <a:ea typeface="+mn-ea"/>
                <a:cs typeface="+mn-cs"/>
              </a:defRPr>
            </a:lvl2pPr>
            <a:lvl3pPr marL="912023"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3pPr>
            <a:lvl4pPr marL="1368034"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4pPr>
            <a:lvl5pPr marL="1824045" indent="0" algn="ctr" defTabSz="912098" rtl="0" eaLnBrk="1" latinLnBrk="0" hangingPunct="1">
              <a:lnSpc>
                <a:spcPct val="90000"/>
              </a:lnSpc>
              <a:spcBef>
                <a:spcPts val="200"/>
              </a:spcBef>
              <a:spcAft>
                <a:spcPts val="399"/>
              </a:spcAft>
              <a:buClr>
                <a:schemeClr val="accent1"/>
              </a:buClr>
              <a:buFont typeface="Wingdings" panose="05000000000000000000" pitchFamily="2" charset="2"/>
              <a:buNone/>
              <a:defRPr sz="1397" kern="1200">
                <a:solidFill>
                  <a:schemeClr val="tx1">
                    <a:tint val="75000"/>
                  </a:schemeClr>
                </a:solidFill>
                <a:latin typeface="+mn-lt"/>
                <a:ea typeface="+mn-ea"/>
                <a:cs typeface="+mn-cs"/>
              </a:defRPr>
            </a:lvl5pPr>
            <a:lvl6pPr marL="2280056"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6pPr>
            <a:lvl7pPr marL="2736068"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7pPr>
            <a:lvl8pPr marL="3192079"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8pPr>
            <a:lvl9pPr marL="3648090" indent="0" algn="ctr" defTabSz="912098" rtl="0" eaLnBrk="1" latinLnBrk="0" hangingPunct="1">
              <a:lnSpc>
                <a:spcPct val="90000"/>
              </a:lnSpc>
              <a:spcBef>
                <a:spcPts val="200"/>
              </a:spcBef>
              <a:spcAft>
                <a:spcPts val="399"/>
              </a:spcAft>
              <a:buClr>
                <a:schemeClr val="accent1"/>
              </a:buClr>
              <a:buFont typeface="Wingdings 3" pitchFamily="18" charset="2"/>
              <a:buNone/>
              <a:defRPr sz="1397" kern="1200">
                <a:solidFill>
                  <a:schemeClr val="tx1">
                    <a:tint val="75000"/>
                  </a:schemeClr>
                </a:solidFill>
                <a:latin typeface="+mn-lt"/>
                <a:ea typeface="+mn-ea"/>
                <a:cs typeface="+mn-cs"/>
              </a:defRPr>
            </a:lvl9pPr>
          </a:lstStyle>
          <a:p>
            <a:pPr algn="just"/>
            <a:r>
              <a:rPr lang="en-GB" sz="2000" dirty="0"/>
              <a:t>Parameters for a 69% of green hydrogen plant functioning and a 14% of photovoltaic plant functioning. </a:t>
            </a:r>
            <a:endParaRPr lang="en-GB" dirty="0"/>
          </a:p>
        </p:txBody>
      </p:sp>
      <p:pic>
        <p:nvPicPr>
          <p:cNvPr id="8" name="Obraz 7"/>
          <p:cNvPicPr>
            <a:picLocks noChangeAspect="1"/>
          </p:cNvPicPr>
          <p:nvPr/>
        </p:nvPicPr>
        <p:blipFill>
          <a:blip r:embed="rId2"/>
          <a:stretch>
            <a:fillRect/>
          </a:stretch>
        </p:blipFill>
        <p:spPr>
          <a:xfrm>
            <a:off x="1595427" y="1694712"/>
            <a:ext cx="8090093" cy="4102964"/>
          </a:xfrm>
          <a:prstGeom prst="rect">
            <a:avLst/>
          </a:prstGeom>
        </p:spPr>
      </p:pic>
      <p:pic>
        <p:nvPicPr>
          <p:cNvPr id="2" name="Obraz 1"/>
          <p:cNvPicPr>
            <a:picLocks noChangeAspect="1"/>
          </p:cNvPicPr>
          <p:nvPr/>
        </p:nvPicPr>
        <p:blipFill>
          <a:blip r:embed="rId3"/>
          <a:stretch>
            <a:fillRect/>
          </a:stretch>
        </p:blipFill>
        <p:spPr>
          <a:xfrm>
            <a:off x="10063852" y="204840"/>
            <a:ext cx="1963082" cy="451143"/>
          </a:xfrm>
          <a:prstGeom prst="rect">
            <a:avLst/>
          </a:prstGeom>
        </p:spPr>
      </p:pic>
    </p:spTree>
    <p:extLst>
      <p:ext uri="{BB962C8B-B14F-4D97-AF65-F5344CB8AC3E}">
        <p14:creationId xmlns:p14="http://schemas.microsoft.com/office/powerpoint/2010/main" val="2564097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Prostokąt 1"/>
          <p:cNvSpPr>
            <a:spLocks noChangeArrowheads="1"/>
          </p:cNvSpPr>
          <p:nvPr/>
        </p:nvSpPr>
        <p:spPr bwMode="auto">
          <a:xfrm>
            <a:off x="334108" y="945445"/>
            <a:ext cx="11491546" cy="34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02" tIns="45601" rIns="91202" bIns="45601">
            <a:spAutoFit/>
          </a:bodyPr>
          <a:lstStyle>
            <a:lvl1pPr marL="457200" indent="-457200" algn="ctr">
              <a:spcBef>
                <a:spcPct val="20000"/>
              </a:spcBef>
              <a:defRPr sz="3200">
                <a:solidFill>
                  <a:schemeClr val="tx1"/>
                </a:solidFill>
                <a:latin typeface="Arial" pitchFamily="34" charset="0"/>
              </a:defRPr>
            </a:lvl1pPr>
            <a:lvl2pPr marL="742950" indent="-285750" algn="ctr">
              <a:spcBef>
                <a:spcPct val="20000"/>
              </a:spcBef>
              <a:defRPr sz="2800">
                <a:solidFill>
                  <a:schemeClr val="tx1"/>
                </a:solidFill>
                <a:latin typeface="Arial" pitchFamily="34" charset="0"/>
              </a:defRPr>
            </a:lvl2pPr>
            <a:lvl3pPr marL="1143000" indent="-228600" algn="ctr">
              <a:spcBef>
                <a:spcPct val="20000"/>
              </a:spcBef>
              <a:defRPr sz="2400">
                <a:solidFill>
                  <a:schemeClr val="tx1"/>
                </a:solidFill>
                <a:latin typeface="Arial" pitchFamily="34" charset="0"/>
              </a:defRPr>
            </a:lvl3pPr>
            <a:lvl4pPr marL="1600200" indent="-228600" algn="ctr">
              <a:spcBef>
                <a:spcPct val="20000"/>
              </a:spcBef>
              <a:defRPr sz="2000">
                <a:solidFill>
                  <a:schemeClr val="tx1"/>
                </a:solidFill>
                <a:latin typeface="Arial" pitchFamily="34" charset="0"/>
              </a:defRPr>
            </a:lvl4pPr>
            <a:lvl5pPr marL="2057400" indent="-228600" algn="ctr">
              <a:spcBef>
                <a:spcPct val="20000"/>
              </a:spcBef>
              <a:defRPr sz="2000">
                <a:solidFill>
                  <a:schemeClr val="tx1"/>
                </a:solidFill>
                <a:latin typeface="Arial" pitchFamily="34" charset="0"/>
              </a:defRPr>
            </a:lvl5pPr>
            <a:lvl6pPr marL="2514600" indent="-228600" algn="ctr" fontAlgn="base">
              <a:spcBef>
                <a:spcPct val="20000"/>
              </a:spcBef>
              <a:spcAft>
                <a:spcPct val="0"/>
              </a:spcAft>
              <a:defRPr sz="2000">
                <a:solidFill>
                  <a:schemeClr val="tx1"/>
                </a:solidFill>
                <a:latin typeface="Arial" pitchFamily="34" charset="0"/>
              </a:defRPr>
            </a:lvl6pPr>
            <a:lvl7pPr marL="2971800" indent="-228600" algn="ctr" fontAlgn="base">
              <a:spcBef>
                <a:spcPct val="20000"/>
              </a:spcBef>
              <a:spcAft>
                <a:spcPct val="0"/>
              </a:spcAft>
              <a:defRPr sz="2000">
                <a:solidFill>
                  <a:schemeClr val="tx1"/>
                </a:solidFill>
                <a:latin typeface="Arial" pitchFamily="34" charset="0"/>
              </a:defRPr>
            </a:lvl7pPr>
            <a:lvl8pPr marL="3429000" indent="-228600" algn="ctr" fontAlgn="base">
              <a:spcBef>
                <a:spcPct val="20000"/>
              </a:spcBef>
              <a:spcAft>
                <a:spcPct val="0"/>
              </a:spcAft>
              <a:defRPr sz="2000">
                <a:solidFill>
                  <a:schemeClr val="tx1"/>
                </a:solidFill>
                <a:latin typeface="Arial" pitchFamily="34" charset="0"/>
              </a:defRPr>
            </a:lvl8pPr>
            <a:lvl9pPr marL="3886200" indent="-228600" algn="ctr" fontAlgn="base">
              <a:spcBef>
                <a:spcPct val="20000"/>
              </a:spcBef>
              <a:spcAft>
                <a:spcPct val="0"/>
              </a:spcAft>
              <a:defRPr sz="2000">
                <a:solidFill>
                  <a:schemeClr val="tx1"/>
                </a:solidFill>
                <a:latin typeface="Arial" pitchFamily="34" charset="0"/>
              </a:defRPr>
            </a:lvl9pPr>
          </a:lstStyle>
          <a:p>
            <a:pPr marL="361009" indent="-361009" algn="just">
              <a:lnSpc>
                <a:spcPts val="2400"/>
              </a:lnSpc>
              <a:spcBef>
                <a:spcPct val="0"/>
              </a:spcBef>
              <a:spcAft>
                <a:spcPts val="600"/>
              </a:spcAft>
              <a:buClr>
                <a:srgbClr val="C00000"/>
              </a:buClr>
              <a:buFont typeface="Wingdings" pitchFamily="2" charset="2"/>
              <a:buChar char="q"/>
            </a:pPr>
            <a:r>
              <a:rPr lang="en-GB" altLang="pl-PL" sz="1800" dirty="0">
                <a:solidFill>
                  <a:srgbClr val="000000"/>
                </a:solidFill>
                <a:latin typeface="Open Sans"/>
                <a:cs typeface="Arial" pitchFamily="34" charset="0"/>
              </a:rPr>
              <a:t>Research Institute, established 1925,</a:t>
            </a:r>
          </a:p>
          <a:p>
            <a:pPr marL="361009" indent="-361009" algn="just">
              <a:lnSpc>
                <a:spcPts val="2400"/>
              </a:lnSpc>
              <a:spcBef>
                <a:spcPct val="0"/>
              </a:spcBef>
              <a:spcAft>
                <a:spcPts val="600"/>
              </a:spcAft>
              <a:buClr>
                <a:srgbClr val="C00000"/>
              </a:buClr>
              <a:buFont typeface="Wingdings" pitchFamily="2" charset="2"/>
              <a:buChar char="q"/>
            </a:pPr>
            <a:r>
              <a:rPr lang="en-GB" altLang="pl-PL" sz="1800" dirty="0">
                <a:solidFill>
                  <a:srgbClr val="000000"/>
                </a:solidFill>
                <a:latin typeface="Open Sans"/>
                <a:cs typeface="Arial" pitchFamily="34" charset="0"/>
              </a:rPr>
              <a:t>Subordinates to the Minister of State Assets,</a:t>
            </a:r>
          </a:p>
          <a:p>
            <a:pPr marL="361009" indent="-361009" algn="just">
              <a:lnSpc>
                <a:spcPts val="2400"/>
              </a:lnSpc>
              <a:spcBef>
                <a:spcPct val="0"/>
              </a:spcBef>
              <a:spcAft>
                <a:spcPts val="600"/>
              </a:spcAft>
              <a:buClr>
                <a:srgbClr val="C00000"/>
              </a:buClr>
              <a:buFont typeface="Wingdings" pitchFamily="2" charset="2"/>
              <a:buChar char="q"/>
            </a:pPr>
            <a:r>
              <a:rPr lang="en-GB" altLang="pl-PL" sz="1800" dirty="0">
                <a:solidFill>
                  <a:srgbClr val="0D0D0D"/>
                </a:solidFill>
                <a:latin typeface="Open Sans"/>
                <a:cs typeface="Arial" pitchFamily="34" charset="0"/>
              </a:rPr>
              <a:t>Employees (2021) – 472 people, including 11 professors, 17 assoc. prof. and 104 DSc, </a:t>
            </a:r>
          </a:p>
          <a:p>
            <a:pPr marL="361009" indent="-361009" algn="just">
              <a:lnSpc>
                <a:spcPts val="2400"/>
              </a:lnSpc>
              <a:spcBef>
                <a:spcPct val="0"/>
              </a:spcBef>
              <a:spcAft>
                <a:spcPts val="600"/>
              </a:spcAft>
              <a:buClr>
                <a:srgbClr val="C00000"/>
              </a:buClr>
              <a:buFont typeface="Wingdings" pitchFamily="2" charset="2"/>
              <a:buChar char="q"/>
            </a:pPr>
            <a:r>
              <a:rPr lang="en-GB" altLang="pl-PL" sz="1700" b="1" dirty="0">
                <a:solidFill>
                  <a:srgbClr val="000000"/>
                </a:solidFill>
                <a:latin typeface="Open Sans"/>
                <a:cs typeface="Arial" pitchFamily="34" charset="0"/>
              </a:rPr>
              <a:t>Notifying Body No. 1453 </a:t>
            </a:r>
            <a:r>
              <a:rPr lang="en-GB" altLang="pl-PL" sz="1700" dirty="0">
                <a:solidFill>
                  <a:srgbClr val="000000"/>
                </a:solidFill>
                <a:latin typeface="Open Sans"/>
                <a:cs typeface="Arial" pitchFamily="34" charset="0"/>
              </a:rPr>
              <a:t>of the European Union within the range of the directives: </a:t>
            </a:r>
            <a:r>
              <a:rPr lang="en-GB" sz="1700" b="1" dirty="0">
                <a:solidFill>
                  <a:srgbClr val="000000"/>
                </a:solidFill>
                <a:latin typeface="Open Sans"/>
              </a:rPr>
              <a:t>2014/28/UE</a:t>
            </a:r>
            <a:r>
              <a:rPr lang="en-GB" sz="1700" dirty="0">
                <a:solidFill>
                  <a:srgbClr val="000000"/>
                </a:solidFill>
                <a:latin typeface="Open Sans"/>
              </a:rPr>
              <a:t> – for explosives for civil uses, </a:t>
            </a:r>
            <a:r>
              <a:rPr lang="en-GB" sz="1700" b="1" dirty="0">
                <a:solidFill>
                  <a:srgbClr val="000000"/>
                </a:solidFill>
                <a:latin typeface="Open Sans"/>
              </a:rPr>
              <a:t>2014/34/UE</a:t>
            </a:r>
            <a:r>
              <a:rPr lang="en-GB" sz="1700" dirty="0">
                <a:solidFill>
                  <a:srgbClr val="000000"/>
                </a:solidFill>
                <a:latin typeface="Open Sans"/>
              </a:rPr>
              <a:t> – for electrical equipment for use in potentially explosive atmospheres (ATEX), </a:t>
            </a:r>
            <a:r>
              <a:rPr lang="en-GB" sz="1700" b="1" dirty="0">
                <a:solidFill>
                  <a:srgbClr val="000000"/>
                </a:solidFill>
                <a:latin typeface="Open Sans"/>
              </a:rPr>
              <a:t>2006/42/UE</a:t>
            </a:r>
            <a:r>
              <a:rPr lang="en-GB" sz="1700" dirty="0">
                <a:solidFill>
                  <a:srgbClr val="000000"/>
                </a:solidFill>
                <a:latin typeface="Open Sans"/>
              </a:rPr>
              <a:t> – for machinery used underground, and </a:t>
            </a:r>
            <a:r>
              <a:rPr lang="en-GB" sz="1700" b="1" dirty="0">
                <a:solidFill>
                  <a:srgbClr val="000000"/>
                </a:solidFill>
                <a:latin typeface="Open Sans"/>
              </a:rPr>
              <a:t>within IECEx</a:t>
            </a:r>
            <a:r>
              <a:rPr lang="en-GB" sz="1700" dirty="0">
                <a:solidFill>
                  <a:srgbClr val="000000"/>
                </a:solidFill>
                <a:latin typeface="Open Sans"/>
              </a:rPr>
              <a:t> system that facilitates international trade in equipment and services for use in explosive atmospheres.</a:t>
            </a:r>
          </a:p>
          <a:p>
            <a:pPr marL="361009" indent="-361009" algn="just">
              <a:lnSpc>
                <a:spcPts val="2400"/>
              </a:lnSpc>
              <a:spcBef>
                <a:spcPct val="0"/>
              </a:spcBef>
              <a:spcAft>
                <a:spcPts val="600"/>
              </a:spcAft>
              <a:buClr>
                <a:srgbClr val="C00000"/>
              </a:buClr>
              <a:buFont typeface="Wingdings" pitchFamily="2" charset="2"/>
              <a:buChar char="q"/>
            </a:pPr>
            <a:r>
              <a:rPr lang="en-GB" altLang="pl-PL" sz="1700" b="1" dirty="0">
                <a:solidFill>
                  <a:srgbClr val="000000"/>
                </a:solidFill>
                <a:latin typeface="Open Sans"/>
                <a:cs typeface="Arial" pitchFamily="34" charset="0"/>
              </a:rPr>
              <a:t>The Scientific Council </a:t>
            </a:r>
            <a:r>
              <a:rPr lang="en-GB" altLang="pl-PL" sz="1700" dirty="0">
                <a:solidFill>
                  <a:srgbClr val="000000"/>
                </a:solidFill>
                <a:latin typeface="Open Sans"/>
                <a:cs typeface="Arial" pitchFamily="34" charset="0"/>
              </a:rPr>
              <a:t>holds full academic authorizations to grant the degree of doctor and doctor </a:t>
            </a:r>
            <a:r>
              <a:rPr lang="en-GB" altLang="pl-PL" sz="1700" dirty="0" err="1">
                <a:solidFill>
                  <a:srgbClr val="000000"/>
                </a:solidFill>
                <a:latin typeface="Open Sans"/>
                <a:cs typeface="Arial" pitchFamily="34" charset="0"/>
              </a:rPr>
              <a:t>habil</a:t>
            </a:r>
            <a:r>
              <a:rPr lang="en-GB" altLang="pl-PL" sz="1700" dirty="0">
                <a:solidFill>
                  <a:srgbClr val="000000"/>
                </a:solidFill>
                <a:latin typeface="Open Sans"/>
                <a:cs typeface="Arial" pitchFamily="34" charset="0"/>
              </a:rPr>
              <a:t>., and to apply for the title of professor in the field of Engineering and Technology - discipline of Environmental Engineering, Mining and Energy. </a:t>
            </a:r>
          </a:p>
        </p:txBody>
      </p:sp>
      <p:sp>
        <p:nvSpPr>
          <p:cNvPr id="4" name="Prostokąt 1"/>
          <p:cNvSpPr>
            <a:spLocks noChangeArrowheads="1"/>
          </p:cNvSpPr>
          <p:nvPr/>
        </p:nvSpPr>
        <p:spPr bwMode="auto">
          <a:xfrm>
            <a:off x="1499236" y="114689"/>
            <a:ext cx="8976546" cy="83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02" tIns="45601" rIns="91202" bIns="45601">
            <a:spAutoFit/>
          </a:bodyPr>
          <a:lstStyle>
            <a:lvl1pPr marL="457200" indent="-457200" algn="ctr">
              <a:spcBef>
                <a:spcPct val="20000"/>
              </a:spcBef>
              <a:defRPr sz="3200">
                <a:solidFill>
                  <a:schemeClr val="tx1"/>
                </a:solidFill>
                <a:latin typeface="Arial" pitchFamily="34" charset="0"/>
              </a:defRPr>
            </a:lvl1pPr>
            <a:lvl2pPr marL="742950" indent="-285750" algn="ctr">
              <a:spcBef>
                <a:spcPct val="20000"/>
              </a:spcBef>
              <a:defRPr sz="2800">
                <a:solidFill>
                  <a:schemeClr val="tx1"/>
                </a:solidFill>
                <a:latin typeface="Arial" pitchFamily="34" charset="0"/>
              </a:defRPr>
            </a:lvl2pPr>
            <a:lvl3pPr marL="1143000" indent="-228600" algn="ctr">
              <a:spcBef>
                <a:spcPct val="20000"/>
              </a:spcBef>
              <a:defRPr sz="2400">
                <a:solidFill>
                  <a:schemeClr val="tx1"/>
                </a:solidFill>
                <a:latin typeface="Arial" pitchFamily="34" charset="0"/>
              </a:defRPr>
            </a:lvl3pPr>
            <a:lvl4pPr marL="1600200" indent="-228600" algn="ctr">
              <a:spcBef>
                <a:spcPct val="20000"/>
              </a:spcBef>
              <a:defRPr sz="2000">
                <a:solidFill>
                  <a:schemeClr val="tx1"/>
                </a:solidFill>
                <a:latin typeface="Arial" pitchFamily="34" charset="0"/>
              </a:defRPr>
            </a:lvl4pPr>
            <a:lvl5pPr marL="2057400" indent="-228600" algn="ctr">
              <a:spcBef>
                <a:spcPct val="20000"/>
              </a:spcBef>
              <a:defRPr sz="2000">
                <a:solidFill>
                  <a:schemeClr val="tx1"/>
                </a:solidFill>
                <a:latin typeface="Arial" pitchFamily="34" charset="0"/>
              </a:defRPr>
            </a:lvl5pPr>
            <a:lvl6pPr marL="2514600" indent="-228600" algn="ctr" fontAlgn="base">
              <a:spcBef>
                <a:spcPct val="20000"/>
              </a:spcBef>
              <a:spcAft>
                <a:spcPct val="0"/>
              </a:spcAft>
              <a:defRPr sz="2000">
                <a:solidFill>
                  <a:schemeClr val="tx1"/>
                </a:solidFill>
                <a:latin typeface="Arial" pitchFamily="34" charset="0"/>
              </a:defRPr>
            </a:lvl6pPr>
            <a:lvl7pPr marL="2971800" indent="-228600" algn="ctr" fontAlgn="base">
              <a:spcBef>
                <a:spcPct val="20000"/>
              </a:spcBef>
              <a:spcAft>
                <a:spcPct val="0"/>
              </a:spcAft>
              <a:defRPr sz="2000">
                <a:solidFill>
                  <a:schemeClr val="tx1"/>
                </a:solidFill>
                <a:latin typeface="Arial" pitchFamily="34" charset="0"/>
              </a:defRPr>
            </a:lvl7pPr>
            <a:lvl8pPr marL="3429000" indent="-228600" algn="ctr" fontAlgn="base">
              <a:spcBef>
                <a:spcPct val="20000"/>
              </a:spcBef>
              <a:spcAft>
                <a:spcPct val="0"/>
              </a:spcAft>
              <a:defRPr sz="2000">
                <a:solidFill>
                  <a:schemeClr val="tx1"/>
                </a:solidFill>
                <a:latin typeface="Arial" pitchFamily="34" charset="0"/>
              </a:defRPr>
            </a:lvl8pPr>
            <a:lvl9pPr marL="3886200" indent="-228600" algn="ctr" fontAlgn="base">
              <a:spcBef>
                <a:spcPct val="20000"/>
              </a:spcBef>
              <a:spcAft>
                <a:spcPct val="0"/>
              </a:spcAft>
              <a:defRPr sz="2000">
                <a:solidFill>
                  <a:schemeClr val="tx1"/>
                </a:solidFill>
                <a:latin typeface="Arial" pitchFamily="34" charset="0"/>
              </a:defRPr>
            </a:lvl9pPr>
          </a:lstStyle>
          <a:p>
            <a:pPr>
              <a:spcBef>
                <a:spcPct val="0"/>
              </a:spcBef>
              <a:buClr>
                <a:srgbClr val="000000"/>
              </a:buClr>
            </a:pPr>
            <a:r>
              <a:rPr lang="en-US" altLang="pl-PL" sz="2400" b="1" dirty="0">
                <a:solidFill>
                  <a:srgbClr val="000000"/>
                </a:solidFill>
                <a:latin typeface="Open Sans"/>
              </a:rPr>
              <a:t>GŁÓWNY INSTYTUT GÓRNICTWA</a:t>
            </a:r>
            <a:r>
              <a:rPr lang="pl-PL" altLang="pl-PL" sz="2400" b="1" dirty="0">
                <a:solidFill>
                  <a:srgbClr val="000000"/>
                </a:solidFill>
                <a:latin typeface="Open Sans"/>
              </a:rPr>
              <a:t> </a:t>
            </a:r>
          </a:p>
          <a:p>
            <a:pPr>
              <a:spcBef>
                <a:spcPct val="0"/>
              </a:spcBef>
              <a:buClr>
                <a:srgbClr val="000000"/>
              </a:buClr>
            </a:pPr>
            <a:r>
              <a:rPr lang="pl-PL" altLang="pl-PL" sz="2400" b="1" dirty="0">
                <a:solidFill>
                  <a:srgbClr val="000000"/>
                </a:solidFill>
                <a:latin typeface="Open Sans"/>
              </a:rPr>
              <a:t>(CENTRAL MINING INSTITUTE) </a:t>
            </a:r>
            <a:r>
              <a:rPr lang="en-US" altLang="pl-PL" sz="2400" b="1" dirty="0">
                <a:solidFill>
                  <a:srgbClr val="000000"/>
                </a:solidFill>
                <a:latin typeface="Open Sans"/>
              </a:rPr>
              <a:t>IN BRIEF</a:t>
            </a:r>
          </a:p>
        </p:txBody>
      </p:sp>
      <p:pic>
        <p:nvPicPr>
          <p:cNvPr id="7" name="Obraz 6"/>
          <p:cNvPicPr>
            <a:picLocks noChangeAspect="1"/>
          </p:cNvPicPr>
          <p:nvPr/>
        </p:nvPicPr>
        <p:blipFill rotWithShape="1">
          <a:blip r:embed="rId2" cstate="print">
            <a:extLst>
              <a:ext uri="{28A0092B-C50C-407E-A947-70E740481C1C}">
                <a14:useLocalDpi xmlns:a14="http://schemas.microsoft.com/office/drawing/2010/main" val="0"/>
              </a:ext>
            </a:extLst>
          </a:blip>
          <a:srcRect l="17660" t="18117" r="15084" b="18531"/>
          <a:stretch/>
        </p:blipFill>
        <p:spPr>
          <a:xfrm>
            <a:off x="664070" y="4522421"/>
            <a:ext cx="2127194" cy="1407685"/>
          </a:xfrm>
          <a:prstGeom prst="rect">
            <a:avLst/>
          </a:prstGeom>
        </p:spPr>
      </p:pic>
      <p:pic>
        <p:nvPicPr>
          <p:cNvPr id="32770" name="Picture 2" descr="H:\kopia D\GIG\obrazy\Radiometria\SC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004"/>
          <a:stretch/>
        </p:blipFill>
        <p:spPr bwMode="auto">
          <a:xfrm>
            <a:off x="3536875" y="4487406"/>
            <a:ext cx="2140986" cy="1407687"/>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ttp://m.nettg.pl/tmpuploads/images/2013-05/crop-600-350/1368176480-centrum-ctw-katowice-06-gig.jpg">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58"/>
          <a:stretch/>
        </p:blipFill>
        <p:spPr bwMode="auto">
          <a:xfrm>
            <a:off x="6423473" y="4522421"/>
            <a:ext cx="2299503" cy="1407687"/>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474" t="13847" r="20449" b="26461"/>
          <a:stretch/>
        </p:blipFill>
        <p:spPr bwMode="auto">
          <a:xfrm>
            <a:off x="9468588" y="4522420"/>
            <a:ext cx="2383551" cy="1407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6370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0DEE7CC3-E28F-E896-0A78-C88AB692B796}"/>
              </a:ext>
            </a:extLst>
          </p:cNvPr>
          <p:cNvSpPr/>
          <p:nvPr/>
        </p:nvSpPr>
        <p:spPr>
          <a:xfrm>
            <a:off x="0" y="-54898"/>
            <a:ext cx="12168188" cy="27604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p:cNvSpPr/>
          <p:nvPr/>
        </p:nvSpPr>
        <p:spPr>
          <a:xfrm>
            <a:off x="611963" y="703102"/>
            <a:ext cx="7141026" cy="543627"/>
          </a:xfrm>
          <a:prstGeom prst="rect">
            <a:avLst/>
          </a:prstGeom>
        </p:spPr>
        <p:txBody>
          <a:bodyPr wrap="none" lIns="91202" tIns="45601" rIns="91202" bIns="45601">
            <a:spAutoFit/>
          </a:bodyPr>
          <a:lstStyle/>
          <a:p>
            <a:pPr defTabSz="912091">
              <a:lnSpc>
                <a:spcPct val="80000"/>
              </a:lnSpc>
              <a:spcBef>
                <a:spcPct val="0"/>
              </a:spcBef>
            </a:pPr>
            <a:r>
              <a:rPr lang="pl-PL" altLang="pl-PL" sz="3600" b="1" cap="all" spc="100" dirty="0">
                <a:solidFill>
                  <a:schemeClr val="tx2">
                    <a:lumMod val="75000"/>
                  </a:schemeClr>
                </a:solidFill>
                <a:latin typeface="+mj-lt"/>
                <a:ea typeface="+mj-ea"/>
                <a:cs typeface="+mj-cs"/>
              </a:rPr>
              <a:t>THANK YOU FOR ATTENTION </a:t>
            </a:r>
          </a:p>
        </p:txBody>
      </p:sp>
      <p:sp>
        <p:nvSpPr>
          <p:cNvPr id="7" name="pole tekstowe 2"/>
          <p:cNvSpPr txBox="1">
            <a:spLocks noChangeArrowheads="1"/>
          </p:cNvSpPr>
          <p:nvPr/>
        </p:nvSpPr>
        <p:spPr bwMode="auto">
          <a:xfrm>
            <a:off x="611964" y="1690352"/>
            <a:ext cx="3878556" cy="2308084"/>
          </a:xfrm>
          <a:prstGeom prst="rect">
            <a:avLst/>
          </a:prstGeom>
          <a:solidFill>
            <a:srgbClr val="FFFFFF">
              <a:alpha val="70979"/>
            </a:srgbClr>
          </a:solidFill>
          <a:ln w="9525">
            <a:noFill/>
            <a:miter lim="800000"/>
            <a:headEnd/>
            <a:tailEnd/>
          </a:ln>
        </p:spPr>
        <p:txBody>
          <a:bodyPr wrap="square" lIns="91202" tIns="45601" rIns="91202" bIns="45601">
            <a:spAutoFit/>
          </a:bodyPr>
          <a:lstStyle/>
          <a:p>
            <a:pPr lvl="0"/>
            <a:r>
              <a:rPr lang="pl-PL" sz="1600" b="1" dirty="0">
                <a:solidFill>
                  <a:srgbClr val="616161">
                    <a:lumMod val="75000"/>
                  </a:srgbClr>
                </a:solidFill>
                <a:latin typeface="Times New Roman" panose="02020603050405020304" pitchFamily="18" charset="0"/>
                <a:cs typeface="Times New Roman" panose="02020603050405020304" pitchFamily="18" charset="0"/>
              </a:rPr>
              <a:t>Aleksander Wrana</a:t>
            </a:r>
            <a:endParaRPr lang="pl-PL" altLang="pl-PL" sz="1600" dirty="0">
              <a:solidFill>
                <a:srgbClr val="616161">
                  <a:lumMod val="75000"/>
                </a:srgbClr>
              </a:solidFill>
              <a:latin typeface="Times New Roman" panose="02020603050405020304" pitchFamily="18" charset="0"/>
              <a:cs typeface="Times New Roman" panose="02020603050405020304" pitchFamily="18" charset="0"/>
            </a:endParaRPr>
          </a:p>
          <a:p>
            <a:pPr lvl="0"/>
            <a:r>
              <a:rPr lang="en-AU" altLang="pl-PL" sz="1600" dirty="0">
                <a:solidFill>
                  <a:srgbClr val="616161">
                    <a:lumMod val="75000"/>
                  </a:srgbClr>
                </a:solidFill>
                <a:latin typeface="Times New Roman" panose="02020603050405020304" pitchFamily="18" charset="0"/>
                <a:cs typeface="Times New Roman" panose="02020603050405020304" pitchFamily="18" charset="0"/>
              </a:rPr>
              <a:t>Department of Extraction Technologies, Rockburst and Risk Assessment</a:t>
            </a:r>
            <a:br>
              <a:rPr lang="en-AU" altLang="pl-PL" sz="1600" dirty="0">
                <a:solidFill>
                  <a:srgbClr val="616161">
                    <a:lumMod val="75000"/>
                  </a:srgbClr>
                </a:solidFill>
                <a:latin typeface="Times New Roman" panose="02020603050405020304" pitchFamily="18" charset="0"/>
                <a:cs typeface="Times New Roman" panose="02020603050405020304" pitchFamily="18" charset="0"/>
              </a:rPr>
            </a:br>
            <a:endParaRPr lang="pl-PL" altLang="pl-PL" sz="1600" dirty="0">
              <a:solidFill>
                <a:srgbClr val="616161">
                  <a:lumMod val="75000"/>
                </a:srgbClr>
              </a:solidFill>
              <a:latin typeface="Times New Roman" panose="02020603050405020304" pitchFamily="18" charset="0"/>
              <a:cs typeface="Times New Roman" panose="02020603050405020304" pitchFamily="18" charset="0"/>
            </a:endParaRPr>
          </a:p>
          <a:p>
            <a:pPr lvl="0"/>
            <a:r>
              <a:rPr lang="en-AU" altLang="pl-PL" sz="1600" dirty="0">
                <a:solidFill>
                  <a:srgbClr val="616161">
                    <a:lumMod val="75000"/>
                  </a:srgbClr>
                </a:solidFill>
                <a:latin typeface="Times New Roman" panose="02020603050405020304" pitchFamily="18" charset="0"/>
                <a:cs typeface="Times New Roman" panose="02020603050405020304" pitchFamily="18" charset="0"/>
              </a:rPr>
              <a:t>Plac Gwarków 1</a:t>
            </a:r>
            <a:br>
              <a:rPr lang="en-AU" altLang="pl-PL" sz="1600" dirty="0">
                <a:solidFill>
                  <a:srgbClr val="616161">
                    <a:lumMod val="75000"/>
                  </a:srgbClr>
                </a:solidFill>
                <a:latin typeface="Times New Roman" panose="02020603050405020304" pitchFamily="18" charset="0"/>
                <a:cs typeface="Times New Roman" panose="02020603050405020304" pitchFamily="18" charset="0"/>
              </a:rPr>
            </a:br>
            <a:r>
              <a:rPr lang="en-AU" altLang="pl-PL" sz="1600" dirty="0">
                <a:solidFill>
                  <a:srgbClr val="616161">
                    <a:lumMod val="75000"/>
                  </a:srgbClr>
                </a:solidFill>
                <a:latin typeface="Times New Roman" panose="02020603050405020304" pitchFamily="18" charset="0"/>
                <a:cs typeface="Times New Roman" panose="02020603050405020304" pitchFamily="18" charset="0"/>
              </a:rPr>
              <a:t>40-166 Katowice</a:t>
            </a:r>
            <a:br>
              <a:rPr lang="en-AU" altLang="pl-PL" sz="1600" dirty="0">
                <a:solidFill>
                  <a:srgbClr val="616161">
                    <a:lumMod val="75000"/>
                  </a:srgbClr>
                </a:solidFill>
                <a:latin typeface="Times New Roman" panose="02020603050405020304" pitchFamily="18" charset="0"/>
                <a:cs typeface="Times New Roman" panose="02020603050405020304" pitchFamily="18" charset="0"/>
              </a:rPr>
            </a:br>
            <a:r>
              <a:rPr lang="en-AU" altLang="pl-PL" sz="1600" dirty="0">
                <a:solidFill>
                  <a:srgbClr val="616161">
                    <a:lumMod val="75000"/>
                  </a:srgbClr>
                </a:solidFill>
                <a:latin typeface="Times New Roman" panose="02020603050405020304" pitchFamily="18" charset="0"/>
                <a:cs typeface="Times New Roman" panose="02020603050405020304" pitchFamily="18" charset="0"/>
              </a:rPr>
              <a:t>Poland</a:t>
            </a:r>
            <a:br>
              <a:rPr lang="en-AU" altLang="pl-PL" sz="1600" dirty="0">
                <a:solidFill>
                  <a:srgbClr val="616161">
                    <a:lumMod val="75000"/>
                  </a:srgbClr>
                </a:solidFill>
                <a:latin typeface="Times New Roman" panose="02020603050405020304" pitchFamily="18" charset="0"/>
                <a:cs typeface="Times New Roman" panose="02020603050405020304" pitchFamily="18" charset="0"/>
              </a:rPr>
            </a:br>
            <a:r>
              <a:rPr lang="en-AU" altLang="pl-PL" sz="1600" dirty="0">
                <a:solidFill>
                  <a:srgbClr val="616161">
                    <a:lumMod val="75000"/>
                  </a:srgbClr>
                </a:solidFill>
                <a:latin typeface="Times New Roman" panose="02020603050405020304" pitchFamily="18" charset="0"/>
                <a:cs typeface="Times New Roman" panose="02020603050405020304" pitchFamily="18" charset="0"/>
              </a:rPr>
              <a:t>phone: +48 32 259 </a:t>
            </a:r>
            <a:r>
              <a:rPr lang="pl-PL" altLang="pl-PL" sz="1600" dirty="0">
                <a:solidFill>
                  <a:srgbClr val="616161">
                    <a:lumMod val="75000"/>
                  </a:srgbClr>
                </a:solidFill>
                <a:latin typeface="Times New Roman" panose="02020603050405020304" pitchFamily="18" charset="0"/>
                <a:cs typeface="Times New Roman" panose="02020603050405020304" pitchFamily="18" charset="0"/>
              </a:rPr>
              <a:t>2307</a:t>
            </a:r>
            <a:br>
              <a:rPr lang="pl-PL" altLang="pl-PL" sz="1600" dirty="0">
                <a:solidFill>
                  <a:srgbClr val="616161">
                    <a:lumMod val="75000"/>
                  </a:srgbClr>
                </a:solidFill>
                <a:latin typeface="Times New Roman" panose="02020603050405020304" pitchFamily="18" charset="0"/>
                <a:cs typeface="Times New Roman" panose="02020603050405020304" pitchFamily="18" charset="0"/>
              </a:rPr>
            </a:br>
            <a:r>
              <a:rPr lang="pl-PL" altLang="pl-PL" sz="1600" dirty="0">
                <a:solidFill>
                  <a:srgbClr val="616161">
                    <a:lumMod val="75000"/>
                  </a:srgbClr>
                </a:solidFill>
                <a:latin typeface="Times New Roman" panose="02020603050405020304" pitchFamily="18" charset="0"/>
                <a:cs typeface="Times New Roman" panose="02020603050405020304" pitchFamily="18" charset="0"/>
                <a:hlinkClick r:id="rId2"/>
              </a:rPr>
              <a:t>awrana@gig.eu</a:t>
            </a:r>
            <a:r>
              <a:rPr lang="pl-PL" altLang="pl-PL" sz="1600" dirty="0">
                <a:solidFill>
                  <a:srgbClr val="616161">
                    <a:lumMod val="75000"/>
                  </a:srgbClr>
                </a:solidFill>
                <a:latin typeface="Times New Roman" panose="02020603050405020304" pitchFamily="18" charset="0"/>
                <a:cs typeface="Times New Roman" panose="02020603050405020304" pitchFamily="18" charset="0"/>
              </a:rPr>
              <a:t> </a:t>
            </a:r>
          </a:p>
        </p:txBody>
      </p:sp>
      <p:sp>
        <p:nvSpPr>
          <p:cNvPr id="5" name="pole tekstowe 2"/>
          <p:cNvSpPr txBox="1">
            <a:spLocks noChangeArrowheads="1"/>
          </p:cNvSpPr>
          <p:nvPr/>
        </p:nvSpPr>
        <p:spPr bwMode="auto">
          <a:xfrm>
            <a:off x="4182476" y="1690352"/>
            <a:ext cx="3878556" cy="2308084"/>
          </a:xfrm>
          <a:prstGeom prst="rect">
            <a:avLst/>
          </a:prstGeom>
          <a:solidFill>
            <a:srgbClr val="FFFFFF">
              <a:alpha val="70979"/>
            </a:srgbClr>
          </a:solidFill>
          <a:ln w="9525">
            <a:noFill/>
            <a:miter lim="800000"/>
            <a:headEnd/>
            <a:tailEnd/>
          </a:ln>
        </p:spPr>
        <p:txBody>
          <a:bodyPr wrap="square" lIns="91202" tIns="45601" rIns="91202" bIns="45601">
            <a:spAutoFit/>
          </a:bodyPr>
          <a:lstStyle/>
          <a:p>
            <a:pPr lvl="0"/>
            <a:r>
              <a:rPr lang="pl-PL" sz="1600" b="1" dirty="0">
                <a:solidFill>
                  <a:srgbClr val="616161">
                    <a:lumMod val="75000"/>
                  </a:srgbClr>
                </a:solidFill>
                <a:latin typeface="Times New Roman" panose="02020603050405020304" pitchFamily="18" charset="0"/>
                <a:cs typeface="Times New Roman" panose="02020603050405020304" pitchFamily="18" charset="0"/>
              </a:rPr>
              <a:t>Aleksander Frejowski</a:t>
            </a:r>
            <a:endParaRPr lang="pl-PL" altLang="pl-PL" sz="1600" dirty="0">
              <a:solidFill>
                <a:srgbClr val="616161">
                  <a:lumMod val="75000"/>
                </a:srgbClr>
              </a:solidFill>
              <a:latin typeface="Times New Roman" panose="02020603050405020304" pitchFamily="18" charset="0"/>
              <a:cs typeface="Times New Roman" panose="02020603050405020304" pitchFamily="18" charset="0"/>
            </a:endParaRPr>
          </a:p>
          <a:p>
            <a:pPr lvl="0"/>
            <a:r>
              <a:rPr lang="en-AU" altLang="pl-PL" sz="1600" dirty="0">
                <a:solidFill>
                  <a:srgbClr val="616161">
                    <a:lumMod val="75000"/>
                  </a:srgbClr>
                </a:solidFill>
                <a:latin typeface="Times New Roman" panose="02020603050405020304" pitchFamily="18" charset="0"/>
                <a:cs typeface="Times New Roman" panose="02020603050405020304" pitchFamily="18" charset="0"/>
              </a:rPr>
              <a:t>Department of Extraction Technologies, Rockburst and Risk Assessment</a:t>
            </a:r>
            <a:br>
              <a:rPr lang="en-AU" altLang="pl-PL" sz="1600" dirty="0">
                <a:solidFill>
                  <a:srgbClr val="616161">
                    <a:lumMod val="75000"/>
                  </a:srgbClr>
                </a:solidFill>
                <a:latin typeface="Times New Roman" panose="02020603050405020304" pitchFamily="18" charset="0"/>
                <a:cs typeface="Times New Roman" panose="02020603050405020304" pitchFamily="18" charset="0"/>
              </a:rPr>
            </a:br>
            <a:endParaRPr lang="pl-PL" altLang="pl-PL" sz="1600" dirty="0">
              <a:solidFill>
                <a:srgbClr val="616161">
                  <a:lumMod val="75000"/>
                </a:srgbClr>
              </a:solidFill>
              <a:latin typeface="Times New Roman" panose="02020603050405020304" pitchFamily="18" charset="0"/>
              <a:cs typeface="Times New Roman" panose="02020603050405020304" pitchFamily="18" charset="0"/>
            </a:endParaRPr>
          </a:p>
          <a:p>
            <a:pPr lvl="0"/>
            <a:r>
              <a:rPr lang="en-AU" altLang="pl-PL" sz="1600" dirty="0">
                <a:solidFill>
                  <a:srgbClr val="616161">
                    <a:lumMod val="75000"/>
                  </a:srgbClr>
                </a:solidFill>
                <a:latin typeface="Times New Roman" panose="02020603050405020304" pitchFamily="18" charset="0"/>
                <a:cs typeface="Times New Roman" panose="02020603050405020304" pitchFamily="18" charset="0"/>
              </a:rPr>
              <a:t>Plac Gwarków 1</a:t>
            </a:r>
            <a:br>
              <a:rPr lang="en-AU" altLang="pl-PL" sz="1600" dirty="0">
                <a:solidFill>
                  <a:srgbClr val="616161">
                    <a:lumMod val="75000"/>
                  </a:srgbClr>
                </a:solidFill>
                <a:latin typeface="Times New Roman" panose="02020603050405020304" pitchFamily="18" charset="0"/>
                <a:cs typeface="Times New Roman" panose="02020603050405020304" pitchFamily="18" charset="0"/>
              </a:rPr>
            </a:br>
            <a:r>
              <a:rPr lang="en-AU" altLang="pl-PL" sz="1600" dirty="0">
                <a:solidFill>
                  <a:srgbClr val="616161">
                    <a:lumMod val="75000"/>
                  </a:srgbClr>
                </a:solidFill>
                <a:latin typeface="Times New Roman" panose="02020603050405020304" pitchFamily="18" charset="0"/>
                <a:cs typeface="Times New Roman" panose="02020603050405020304" pitchFamily="18" charset="0"/>
              </a:rPr>
              <a:t>40-166 Katowice</a:t>
            </a:r>
            <a:br>
              <a:rPr lang="en-AU" altLang="pl-PL" sz="1600" dirty="0">
                <a:solidFill>
                  <a:srgbClr val="616161">
                    <a:lumMod val="75000"/>
                  </a:srgbClr>
                </a:solidFill>
                <a:latin typeface="Times New Roman" panose="02020603050405020304" pitchFamily="18" charset="0"/>
                <a:cs typeface="Times New Roman" panose="02020603050405020304" pitchFamily="18" charset="0"/>
              </a:rPr>
            </a:br>
            <a:r>
              <a:rPr lang="en-AU" altLang="pl-PL" sz="1600" dirty="0">
                <a:solidFill>
                  <a:srgbClr val="616161">
                    <a:lumMod val="75000"/>
                  </a:srgbClr>
                </a:solidFill>
                <a:latin typeface="Times New Roman" panose="02020603050405020304" pitchFamily="18" charset="0"/>
                <a:cs typeface="Times New Roman" panose="02020603050405020304" pitchFamily="18" charset="0"/>
              </a:rPr>
              <a:t>Poland</a:t>
            </a:r>
            <a:br>
              <a:rPr lang="en-AU" altLang="pl-PL" sz="1600" dirty="0">
                <a:solidFill>
                  <a:srgbClr val="616161">
                    <a:lumMod val="75000"/>
                  </a:srgbClr>
                </a:solidFill>
                <a:latin typeface="Times New Roman" panose="02020603050405020304" pitchFamily="18" charset="0"/>
                <a:cs typeface="Times New Roman" panose="02020603050405020304" pitchFamily="18" charset="0"/>
              </a:rPr>
            </a:br>
            <a:r>
              <a:rPr lang="en-AU" altLang="pl-PL" sz="1600" dirty="0">
                <a:solidFill>
                  <a:srgbClr val="616161">
                    <a:lumMod val="75000"/>
                  </a:srgbClr>
                </a:solidFill>
                <a:latin typeface="Times New Roman" panose="02020603050405020304" pitchFamily="18" charset="0"/>
                <a:cs typeface="Times New Roman" panose="02020603050405020304" pitchFamily="18" charset="0"/>
              </a:rPr>
              <a:t>phone: +48 32 259 </a:t>
            </a:r>
            <a:r>
              <a:rPr lang="pl-PL" altLang="pl-PL" sz="1600" dirty="0">
                <a:solidFill>
                  <a:srgbClr val="616161">
                    <a:lumMod val="75000"/>
                  </a:srgbClr>
                </a:solidFill>
                <a:latin typeface="Times New Roman" panose="02020603050405020304" pitchFamily="18" charset="0"/>
                <a:cs typeface="Times New Roman" panose="02020603050405020304" pitchFamily="18" charset="0"/>
              </a:rPr>
              <a:t>2848</a:t>
            </a:r>
            <a:br>
              <a:rPr lang="pl-PL" altLang="pl-PL" sz="1600" dirty="0">
                <a:solidFill>
                  <a:srgbClr val="616161">
                    <a:lumMod val="75000"/>
                  </a:srgbClr>
                </a:solidFill>
                <a:latin typeface="Times New Roman" panose="02020603050405020304" pitchFamily="18" charset="0"/>
                <a:cs typeface="Times New Roman" panose="02020603050405020304" pitchFamily="18" charset="0"/>
              </a:rPr>
            </a:br>
            <a:r>
              <a:rPr lang="pl-PL" altLang="pl-PL" sz="1600" dirty="0">
                <a:solidFill>
                  <a:srgbClr val="616161">
                    <a:lumMod val="75000"/>
                  </a:srgbClr>
                </a:solidFill>
                <a:latin typeface="Times New Roman" panose="02020603050405020304" pitchFamily="18" charset="0"/>
                <a:cs typeface="Times New Roman" panose="02020603050405020304" pitchFamily="18" charset="0"/>
                <a:hlinkClick r:id="rId2"/>
              </a:rPr>
              <a:t>afrejowski@gig.eu</a:t>
            </a:r>
            <a:r>
              <a:rPr lang="pl-PL" altLang="pl-PL" sz="1600" dirty="0">
                <a:solidFill>
                  <a:srgbClr val="616161">
                    <a:lumMod val="75000"/>
                  </a:srgb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7450290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0DBB7E54-88DE-4276-66C7-7FA0226EDEB1}"/>
              </a:ext>
            </a:extLst>
          </p:cNvPr>
          <p:cNvPicPr>
            <a:picLocks noChangeAspect="1"/>
          </p:cNvPicPr>
          <p:nvPr/>
        </p:nvPicPr>
        <p:blipFill rotWithShape="1">
          <a:blip r:embed="rId2"/>
          <a:srcRect l="7964" t="6451" r="9472" b="14366"/>
          <a:stretch/>
        </p:blipFill>
        <p:spPr>
          <a:xfrm>
            <a:off x="1415378" y="305494"/>
            <a:ext cx="9337431" cy="5536100"/>
          </a:xfrm>
          <a:prstGeom prst="rect">
            <a:avLst/>
          </a:prstGeom>
        </p:spPr>
      </p:pic>
    </p:spTree>
    <p:extLst>
      <p:ext uri="{BB962C8B-B14F-4D97-AF65-F5344CB8AC3E}">
        <p14:creationId xmlns:p14="http://schemas.microsoft.com/office/powerpoint/2010/main" val="3025352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1"/>
          <p:cNvSpPr>
            <a:spLocks noChangeArrowheads="1"/>
          </p:cNvSpPr>
          <p:nvPr/>
        </p:nvSpPr>
        <p:spPr bwMode="auto">
          <a:xfrm>
            <a:off x="1527174" y="278390"/>
            <a:ext cx="9120187" cy="46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02" tIns="45601" rIns="91202" bIns="45601">
            <a:spAutoFit/>
          </a:bodyPr>
          <a:lstStyle>
            <a:lvl1pPr marL="457200" indent="-457200" algn="ctr">
              <a:spcBef>
                <a:spcPct val="20000"/>
              </a:spcBef>
              <a:defRPr sz="3200">
                <a:solidFill>
                  <a:schemeClr val="tx1"/>
                </a:solidFill>
                <a:latin typeface="Arial" pitchFamily="34" charset="0"/>
              </a:defRPr>
            </a:lvl1pPr>
            <a:lvl2pPr marL="742950" indent="-285750" algn="ctr">
              <a:spcBef>
                <a:spcPct val="20000"/>
              </a:spcBef>
              <a:defRPr sz="2800">
                <a:solidFill>
                  <a:schemeClr val="tx1"/>
                </a:solidFill>
                <a:latin typeface="Arial" pitchFamily="34" charset="0"/>
              </a:defRPr>
            </a:lvl2pPr>
            <a:lvl3pPr marL="1143000" indent="-228600" algn="ctr">
              <a:spcBef>
                <a:spcPct val="20000"/>
              </a:spcBef>
              <a:defRPr sz="2400">
                <a:solidFill>
                  <a:schemeClr val="tx1"/>
                </a:solidFill>
                <a:latin typeface="Arial" pitchFamily="34" charset="0"/>
              </a:defRPr>
            </a:lvl3pPr>
            <a:lvl4pPr marL="1600200" indent="-228600" algn="ctr">
              <a:spcBef>
                <a:spcPct val="20000"/>
              </a:spcBef>
              <a:defRPr sz="2000">
                <a:solidFill>
                  <a:schemeClr val="tx1"/>
                </a:solidFill>
                <a:latin typeface="Arial" pitchFamily="34" charset="0"/>
              </a:defRPr>
            </a:lvl4pPr>
            <a:lvl5pPr marL="2057400" indent="-228600" algn="ctr">
              <a:spcBef>
                <a:spcPct val="20000"/>
              </a:spcBef>
              <a:defRPr sz="2000">
                <a:solidFill>
                  <a:schemeClr val="tx1"/>
                </a:solidFill>
                <a:latin typeface="Arial" pitchFamily="34" charset="0"/>
              </a:defRPr>
            </a:lvl5pPr>
            <a:lvl6pPr marL="2514600" indent="-228600" algn="ctr" fontAlgn="base">
              <a:spcBef>
                <a:spcPct val="20000"/>
              </a:spcBef>
              <a:spcAft>
                <a:spcPct val="0"/>
              </a:spcAft>
              <a:defRPr sz="2000">
                <a:solidFill>
                  <a:schemeClr val="tx1"/>
                </a:solidFill>
                <a:latin typeface="Arial" pitchFamily="34" charset="0"/>
              </a:defRPr>
            </a:lvl6pPr>
            <a:lvl7pPr marL="2971800" indent="-228600" algn="ctr" fontAlgn="base">
              <a:spcBef>
                <a:spcPct val="20000"/>
              </a:spcBef>
              <a:spcAft>
                <a:spcPct val="0"/>
              </a:spcAft>
              <a:defRPr sz="2000">
                <a:solidFill>
                  <a:schemeClr val="tx1"/>
                </a:solidFill>
                <a:latin typeface="Arial" pitchFamily="34" charset="0"/>
              </a:defRPr>
            </a:lvl7pPr>
            <a:lvl8pPr marL="3429000" indent="-228600" algn="ctr" fontAlgn="base">
              <a:spcBef>
                <a:spcPct val="20000"/>
              </a:spcBef>
              <a:spcAft>
                <a:spcPct val="0"/>
              </a:spcAft>
              <a:defRPr sz="2000">
                <a:solidFill>
                  <a:schemeClr val="tx1"/>
                </a:solidFill>
                <a:latin typeface="Arial" pitchFamily="34" charset="0"/>
              </a:defRPr>
            </a:lvl8pPr>
            <a:lvl9pPr marL="3886200" indent="-228600" algn="ctr" fontAlgn="base">
              <a:spcBef>
                <a:spcPct val="20000"/>
              </a:spcBef>
              <a:spcAft>
                <a:spcPct val="0"/>
              </a:spcAft>
              <a:defRPr sz="2000">
                <a:solidFill>
                  <a:schemeClr val="tx1"/>
                </a:solidFill>
                <a:latin typeface="Arial" pitchFamily="34" charset="0"/>
              </a:defRPr>
            </a:lvl9pPr>
          </a:lstStyle>
          <a:p>
            <a:pPr>
              <a:spcBef>
                <a:spcPct val="0"/>
              </a:spcBef>
              <a:buClr>
                <a:srgbClr val="000000"/>
              </a:buClr>
            </a:pPr>
            <a:r>
              <a:rPr lang="en-US" altLang="pl-PL" sz="2400" b="1" dirty="0">
                <a:solidFill>
                  <a:srgbClr val="000000"/>
                </a:solidFill>
                <a:latin typeface="Open Sans"/>
              </a:rPr>
              <a:t>BASIC AREAS OF </a:t>
            </a:r>
            <a:r>
              <a:rPr lang="pl-PL" altLang="pl-PL" sz="2400" b="1" dirty="0">
                <a:solidFill>
                  <a:srgbClr val="000000"/>
                </a:solidFill>
                <a:latin typeface="Open Sans"/>
              </a:rPr>
              <a:t>CENTRAL MINING INSTITUTE</a:t>
            </a:r>
            <a:r>
              <a:rPr lang="en-US" altLang="pl-PL" sz="2400" b="1" dirty="0">
                <a:solidFill>
                  <a:srgbClr val="000000"/>
                </a:solidFill>
                <a:latin typeface="Open Sans"/>
              </a:rPr>
              <a:t> ACTIVITY </a:t>
            </a:r>
          </a:p>
        </p:txBody>
      </p:sp>
      <p:sp>
        <p:nvSpPr>
          <p:cNvPr id="7" name="Text Box 14"/>
          <p:cNvSpPr txBox="1">
            <a:spLocks noChangeArrowheads="1"/>
          </p:cNvSpPr>
          <p:nvPr/>
        </p:nvSpPr>
        <p:spPr bwMode="auto">
          <a:xfrm>
            <a:off x="3720369" y="3143950"/>
            <a:ext cx="4733820" cy="530442"/>
          </a:xfrm>
          <a:prstGeom prst="rect">
            <a:avLst/>
          </a:prstGeom>
          <a:ln/>
        </p:spPr>
        <p:style>
          <a:lnRef idx="2">
            <a:schemeClr val="accent2"/>
          </a:lnRef>
          <a:fillRef idx="1">
            <a:schemeClr val="lt1"/>
          </a:fillRef>
          <a:effectRef idx="0">
            <a:schemeClr val="accent2"/>
          </a:effectRef>
          <a:fontRef idx="minor">
            <a:schemeClr val="dk1"/>
          </a:fontRef>
        </p:style>
        <p:txBody>
          <a:bodyPr lIns="91202" tIns="45601" rIns="91202" bIns="45601"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pl-PL" sz="2000" b="1" dirty="0">
                <a:solidFill>
                  <a:srgbClr val="000000"/>
                </a:solidFill>
                <a:latin typeface="Open Sans"/>
                <a:cs typeface="Times New Roman" pitchFamily="18" charset="0"/>
              </a:rPr>
              <a:t>OCCUPATIONAL SAFETY IN THE INDUSTRY</a:t>
            </a:r>
          </a:p>
        </p:txBody>
      </p:sp>
      <p:sp>
        <p:nvSpPr>
          <p:cNvPr id="8" name="Text Box 16"/>
          <p:cNvSpPr txBox="1">
            <a:spLocks noChangeArrowheads="1"/>
          </p:cNvSpPr>
          <p:nvPr/>
        </p:nvSpPr>
        <p:spPr bwMode="auto">
          <a:xfrm>
            <a:off x="3720369" y="3794340"/>
            <a:ext cx="4733820" cy="530442"/>
          </a:xfrm>
          <a:prstGeom prst="rect">
            <a:avLst/>
          </a:prstGeom>
          <a:ln/>
        </p:spPr>
        <p:style>
          <a:lnRef idx="2">
            <a:schemeClr val="accent2"/>
          </a:lnRef>
          <a:fillRef idx="1">
            <a:schemeClr val="lt1"/>
          </a:fillRef>
          <a:effectRef idx="0">
            <a:schemeClr val="accent2"/>
          </a:effectRef>
          <a:fontRef idx="minor">
            <a:schemeClr val="dk1"/>
          </a:fontRef>
        </p:style>
        <p:txBody>
          <a:bodyPr lIns="91202" tIns="45601" rIns="91202" bIns="45601"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pl-PL" sz="2000" b="1" dirty="0">
                <a:solidFill>
                  <a:srgbClr val="000000"/>
                </a:solidFill>
                <a:latin typeface="Open Sans"/>
                <a:cs typeface="Times New Roman" pitchFamily="18" charset="0"/>
              </a:rPr>
              <a:t>MATERIAL ENGINEERING</a:t>
            </a:r>
          </a:p>
        </p:txBody>
      </p:sp>
      <p:sp>
        <p:nvSpPr>
          <p:cNvPr id="9" name="Text Box 17"/>
          <p:cNvSpPr txBox="1">
            <a:spLocks noChangeArrowheads="1"/>
          </p:cNvSpPr>
          <p:nvPr/>
        </p:nvSpPr>
        <p:spPr bwMode="auto">
          <a:xfrm>
            <a:off x="3717201" y="4441314"/>
            <a:ext cx="4733820" cy="530442"/>
          </a:xfrm>
          <a:prstGeom prst="rect">
            <a:avLst/>
          </a:prstGeom>
          <a:ln/>
        </p:spPr>
        <p:style>
          <a:lnRef idx="2">
            <a:schemeClr val="accent2"/>
          </a:lnRef>
          <a:fillRef idx="1">
            <a:schemeClr val="lt1"/>
          </a:fillRef>
          <a:effectRef idx="0">
            <a:schemeClr val="accent2"/>
          </a:effectRef>
          <a:fontRef idx="minor">
            <a:schemeClr val="dk1"/>
          </a:fontRef>
        </p:style>
        <p:txBody>
          <a:bodyPr lIns="91202" tIns="45601" rIns="91202" bIns="45601"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pl-PL" sz="2000" b="1" dirty="0">
                <a:solidFill>
                  <a:srgbClr val="000000"/>
                </a:solidFill>
                <a:latin typeface="Open Sans"/>
                <a:cs typeface="Times New Roman" pitchFamily="18" charset="0"/>
              </a:rPr>
              <a:t>CERTIFICATION</a:t>
            </a:r>
            <a:r>
              <a:rPr lang="pl-PL" altLang="pl-PL" sz="2000" b="1" dirty="0">
                <a:solidFill>
                  <a:srgbClr val="000000"/>
                </a:solidFill>
                <a:latin typeface="Open Sans"/>
                <a:cs typeface="Times New Roman" pitchFamily="18" charset="0"/>
              </a:rPr>
              <a:t> AND</a:t>
            </a:r>
            <a:r>
              <a:rPr lang="en-US" altLang="pl-PL" sz="2000" b="1" dirty="0">
                <a:solidFill>
                  <a:srgbClr val="000000"/>
                </a:solidFill>
                <a:latin typeface="Open Sans"/>
                <a:cs typeface="Times New Roman" pitchFamily="18" charset="0"/>
              </a:rPr>
              <a:t> ATTESTATION</a:t>
            </a:r>
          </a:p>
        </p:txBody>
      </p:sp>
      <p:sp>
        <p:nvSpPr>
          <p:cNvPr id="10" name="Text Box 15"/>
          <p:cNvSpPr txBox="1">
            <a:spLocks noChangeArrowheads="1"/>
          </p:cNvSpPr>
          <p:nvPr/>
        </p:nvSpPr>
        <p:spPr bwMode="auto">
          <a:xfrm>
            <a:off x="3717204" y="1218952"/>
            <a:ext cx="4733820" cy="530442"/>
          </a:xfrm>
          <a:prstGeom prst="rect">
            <a:avLst/>
          </a:prstGeom>
          <a:ln/>
        </p:spPr>
        <p:style>
          <a:lnRef idx="2">
            <a:schemeClr val="accent2"/>
          </a:lnRef>
          <a:fillRef idx="1">
            <a:schemeClr val="lt1"/>
          </a:fillRef>
          <a:effectRef idx="0">
            <a:schemeClr val="accent2"/>
          </a:effectRef>
          <a:fontRef idx="minor">
            <a:schemeClr val="dk1"/>
          </a:fontRef>
        </p:style>
        <p:txBody>
          <a:bodyPr lIns="91202" tIns="45601" rIns="91202" bIns="45601"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pl-PL" sz="2000" b="1" dirty="0">
                <a:solidFill>
                  <a:srgbClr val="000000"/>
                </a:solidFill>
                <a:latin typeface="Open Sans"/>
                <a:cs typeface="Times New Roman" pitchFamily="18" charset="0"/>
              </a:rPr>
              <a:t>MINING AND GEOENGINEERING</a:t>
            </a:r>
          </a:p>
        </p:txBody>
      </p:sp>
      <p:sp>
        <p:nvSpPr>
          <p:cNvPr id="11" name="Text Box 14"/>
          <p:cNvSpPr txBox="1">
            <a:spLocks noChangeArrowheads="1"/>
          </p:cNvSpPr>
          <p:nvPr/>
        </p:nvSpPr>
        <p:spPr bwMode="auto">
          <a:xfrm>
            <a:off x="3718259" y="1869749"/>
            <a:ext cx="4735930" cy="530442"/>
          </a:xfrm>
          <a:prstGeom prst="rect">
            <a:avLst/>
          </a:prstGeom>
          <a:ln/>
        </p:spPr>
        <p:style>
          <a:lnRef idx="2">
            <a:schemeClr val="accent2"/>
          </a:lnRef>
          <a:fillRef idx="1">
            <a:schemeClr val="lt1"/>
          </a:fillRef>
          <a:effectRef idx="0">
            <a:schemeClr val="accent2"/>
          </a:effectRef>
          <a:fontRef idx="minor">
            <a:schemeClr val="dk1"/>
          </a:fontRef>
        </p:style>
        <p:txBody>
          <a:bodyPr lIns="91202" tIns="45601" rIns="91202" bIns="45601"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pl-PL" sz="2000" b="1" dirty="0">
                <a:solidFill>
                  <a:srgbClr val="000000"/>
                </a:solidFill>
                <a:latin typeface="Open Sans"/>
                <a:cs typeface="Times New Roman" pitchFamily="18" charset="0"/>
              </a:rPr>
              <a:t>ENVIRONMENTAL ENGINE</a:t>
            </a:r>
            <a:r>
              <a:rPr lang="pl-PL" altLang="pl-PL" sz="2000" b="1" dirty="0">
                <a:solidFill>
                  <a:srgbClr val="000000"/>
                </a:solidFill>
                <a:latin typeface="Open Sans"/>
                <a:cs typeface="Times New Roman" pitchFamily="18" charset="0"/>
              </a:rPr>
              <a:t>E</a:t>
            </a:r>
            <a:r>
              <a:rPr lang="en-US" altLang="pl-PL" sz="2000" b="1" dirty="0">
                <a:solidFill>
                  <a:srgbClr val="000000"/>
                </a:solidFill>
                <a:latin typeface="Open Sans"/>
                <a:cs typeface="Times New Roman" pitchFamily="18" charset="0"/>
              </a:rPr>
              <a:t>RING</a:t>
            </a:r>
          </a:p>
        </p:txBody>
      </p:sp>
      <p:sp>
        <p:nvSpPr>
          <p:cNvPr id="12" name="Text Box 14"/>
          <p:cNvSpPr txBox="1">
            <a:spLocks noChangeArrowheads="1"/>
          </p:cNvSpPr>
          <p:nvPr/>
        </p:nvSpPr>
        <p:spPr bwMode="auto">
          <a:xfrm>
            <a:off x="3720370" y="5089308"/>
            <a:ext cx="4736985" cy="530442"/>
          </a:xfrm>
          <a:prstGeom prst="rect">
            <a:avLst/>
          </a:prstGeom>
          <a:ln/>
        </p:spPr>
        <p:style>
          <a:lnRef idx="2">
            <a:schemeClr val="accent2"/>
          </a:lnRef>
          <a:fillRef idx="1">
            <a:schemeClr val="lt1"/>
          </a:fillRef>
          <a:effectRef idx="0">
            <a:schemeClr val="accent2"/>
          </a:effectRef>
          <a:fontRef idx="minor">
            <a:schemeClr val="dk1"/>
          </a:fontRef>
        </p:style>
        <p:txBody>
          <a:bodyPr lIns="91202" tIns="45601" rIns="91202" bIns="45601"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pl-PL" altLang="pl-PL" sz="2000" b="1" dirty="0">
                <a:solidFill>
                  <a:srgbClr val="000000"/>
                </a:solidFill>
                <a:latin typeface="Open Sans"/>
              </a:rPr>
              <a:t>TRAINING AND EDUCATION</a:t>
            </a:r>
            <a:endParaRPr lang="en-US" altLang="pl-PL" sz="2000" b="1" dirty="0">
              <a:solidFill>
                <a:srgbClr val="000000"/>
              </a:solidFill>
              <a:latin typeface="Open Sans"/>
            </a:endParaRPr>
          </a:p>
        </p:txBody>
      </p:sp>
      <p:pic>
        <p:nvPicPr>
          <p:cNvPr id="14" name="Picture 1"/>
          <p:cNvPicPr>
            <a:picLocks noChangeArrowheads="1"/>
          </p:cNvPicPr>
          <p:nvPr/>
        </p:nvPicPr>
        <p:blipFill>
          <a:blip r:embed="rId2"/>
          <a:srcRect/>
          <a:stretch>
            <a:fillRect/>
          </a:stretch>
        </p:blipFill>
        <p:spPr bwMode="auto">
          <a:xfrm>
            <a:off x="8628837" y="2727284"/>
            <a:ext cx="1903031" cy="1364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4"/>
          <p:cNvPicPr>
            <a:picLocks noChangeArrowheads="1"/>
          </p:cNvPicPr>
          <p:nvPr/>
        </p:nvPicPr>
        <p:blipFill>
          <a:blip r:embed="rId3" cstate="print"/>
          <a:srcRect l="26375" t="31297" r="26375" b="22438"/>
          <a:stretch>
            <a:fillRect/>
          </a:stretch>
        </p:blipFill>
        <p:spPr bwMode="auto">
          <a:xfrm>
            <a:off x="8628837" y="4235602"/>
            <a:ext cx="1903031" cy="1364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2"/>
          <p:cNvPicPr>
            <a:picLocks noChangeArrowheads="1"/>
          </p:cNvPicPr>
          <p:nvPr/>
        </p:nvPicPr>
        <p:blipFill>
          <a:blip r:embed="rId4" cstate="print"/>
          <a:srcRect/>
          <a:stretch>
            <a:fillRect/>
          </a:stretch>
        </p:blipFill>
        <p:spPr bwMode="auto">
          <a:xfrm>
            <a:off x="1631251" y="1218954"/>
            <a:ext cx="1903031" cy="1364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6"/>
          <p:cNvPicPr>
            <a:picLocks noChangeArrowheads="1"/>
          </p:cNvPicPr>
          <p:nvPr/>
        </p:nvPicPr>
        <p:blipFill>
          <a:blip r:embed="rId5" cstate="print"/>
          <a:srcRect/>
          <a:stretch>
            <a:fillRect/>
          </a:stretch>
        </p:blipFill>
        <p:spPr bwMode="auto">
          <a:xfrm>
            <a:off x="8628837" y="1218954"/>
            <a:ext cx="1903031" cy="1364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2"/>
          <p:cNvPicPr>
            <a:picLocks noChangeArrowheads="1"/>
          </p:cNvPicPr>
          <p:nvPr/>
        </p:nvPicPr>
        <p:blipFill>
          <a:blip r:embed="rId6" cstate="print"/>
          <a:srcRect l="3646" t="20644" r="2849" b="3087"/>
          <a:stretch>
            <a:fillRect/>
          </a:stretch>
        </p:blipFill>
        <p:spPr bwMode="auto">
          <a:xfrm>
            <a:off x="1631232" y="4235602"/>
            <a:ext cx="1903031" cy="1364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p:cNvPicPr>
            <a:picLocks noChangeArrowheads="1"/>
          </p:cNvPicPr>
          <p:nvPr/>
        </p:nvPicPr>
        <p:blipFill>
          <a:blip r:embed="rId7" cstate="print"/>
          <a:srcRect/>
          <a:stretch>
            <a:fillRect/>
          </a:stretch>
        </p:blipFill>
        <p:spPr bwMode="auto">
          <a:xfrm>
            <a:off x="1631251" y="2727284"/>
            <a:ext cx="1903031" cy="1364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 Box 16"/>
          <p:cNvSpPr txBox="1">
            <a:spLocks noChangeArrowheads="1"/>
          </p:cNvSpPr>
          <p:nvPr/>
        </p:nvSpPr>
        <p:spPr bwMode="auto">
          <a:xfrm>
            <a:off x="3717201" y="2509822"/>
            <a:ext cx="4733820" cy="530442"/>
          </a:xfrm>
          <a:prstGeom prst="rect">
            <a:avLst/>
          </a:prstGeom>
          <a:ln/>
        </p:spPr>
        <p:style>
          <a:lnRef idx="2">
            <a:schemeClr val="accent2"/>
          </a:lnRef>
          <a:fillRef idx="1">
            <a:schemeClr val="lt1"/>
          </a:fillRef>
          <a:effectRef idx="0">
            <a:schemeClr val="accent2"/>
          </a:effectRef>
          <a:fontRef idx="minor">
            <a:schemeClr val="dk1"/>
          </a:fontRef>
        </p:style>
        <p:txBody>
          <a:bodyPr lIns="91202" tIns="45601" rIns="91202" bIns="45601"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pl-PL" altLang="pl-PL" sz="2000" b="1" dirty="0">
                <a:solidFill>
                  <a:srgbClr val="000000"/>
                </a:solidFill>
                <a:latin typeface="Open Sans"/>
                <a:cs typeface="Times New Roman" pitchFamily="18" charset="0"/>
              </a:rPr>
              <a:t>CLEAN COAL TECHNOLOGIES</a:t>
            </a:r>
            <a:endParaRPr lang="en-US" altLang="pl-PL" sz="2000" b="1" dirty="0">
              <a:solidFill>
                <a:srgbClr val="000000"/>
              </a:solidFill>
              <a:latin typeface="Open Sans"/>
              <a:cs typeface="Times New Roman" pitchFamily="18" charset="0"/>
            </a:endParaRPr>
          </a:p>
        </p:txBody>
      </p:sp>
    </p:spTree>
    <p:extLst>
      <p:ext uri="{BB962C8B-B14F-4D97-AF65-F5344CB8AC3E}">
        <p14:creationId xmlns:p14="http://schemas.microsoft.com/office/powerpoint/2010/main" val="1151437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114713" y="225129"/>
            <a:ext cx="11900487" cy="461665"/>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Analysis of selected aspects of underground coal mining in Albania and Serbia</a:t>
            </a:r>
            <a:endParaRPr lang="en-GB" sz="2400" b="1" dirty="0">
              <a:latin typeface="Times New Roman" panose="02020603050405020304" pitchFamily="18" charset="0"/>
              <a:cs typeface="Times New Roman" panose="02020603050405020304" pitchFamily="18" charset="0"/>
            </a:endParaRPr>
          </a:p>
        </p:txBody>
      </p:sp>
      <p:sp>
        <p:nvSpPr>
          <p:cNvPr id="7" name="Prostokąt 6"/>
          <p:cNvSpPr/>
          <p:nvPr/>
        </p:nvSpPr>
        <p:spPr>
          <a:xfrm>
            <a:off x="623844" y="801782"/>
            <a:ext cx="10126766" cy="4791696"/>
          </a:xfrm>
          <a:prstGeom prst="rect">
            <a:avLst/>
          </a:prstGeom>
        </p:spPr>
        <p:txBody>
          <a:bodyPr wrap="square">
            <a:spAutoFit/>
          </a:bodyPr>
          <a:lstStyle/>
          <a:p>
            <a:r>
              <a:rPr lang="en-US" sz="1800" dirty="0">
                <a:latin typeface="Times New Roman" panose="02020603050405020304" pitchFamily="18" charset="0"/>
                <a:ea typeface="Times New Roman" panose="02020603050405020304" pitchFamily="18" charset="0"/>
                <a:cs typeface="Times New Roman" panose="02020603050405020304" pitchFamily="18" charset="0"/>
              </a:rPr>
              <a:t>Final study structure</a:t>
            </a:r>
            <a:r>
              <a:rPr lang="pl-PL" sz="1800" dirty="0">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a:buAutoNum type="arabicPeriod"/>
            </a:pPr>
            <a:r>
              <a:rPr lang="en-AU" sz="1800" b="1" dirty="0">
                <a:latin typeface="Times New Roman" panose="02020603050405020304" pitchFamily="18" charset="0"/>
                <a:cs typeface="Times New Roman" panose="02020603050405020304" pitchFamily="18" charset="0"/>
              </a:rPr>
              <a:t>Introduction</a:t>
            </a:r>
          </a:p>
          <a:p>
            <a:pPr marL="342900" lvl="0" indent="-342900">
              <a:buFontTx/>
              <a:buAutoNum type="arabicPeriod"/>
            </a:pPr>
            <a:r>
              <a:rPr lang="en-US" sz="1800" b="1" dirty="0">
                <a:latin typeface="Times New Roman" panose="02020603050405020304" pitchFamily="18" charset="0"/>
                <a:cs typeface="Times New Roman" panose="02020603050405020304" pitchFamily="18" charset="0"/>
              </a:rPr>
              <a:t>Statement of the problem</a:t>
            </a:r>
            <a:r>
              <a:rPr lang="pl-PL" sz="1800" b="1" dirty="0">
                <a:latin typeface="Times New Roman" panose="02020603050405020304" pitchFamily="18" charset="0"/>
                <a:cs typeface="Times New Roman" panose="02020603050405020304" pitchFamily="18" charset="0"/>
              </a:rPr>
              <a:t> </a:t>
            </a:r>
          </a:p>
          <a:p>
            <a:pPr marL="342900" lvl="0" indent="-342900">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Importance of proper mine closure</a:t>
            </a:r>
            <a:r>
              <a:rPr lang="pl-PL" sz="1800" dirty="0">
                <a:latin typeface="Times New Roman" panose="02020603050405020304" pitchFamily="18" charset="0"/>
                <a:cs typeface="Times New Roman" panose="02020603050405020304" pitchFamily="18" charset="0"/>
              </a:rPr>
              <a:t> and hazard </a:t>
            </a:r>
            <a:r>
              <a:rPr lang="en-AU" sz="1800" dirty="0">
                <a:latin typeface="Times New Roman" panose="02020603050405020304" pitchFamily="18" charset="0"/>
                <a:cs typeface="Times New Roman" panose="02020603050405020304" pitchFamily="18" charset="0"/>
              </a:rPr>
              <a:t>identification</a:t>
            </a:r>
            <a:endParaRPr lang="pl-PL" sz="1800" dirty="0">
              <a:latin typeface="Times New Roman" panose="02020603050405020304" pitchFamily="18" charset="0"/>
              <a:cs typeface="Times New Roman" panose="02020603050405020304" pitchFamily="18" charset="0"/>
            </a:endParaRPr>
          </a:p>
          <a:p>
            <a:pPr lvl="0"/>
            <a:r>
              <a:rPr lang="pl-PL" sz="1800" b="1" dirty="0">
                <a:latin typeface="Times New Roman" panose="02020603050405020304" pitchFamily="18" charset="0"/>
                <a:cs typeface="Times New Roman" panose="02020603050405020304" pitchFamily="18" charset="0"/>
              </a:rPr>
              <a:t>3.</a:t>
            </a:r>
            <a:r>
              <a:rPr lang="pl-PL" sz="1800"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Current situation of coal mines in Albania and Serbia</a:t>
            </a:r>
            <a:endParaRPr lang="pl-PL" sz="1800" b="1"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fr-CH" sz="1800" dirty="0">
                <a:latin typeface="Times New Roman" panose="02020603050405020304" pitchFamily="18" charset="0"/>
                <a:cs typeface="Times New Roman" panose="02020603050405020304" pitchFamily="18" charset="0"/>
              </a:rPr>
              <a:t>Scale of coal extraction</a:t>
            </a:r>
            <a:r>
              <a:rPr lang="pl-PL" sz="1800" dirty="0">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Number of active mines and types of extraction methods employed</a:t>
            </a:r>
            <a:endParaRPr lang="pl-PL" sz="18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Number, types of inactive mines, and their closure status</a:t>
            </a:r>
            <a:endParaRPr lang="pl-PL" sz="18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Number and types of mines set for closure</a:t>
            </a:r>
            <a:endParaRPr lang="pl-PL" sz="18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The existing Governmental strategies on mine closure</a:t>
            </a:r>
            <a:endParaRPr lang="pl-PL" sz="1800" dirty="0">
              <a:latin typeface="Times New Roman" panose="02020603050405020304" pitchFamily="18" charset="0"/>
              <a:cs typeface="Times New Roman" panose="02020603050405020304" pitchFamily="18" charset="0"/>
            </a:endParaRPr>
          </a:p>
          <a:p>
            <a:pPr lvl="0"/>
            <a:r>
              <a:rPr lang="pl-PL" sz="1800" b="1" dirty="0">
                <a:latin typeface="Times New Roman" panose="02020603050405020304" pitchFamily="18" charset="0"/>
                <a:cs typeface="Times New Roman" panose="02020603050405020304" pitchFamily="18" charset="0"/>
              </a:rPr>
              <a:t>4. </a:t>
            </a:r>
            <a:r>
              <a:rPr lang="en-US" sz="1800" b="1" dirty="0">
                <a:latin typeface="Times New Roman" panose="02020603050405020304" pitchFamily="18" charset="0"/>
                <a:cs typeface="Times New Roman" panose="02020603050405020304" pitchFamily="18" charset="0"/>
              </a:rPr>
              <a:t>General analysis of the local geological and mining conditions in Albania and Serbia</a:t>
            </a:r>
            <a:endParaRPr lang="pl-PL" sz="1800" b="1" dirty="0">
              <a:latin typeface="Times New Roman" panose="02020603050405020304" pitchFamily="18" charset="0"/>
              <a:cs typeface="Times New Roman" panose="02020603050405020304" pitchFamily="18" charset="0"/>
            </a:endParaRPr>
          </a:p>
          <a:p>
            <a:pPr lvl="0"/>
            <a:r>
              <a:rPr lang="pl-PL" sz="1800" b="1" dirty="0">
                <a:latin typeface="Times New Roman" panose="02020603050405020304" pitchFamily="18" charset="0"/>
                <a:cs typeface="Times New Roman" panose="02020603050405020304" pitchFamily="18" charset="0"/>
              </a:rPr>
              <a:t>5. </a:t>
            </a:r>
            <a:r>
              <a:rPr lang="en-US" sz="1800" b="1" dirty="0">
                <a:latin typeface="Times New Roman" panose="02020603050405020304" pitchFamily="18" charset="0"/>
                <a:cs typeface="Times New Roman" panose="02020603050405020304" pitchFamily="18" charset="0"/>
              </a:rPr>
              <a:t>Identification of the problems related to mine closure</a:t>
            </a:r>
            <a:endParaRPr lang="pl-PL" sz="1800" b="1"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Ground water and surface water </a:t>
            </a:r>
            <a:endParaRPr lang="pl-PL" sz="18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fr-CH" sz="1800" dirty="0">
                <a:latin typeface="Times New Roman" panose="02020603050405020304" pitchFamily="18" charset="0"/>
                <a:cs typeface="Times New Roman" panose="02020603050405020304" pitchFamily="18" charset="0"/>
              </a:rPr>
              <a:t>Fugitive gases (e.g., methane, carbon dioxide)</a:t>
            </a:r>
            <a:endParaRPr lang="pl-PL" sz="18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Underground coal fires and fires in waste dumps</a:t>
            </a:r>
            <a:endParaRPr lang="pl-PL" sz="18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Monitoring of subsidence of mined lands and prevention of other ground surface movement</a:t>
            </a:r>
            <a:endParaRPr lang="pl-PL" sz="18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Monitoring and remediation of </a:t>
            </a:r>
            <a:r>
              <a:rPr lang="en-US" sz="1800" dirty="0">
                <a:latin typeface="Times New Roman" panose="02020603050405020304" pitchFamily="18" charset="0"/>
                <a:cs typeface="Times New Roman" panose="02020603050405020304" pitchFamily="18" charset="0"/>
              </a:rPr>
              <a:t>chemical </a:t>
            </a:r>
            <a:r>
              <a:rPr lang="en-GB" sz="1800" dirty="0">
                <a:latin typeface="Times New Roman" panose="02020603050405020304" pitchFamily="18" charset="0"/>
                <a:cs typeface="Times New Roman" panose="02020603050405020304" pitchFamily="18" charset="0"/>
              </a:rPr>
              <a:t>pollutants that may leach from mine waste dumps</a:t>
            </a:r>
            <a:endParaRPr lang="pl-PL"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1880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114713" y="225129"/>
            <a:ext cx="11900487" cy="461665"/>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Analysis of selected aspects of underground coal mining in Albania and Serbia</a:t>
            </a:r>
            <a:endParaRPr lang="en-GB" sz="2400" b="1" dirty="0">
              <a:latin typeface="Times New Roman" panose="02020603050405020304" pitchFamily="18" charset="0"/>
              <a:cs typeface="Times New Roman" panose="02020603050405020304" pitchFamily="18" charset="0"/>
            </a:endParaRPr>
          </a:p>
        </p:txBody>
      </p:sp>
      <p:sp>
        <p:nvSpPr>
          <p:cNvPr id="7" name="Prostokąt 6"/>
          <p:cNvSpPr/>
          <p:nvPr/>
        </p:nvSpPr>
        <p:spPr>
          <a:xfrm>
            <a:off x="572569" y="981244"/>
            <a:ext cx="10126766" cy="4246675"/>
          </a:xfrm>
          <a:prstGeom prst="rect">
            <a:avLst/>
          </a:prstGeom>
        </p:spPr>
        <p:txBody>
          <a:bodyPr wrap="square">
            <a:spAutoFit/>
          </a:bodyPr>
          <a:lstStyle/>
          <a:p>
            <a:r>
              <a:rPr lang="pl-PL" sz="1800" b="1" dirty="0">
                <a:latin typeface="Times New Roman" panose="02020603050405020304" pitchFamily="18" charset="0"/>
                <a:cs typeface="Times New Roman" panose="02020603050405020304" pitchFamily="18" charset="0"/>
              </a:rPr>
              <a:t>6. </a:t>
            </a:r>
            <a:r>
              <a:rPr lang="en-US" sz="1800" b="1" dirty="0">
                <a:latin typeface="Times New Roman" panose="02020603050405020304" pitchFamily="18" charset="0"/>
                <a:cs typeface="Times New Roman" panose="02020603050405020304" pitchFamily="18" charset="0"/>
              </a:rPr>
              <a:t>Recommendations on addressing the identified problems</a:t>
            </a:r>
            <a:endParaRPr lang="pl-PL" sz="1800" b="1"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Management and remediation of g</a:t>
            </a:r>
            <a:r>
              <a:rPr lang="en-GB" sz="1800" dirty="0">
                <a:latin typeface="Times New Roman" panose="02020603050405020304" pitchFamily="18" charset="0"/>
                <a:cs typeface="Times New Roman" panose="02020603050405020304" pitchFamily="18" charset="0"/>
              </a:rPr>
              <a:t>round water and surface water drainage systems</a:t>
            </a:r>
            <a:endParaRPr lang="pl-PL" sz="18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Prevention of air pollution from </a:t>
            </a:r>
            <a:r>
              <a:rPr lang="fr-CH" sz="1800" dirty="0">
                <a:latin typeface="Times New Roman" panose="02020603050405020304" pitchFamily="18" charset="0"/>
                <a:cs typeface="Times New Roman" panose="02020603050405020304" pitchFamily="18" charset="0"/>
              </a:rPr>
              <a:t>fugitive gases (e.g., methane, carbon dioxide)</a:t>
            </a:r>
            <a:endParaRPr lang="pl-PL" sz="18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Extinguishing and preventing underground coal fires and fires in waste dumps</a:t>
            </a:r>
            <a:endParaRPr lang="pl-PL" sz="18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Mined lands subsidence</a:t>
            </a:r>
            <a:endParaRPr lang="pl-PL" sz="18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Chemical pollutants from mine waste dumps</a:t>
            </a:r>
            <a:endParaRPr lang="pl-PL" sz="1800" dirty="0">
              <a:latin typeface="Times New Roman" panose="02020603050405020304" pitchFamily="18" charset="0"/>
              <a:cs typeface="Times New Roman" panose="02020603050405020304" pitchFamily="18" charset="0"/>
            </a:endParaRPr>
          </a:p>
          <a:p>
            <a:r>
              <a:rPr lang="pl-PL" sz="1800" b="1" dirty="0">
                <a:latin typeface="Times New Roman" panose="02020603050405020304" pitchFamily="18" charset="0"/>
                <a:cs typeface="Times New Roman" panose="02020603050405020304" pitchFamily="18" charset="0"/>
              </a:rPr>
              <a:t>7. </a:t>
            </a:r>
            <a:r>
              <a:rPr lang="en-US" sz="1800" b="1" dirty="0">
                <a:latin typeface="Times New Roman" panose="02020603050405020304" pitchFamily="18" charset="0"/>
                <a:cs typeface="Times New Roman" panose="02020603050405020304" pitchFamily="18" charset="0"/>
              </a:rPr>
              <a:t>Analysis of a potential for repurposing mined land for future use </a:t>
            </a:r>
            <a:endParaRPr lang="pl-PL" sz="1800" b="1"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Potential uses of the reclaimed mined land by local communities and businesses</a:t>
            </a:r>
            <a:endParaRPr lang="pl-PL" sz="18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Costs and benefits of various options</a:t>
            </a:r>
            <a:endParaRPr lang="pl-PL" sz="1800" dirty="0">
              <a:latin typeface="Times New Roman" panose="02020603050405020304" pitchFamily="18" charset="0"/>
              <a:cs typeface="Times New Roman" panose="02020603050405020304" pitchFamily="18" charset="0"/>
            </a:endParaRPr>
          </a:p>
          <a:p>
            <a:r>
              <a:rPr lang="pl-PL" sz="1800" b="1" dirty="0">
                <a:latin typeface="Times New Roman" panose="02020603050405020304" pitchFamily="18" charset="0"/>
                <a:cs typeface="Times New Roman" panose="02020603050405020304" pitchFamily="18" charset="0"/>
              </a:rPr>
              <a:t>8. </a:t>
            </a:r>
            <a:r>
              <a:rPr lang="en-US" sz="1800" b="1" dirty="0">
                <a:latin typeface="Times New Roman" panose="02020603050405020304" pitchFamily="18" charset="0"/>
                <a:cs typeface="Times New Roman" panose="02020603050405020304" pitchFamily="18" charset="0"/>
              </a:rPr>
              <a:t>Technical, principle-based guidelines for designing and implementing national programm</a:t>
            </a:r>
            <a:r>
              <a:rPr lang="pl-PL" sz="1800" b="1" dirty="0">
                <a:latin typeface="Times New Roman" panose="02020603050405020304" pitchFamily="18" charset="0"/>
                <a:cs typeface="Times New Roman" panose="02020603050405020304" pitchFamily="18" charset="0"/>
              </a:rPr>
              <a:t>e</a:t>
            </a:r>
            <a:r>
              <a:rPr lang="en-US" sz="1800" b="1" dirty="0">
                <a:latin typeface="Times New Roman" panose="02020603050405020304" pitchFamily="18" charset="0"/>
                <a:cs typeface="Times New Roman" panose="02020603050405020304" pitchFamily="18" charset="0"/>
              </a:rPr>
              <a:t>s for an efficient, safe, and environmentally conscious mine closure </a:t>
            </a:r>
            <a:endParaRPr lang="pl-PL" sz="1800" b="1"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The proposed scope, structure, content, and objectives</a:t>
            </a:r>
            <a:endParaRPr lang="pl-PL" sz="18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Data and knowledge management</a:t>
            </a:r>
            <a:endParaRPr lang="pl-PL" sz="1800" dirty="0">
              <a:latin typeface="Times New Roman" panose="02020603050405020304" pitchFamily="18" charset="0"/>
              <a:cs typeface="Times New Roman" panose="02020603050405020304" pitchFamily="18" charset="0"/>
            </a:endParaRPr>
          </a:p>
          <a:p>
            <a:pPr lvl="0"/>
            <a:r>
              <a:rPr lang="pl-PL" sz="1800" b="1" dirty="0">
                <a:latin typeface="Times New Roman" panose="02020603050405020304" pitchFamily="18" charset="0"/>
                <a:cs typeface="Times New Roman" panose="02020603050405020304" pitchFamily="18" charset="0"/>
              </a:rPr>
              <a:t>9. </a:t>
            </a:r>
            <a:r>
              <a:rPr lang="en-AU" sz="1800" b="1" dirty="0">
                <a:latin typeface="Times New Roman" panose="02020603050405020304" pitchFamily="18" charset="0"/>
                <a:cs typeface="Times New Roman" panose="02020603050405020304" pitchFamily="18" charset="0"/>
              </a:rPr>
              <a:t>Conclusions</a:t>
            </a:r>
          </a:p>
          <a:p>
            <a:endParaRPr lang="pl-PL" b="1" dirty="0"/>
          </a:p>
        </p:txBody>
      </p:sp>
    </p:spTree>
    <p:extLst>
      <p:ext uri="{BB962C8B-B14F-4D97-AF65-F5344CB8AC3E}">
        <p14:creationId xmlns:p14="http://schemas.microsoft.com/office/powerpoint/2010/main" val="4028374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A6F0513-7352-475D-987A-D22AAA312112}"/>
              </a:ext>
            </a:extLst>
          </p:cNvPr>
          <p:cNvSpPr>
            <a:spLocks noGrp="1"/>
          </p:cNvSpPr>
          <p:nvPr>
            <p:ph type="ctrTitle"/>
          </p:nvPr>
        </p:nvSpPr>
        <p:spPr>
          <a:xfrm>
            <a:off x="290146" y="304995"/>
            <a:ext cx="11597054" cy="380806"/>
          </a:xfrm>
        </p:spPr>
        <p:txBody>
          <a:bodyPr>
            <a:normAutofit fontScale="90000"/>
          </a:bodyPr>
          <a:lstStyle/>
          <a:p>
            <a:pPr algn="ctr"/>
            <a:r>
              <a:rPr lang="en-US" sz="2800" dirty="0">
                <a:latin typeface="Times New Roman" panose="02020603050405020304" pitchFamily="18" charset="0"/>
                <a:cs typeface="Times New Roman" panose="02020603050405020304" pitchFamily="18" charset="0"/>
              </a:rPr>
              <a:t>Current situation of coal mines in Albania</a:t>
            </a:r>
            <a:br>
              <a:rPr lang="pl-PL" sz="2800" dirty="0">
                <a:latin typeface="Times New Roman" panose="02020603050405020304" pitchFamily="18" charset="0"/>
                <a:cs typeface="Times New Roman" panose="02020603050405020304" pitchFamily="18" charset="0"/>
              </a:rPr>
            </a:br>
            <a:endParaRPr lang="en-GB" dirty="0"/>
          </a:p>
        </p:txBody>
      </p:sp>
      <p:pic>
        <p:nvPicPr>
          <p:cNvPr id="17" name="Obraz 16">
            <a:extLst>
              <a:ext uri="{FF2B5EF4-FFF2-40B4-BE49-F238E27FC236}">
                <a16:creationId xmlns:a16="http://schemas.microsoft.com/office/drawing/2014/main" id="{5CF44B51-093B-4DE1-B6EF-0D962771587F}"/>
              </a:ext>
            </a:extLst>
          </p:cNvPr>
          <p:cNvPicPr>
            <a:picLocks noChangeAspect="1"/>
          </p:cNvPicPr>
          <p:nvPr/>
        </p:nvPicPr>
        <p:blipFill>
          <a:blip r:embed="rId3"/>
          <a:stretch>
            <a:fillRect/>
          </a:stretch>
        </p:blipFill>
        <p:spPr>
          <a:xfrm>
            <a:off x="8290017" y="1001841"/>
            <a:ext cx="3212728" cy="5084628"/>
          </a:xfrm>
          <a:prstGeom prst="rect">
            <a:avLst/>
          </a:prstGeom>
        </p:spPr>
      </p:pic>
      <p:graphicFrame>
        <p:nvGraphicFramePr>
          <p:cNvPr id="3" name="Tabela 2"/>
          <p:cNvGraphicFramePr>
            <a:graphicFrameLocks noGrp="1"/>
          </p:cNvGraphicFramePr>
          <p:nvPr>
            <p:extLst>
              <p:ext uri="{D42A27DB-BD31-4B8C-83A1-F6EECF244321}">
                <p14:modId xmlns:p14="http://schemas.microsoft.com/office/powerpoint/2010/main" val="2480520920"/>
              </p:ext>
            </p:extLst>
          </p:nvPr>
        </p:nvGraphicFramePr>
        <p:xfrm>
          <a:off x="794763" y="1528580"/>
          <a:ext cx="6911285" cy="4322765"/>
        </p:xfrm>
        <a:graphic>
          <a:graphicData uri="http://schemas.openxmlformats.org/drawingml/2006/table">
            <a:tbl>
              <a:tblPr firstRow="1" firstCol="1" bandRow="1"/>
              <a:tblGrid>
                <a:gridCol w="284025">
                  <a:extLst>
                    <a:ext uri="{9D8B030D-6E8A-4147-A177-3AD203B41FA5}">
                      <a16:colId xmlns:a16="http://schemas.microsoft.com/office/drawing/2014/main" val="1551754429"/>
                    </a:ext>
                  </a:extLst>
                </a:gridCol>
                <a:gridCol w="1088764">
                  <a:extLst>
                    <a:ext uri="{9D8B030D-6E8A-4147-A177-3AD203B41FA5}">
                      <a16:colId xmlns:a16="http://schemas.microsoft.com/office/drawing/2014/main" val="3710625790"/>
                    </a:ext>
                  </a:extLst>
                </a:gridCol>
                <a:gridCol w="666408">
                  <a:extLst>
                    <a:ext uri="{9D8B030D-6E8A-4147-A177-3AD203B41FA5}">
                      <a16:colId xmlns:a16="http://schemas.microsoft.com/office/drawing/2014/main" val="3862328218"/>
                    </a:ext>
                  </a:extLst>
                </a:gridCol>
                <a:gridCol w="1420127">
                  <a:extLst>
                    <a:ext uri="{9D8B030D-6E8A-4147-A177-3AD203B41FA5}">
                      <a16:colId xmlns:a16="http://schemas.microsoft.com/office/drawing/2014/main" val="2926245072"/>
                    </a:ext>
                  </a:extLst>
                </a:gridCol>
                <a:gridCol w="897836">
                  <a:extLst>
                    <a:ext uri="{9D8B030D-6E8A-4147-A177-3AD203B41FA5}">
                      <a16:colId xmlns:a16="http://schemas.microsoft.com/office/drawing/2014/main" val="4233050853"/>
                    </a:ext>
                  </a:extLst>
                </a:gridCol>
                <a:gridCol w="1228673">
                  <a:extLst>
                    <a:ext uri="{9D8B030D-6E8A-4147-A177-3AD203B41FA5}">
                      <a16:colId xmlns:a16="http://schemas.microsoft.com/office/drawing/2014/main" val="1511512527"/>
                    </a:ext>
                  </a:extLst>
                </a:gridCol>
                <a:gridCol w="1325452">
                  <a:extLst>
                    <a:ext uri="{9D8B030D-6E8A-4147-A177-3AD203B41FA5}">
                      <a16:colId xmlns:a16="http://schemas.microsoft.com/office/drawing/2014/main" val="3504520232"/>
                    </a:ext>
                  </a:extLst>
                </a:gridCol>
              </a:tblGrid>
              <a:tr h="594350">
                <a:tc>
                  <a:txBody>
                    <a:bodyPr/>
                    <a:lstStyle/>
                    <a:p>
                      <a:pPr algn="ctr">
                        <a:lnSpc>
                          <a:spcPct val="107000"/>
                        </a:lnSpc>
                        <a:spcAft>
                          <a:spcPts val="0"/>
                        </a:spcAft>
                      </a:pPr>
                      <a:r>
                        <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Name of Deposit</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Start exploitation</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Government Order for closing coal mines </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of project (AKBN technical archive)</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Production (Ton)</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Geological reserves remained (Ton)</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353574"/>
                  </a:ext>
                </a:extLst>
              </a:tr>
              <a:tr h="162105">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Valias</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1978</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Nr.139 dt.20.03.1995</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Nr.2978 / 2001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515</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178</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49</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186</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7067278"/>
                  </a:ext>
                </a:extLst>
              </a:tr>
              <a:tr h="162105">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Mëzez</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1968</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Nr.824 dt.04.12.1996</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Nr.2978 / 2001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426</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9844757"/>
                  </a:ext>
                </a:extLst>
              </a:tr>
              <a:tr h="162105">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Mushqeta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1968</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Nr.550 dt.26.08.1996</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Nr.2978 / 2001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  </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365</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8293941"/>
                  </a:ext>
                </a:extLst>
              </a:tr>
              <a:tr h="162105">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Kërrabë</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1938</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Nr.101 dt.02.03.2001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Nr.2748 / 2000</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658</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8</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5630988"/>
                  </a:ext>
                </a:extLst>
              </a:tr>
              <a:tr h="162105">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Priska 2</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1980</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Nr.550 dt.26.08.1996</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Nr.2978 / 2001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374</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057</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682</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913118"/>
                  </a:ext>
                </a:extLst>
              </a:tr>
              <a:tr h="162105">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Priskë</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1980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Nr.101 dt.02.03.2001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Nr.2978 / 2001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460</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6418837"/>
                  </a:ext>
                </a:extLst>
              </a:tr>
              <a:tr h="162105">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Gërdec</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1978</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Nr.550 dt.26.08.1996</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Nr.2978 / 2001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293</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297</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6791411"/>
                  </a:ext>
                </a:extLst>
              </a:tr>
              <a:tr h="162105">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Manëz</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1967</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Nr.232 dt.15.05.1995</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Nr.2978 / 2001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317</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281</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8439617"/>
                  </a:ext>
                </a:extLst>
              </a:tr>
              <a:tr h="162105">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Mborje-Drenovë</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1930</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Nr.349 dt.07.07.2000</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Nr.2978 / 2001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698</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3626447"/>
                  </a:ext>
                </a:extLst>
              </a:tr>
              <a:tr h="162105">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Selcë</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1984</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Nr.233 dt.15.05.1995</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Nr.2978 / 2001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253</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563</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125</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000 </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3015069"/>
                  </a:ext>
                </a:extLst>
              </a:tr>
              <a:tr h="162105">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Babjen</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1984</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Nr.233 dt.15.05.1995</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Nr.2871 / 2003</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236</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478</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562</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7927526"/>
                  </a:ext>
                </a:extLst>
              </a:tr>
              <a:tr h="162105">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Krosnisht</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1978</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Nr.500 dt.13.08.1998</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Nr.2682 / 1999</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342</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174</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496</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8054244"/>
                  </a:ext>
                </a:extLst>
              </a:tr>
              <a:tr h="162105">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Qenckë</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1978</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Nr.349 dt.07.07.2000</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Nr.2682 / 1999</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69</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2638959"/>
                  </a:ext>
                </a:extLst>
              </a:tr>
              <a:tr h="162105">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Bezhan</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1972</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Nr.233 dt.15.05.1995</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Nr.2978 / 2001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068</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519</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714</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699036"/>
                  </a:ext>
                </a:extLst>
              </a:tr>
              <a:tr h="162105">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Alarup</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1959</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Nr.500 dt.13.08.1998</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Nr.2978 / 2001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600</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0128573"/>
                  </a:ext>
                </a:extLst>
              </a:tr>
              <a:tr h="162105">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Pretushë</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1968</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Nr.233 dt.15.05.1995</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Nr.2809 / 2002</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909</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885</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6409181"/>
                  </a:ext>
                </a:extLst>
              </a:tr>
              <a:tr h="162105">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Dardhas</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1972</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Nr.349 dt.07.07.2000</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Nr.2978 / 2001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076</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087</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3173707"/>
                  </a:ext>
                </a:extLst>
              </a:tr>
              <a:tr h="162105">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Vërdovë</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1978</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Nr.349 dt.07.07.2000</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Nr.2978 / 2001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900</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2706001"/>
                  </a:ext>
                </a:extLst>
              </a:tr>
              <a:tr h="162105">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Potgozhan</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1985</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Nr.233 dt.15.05.1995</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Nr.2978 / 2001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105</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869</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313822"/>
                  </a:ext>
                </a:extLst>
              </a:tr>
              <a:tr h="162105">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Homezh</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1986</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Nr.233 dt.15.05.1995</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Nr.2978 / 2001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377</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951</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8</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174</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6182413"/>
                  </a:ext>
                </a:extLst>
              </a:tr>
              <a:tr h="162105">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Memaliaj 1 dhe 2</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1916</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Nr.268 dt.08.06.1999</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Nr.2978 / 2001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126</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820</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6865516"/>
                  </a:ext>
                </a:extLst>
              </a:tr>
              <a:tr h="162105">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Memaliaj 3</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1980</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Nr.29 dt.15.01.1996</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Nr.2978 / 2001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a:t>
                      </a:r>
                      <a:r>
                        <a:rPr lang="pl-P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4119535"/>
                  </a:ext>
                </a:extLst>
              </a:tr>
              <a:tr h="162105">
                <a:tc gridSpan="5">
                  <a:txBody>
                    <a:bodyPr/>
                    <a:lstStyle/>
                    <a:p>
                      <a:pPr algn="ctr">
                        <a:lnSpc>
                          <a:spcPct val="107000"/>
                        </a:lnSpc>
                        <a:spcAft>
                          <a:spcPts val="0"/>
                        </a:spcAft>
                      </a:pPr>
                      <a:r>
                        <a:rPr lang="en-US"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Sum</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r">
                        <a:lnSpc>
                          <a:spcPct val="107000"/>
                        </a:lnSpc>
                        <a:spcAft>
                          <a:spcPts val="0"/>
                        </a:spcAft>
                      </a:pPr>
                      <a:r>
                        <a:rPr lang="en-US"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29,250,038</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US"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129,995,012</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805" marR="568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6776676"/>
                  </a:ext>
                </a:extLst>
              </a:tr>
            </a:tbl>
          </a:graphicData>
        </a:graphic>
      </p:graphicFrame>
      <p:sp>
        <p:nvSpPr>
          <p:cNvPr id="5" name="Rectangle 16"/>
          <p:cNvSpPr>
            <a:spLocks noChangeArrowheads="1"/>
          </p:cNvSpPr>
          <p:nvPr/>
        </p:nvSpPr>
        <p:spPr bwMode="auto">
          <a:xfrm>
            <a:off x="290145" y="1027538"/>
            <a:ext cx="609254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sng"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COAL GEOLOGICAL RESERVES IN CLOSED MINES IN ALBANIA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Owal 3"/>
          <p:cNvSpPr/>
          <p:nvPr/>
        </p:nvSpPr>
        <p:spPr>
          <a:xfrm>
            <a:off x="1004935" y="4191755"/>
            <a:ext cx="633742" cy="2267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wal 6"/>
          <p:cNvSpPr/>
          <p:nvPr/>
        </p:nvSpPr>
        <p:spPr>
          <a:xfrm>
            <a:off x="1004935" y="4415798"/>
            <a:ext cx="633742" cy="2267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94593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3737D46C-BEAD-4521-8817-15BF3B36AA5A}"/>
              </a:ext>
            </a:extLst>
          </p:cNvPr>
          <p:cNvSpPr>
            <a:spLocks noGrp="1"/>
          </p:cNvSpPr>
          <p:nvPr>
            <p:ph type="ctrTitle"/>
          </p:nvPr>
        </p:nvSpPr>
        <p:spPr>
          <a:xfrm>
            <a:off x="290146" y="304995"/>
            <a:ext cx="11597054" cy="380806"/>
          </a:xfrm>
        </p:spPr>
        <p:txBody>
          <a:bodyPr>
            <a:normAutofit fontScale="90000"/>
          </a:bodyPr>
          <a:lstStyle/>
          <a:p>
            <a:pPr algn="ctr"/>
            <a:r>
              <a:rPr lang="en-US" sz="2800" dirty="0">
                <a:latin typeface="Times New Roman" panose="02020603050405020304" pitchFamily="18" charset="0"/>
                <a:cs typeface="Times New Roman" panose="02020603050405020304" pitchFamily="18" charset="0"/>
              </a:rPr>
              <a:t>Current situation of coal mines in Albania</a:t>
            </a:r>
            <a:br>
              <a:rPr lang="pl-PL" sz="2800" dirty="0">
                <a:latin typeface="Times New Roman" panose="02020603050405020304" pitchFamily="18" charset="0"/>
                <a:cs typeface="Times New Roman" panose="02020603050405020304" pitchFamily="18" charset="0"/>
              </a:rPr>
            </a:br>
            <a:endParaRPr lang="en-GB" dirty="0"/>
          </a:p>
        </p:txBody>
      </p:sp>
      <p:sp>
        <p:nvSpPr>
          <p:cNvPr id="7" name="Prostokąt 6">
            <a:extLst>
              <a:ext uri="{FF2B5EF4-FFF2-40B4-BE49-F238E27FC236}">
                <a16:creationId xmlns:a16="http://schemas.microsoft.com/office/drawing/2014/main" id="{5EB9F6F0-3997-441E-B0D5-9312FFB98268}"/>
              </a:ext>
            </a:extLst>
          </p:cNvPr>
          <p:cNvSpPr/>
          <p:nvPr/>
        </p:nvSpPr>
        <p:spPr>
          <a:xfrm>
            <a:off x="515270" y="1414816"/>
            <a:ext cx="11010900" cy="4514697"/>
          </a:xfrm>
          <a:prstGeom prst="rect">
            <a:avLst/>
          </a:prstGeom>
        </p:spPr>
        <p:txBody>
          <a:bodyPr wrap="square">
            <a:spAutoFit/>
          </a:bodyPr>
          <a:lstStyle/>
          <a:p>
            <a:pPr algn="ctr"/>
            <a:r>
              <a:rPr lang="pl-PL" sz="1800" b="1" dirty="0">
                <a:latin typeface="Times New Roman" panose="02020603050405020304" pitchFamily="18" charset="0"/>
                <a:cs typeface="Times New Roman" panose="02020603050405020304" pitchFamily="18" charset="0"/>
              </a:rPr>
              <a:t>Valias Mine</a:t>
            </a:r>
          </a:p>
          <a:p>
            <a:r>
              <a:rPr lang="en-GB" sz="1800" dirty="0">
                <a:latin typeface="Times New Roman" panose="02020603050405020304" pitchFamily="18" charset="0"/>
                <a:cs typeface="Times New Roman" panose="02020603050405020304" pitchFamily="18" charset="0"/>
              </a:rPr>
              <a:t>The area of the mining field is 14 km², while the area on which the mine has developed its activity until the moment of closure is 4.2 km² or 420 ha. The village of Valias is located above the source of Valias. The region is described by a dense network of regional and national highways.</a:t>
            </a:r>
            <a:endParaRPr lang="pl-PL" sz="1800" dirty="0">
              <a:latin typeface="Times New Roman" panose="02020603050405020304" pitchFamily="18" charset="0"/>
              <a:cs typeface="Times New Roman" panose="02020603050405020304" pitchFamily="18" charset="0"/>
            </a:endParaRPr>
          </a:p>
          <a:p>
            <a:r>
              <a:rPr lang="en-GB" sz="1800" dirty="0">
                <a:latin typeface="Times New Roman" panose="02020603050405020304" pitchFamily="18" charset="0"/>
                <a:cs typeface="Times New Roman" panose="02020603050405020304" pitchFamily="18" charset="0"/>
              </a:rPr>
              <a:t>The variant of closing the mine was applied by plugging the mouths of the wells on the surface with metal pipes and concrete and surrounding them with walls and metal profiles were placed on them at a certain distance, connected with wire networks.</a:t>
            </a:r>
            <a:endParaRPr lang="pl-PL" sz="1800" dirty="0">
              <a:latin typeface="Times New Roman" panose="02020603050405020304" pitchFamily="18" charset="0"/>
              <a:cs typeface="Times New Roman" panose="02020603050405020304" pitchFamily="18" charset="0"/>
            </a:endParaRPr>
          </a:p>
          <a:p>
            <a:pPr algn="ctr"/>
            <a:r>
              <a:rPr lang="en-GB" sz="1800" dirty="0">
                <a:latin typeface="Times New Roman" panose="02020603050405020304" pitchFamily="18" charset="0"/>
                <a:cs typeface="Times New Roman" panose="02020603050405020304" pitchFamily="18" charset="0"/>
              </a:rPr>
              <a:t>Geological reserves remained</a:t>
            </a:r>
            <a:r>
              <a:rPr lang="pl-PL" sz="18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 </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49</a:t>
            </a:r>
            <a:r>
              <a:rPr lang="pl-PL"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186</a:t>
            </a:r>
            <a:r>
              <a:rPr lang="pl-PL"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000</a:t>
            </a:r>
            <a:r>
              <a:rPr lang="pl-PL" sz="1800" dirty="0">
                <a:latin typeface="Times New Roman" panose="02020603050405020304" pitchFamily="18" charset="0"/>
                <a:ea typeface="Times New Roman" panose="02020603050405020304" pitchFamily="18" charset="0"/>
                <a:cs typeface="Times New Roman" panose="02020603050405020304" pitchFamily="18" charset="0"/>
              </a:rPr>
              <a:t> </a:t>
            </a:r>
            <a:r>
              <a:rPr lang="pl-PL" sz="1800" dirty="0">
                <a:latin typeface="Times New Roman" panose="02020603050405020304" pitchFamily="18" charset="0"/>
                <a:cs typeface="Times New Roman" panose="02020603050405020304" pitchFamily="18" charset="0"/>
              </a:rPr>
              <a:t>t</a:t>
            </a:r>
            <a:r>
              <a:rPr lang="en-US" sz="1800" dirty="0">
                <a:latin typeface="Times New Roman" panose="02020603050405020304" pitchFamily="18" charset="0"/>
                <a:cs typeface="Times New Roman" panose="02020603050405020304" pitchFamily="18" charset="0"/>
              </a:rPr>
              <a:t> </a:t>
            </a:r>
            <a:br>
              <a:rPr lang="pl-PL" sz="1800" dirty="0">
                <a:latin typeface="Times New Roman" panose="02020603050405020304" pitchFamily="18" charset="0"/>
                <a:cs typeface="Times New Roman" panose="02020603050405020304" pitchFamily="18" charset="0"/>
              </a:rPr>
            </a:br>
            <a:endParaRPr lang="pl-PL" sz="1800" dirty="0">
              <a:latin typeface="Times New Roman" panose="02020603050405020304" pitchFamily="18" charset="0"/>
              <a:cs typeface="Times New Roman" panose="02020603050405020304" pitchFamily="18" charset="0"/>
            </a:endParaRPr>
          </a:p>
          <a:p>
            <a:pPr algn="ctr"/>
            <a:r>
              <a:rPr lang="pl-PL" sz="1800" b="1" dirty="0">
                <a:latin typeface="Times New Roman" panose="02020603050405020304" pitchFamily="18" charset="0"/>
                <a:cs typeface="Times New Roman" panose="02020603050405020304" pitchFamily="18" charset="0"/>
              </a:rPr>
              <a:t>Memaliaj Mine</a:t>
            </a:r>
          </a:p>
          <a:p>
            <a:pPr algn="ctr"/>
            <a:r>
              <a:rPr lang="en-GB" sz="1800" dirty="0">
                <a:latin typeface="Times New Roman" panose="02020603050405020304" pitchFamily="18" charset="0"/>
                <a:cs typeface="Times New Roman" panose="02020603050405020304" pitchFamily="18" charset="0"/>
              </a:rPr>
              <a:t>Of the 12 </a:t>
            </a:r>
            <a:r>
              <a:rPr lang="pl-PL" sz="1800" dirty="0">
                <a:latin typeface="Times New Roman" panose="02020603050405020304" pitchFamily="18" charset="0"/>
                <a:cs typeface="Times New Roman" panose="02020603050405020304" pitchFamily="18" charset="0"/>
              </a:rPr>
              <a:t>coal </a:t>
            </a:r>
            <a:r>
              <a:rPr lang="en-GB" sz="1800" dirty="0">
                <a:latin typeface="Times New Roman" panose="02020603050405020304" pitchFamily="18" charset="0"/>
                <a:cs typeface="Times New Roman" panose="02020603050405020304" pitchFamily="18" charset="0"/>
              </a:rPr>
              <a:t>layers found in the I, II, and III fields, the 5</a:t>
            </a:r>
            <a:r>
              <a:rPr lang="en-GB" sz="1800" baseline="30000" dirty="0">
                <a:latin typeface="Times New Roman" panose="02020603050405020304" pitchFamily="18" charset="0"/>
                <a:cs typeface="Times New Roman" panose="02020603050405020304" pitchFamily="18" charset="0"/>
              </a:rPr>
              <a:t>th</a:t>
            </a:r>
            <a:r>
              <a:rPr lang="en-GB" sz="1800" dirty="0">
                <a:latin typeface="Times New Roman" panose="02020603050405020304" pitchFamily="18" charset="0"/>
                <a:cs typeface="Times New Roman" panose="02020603050405020304" pitchFamily="18" charset="0"/>
              </a:rPr>
              <a:t>, 6</a:t>
            </a:r>
            <a:r>
              <a:rPr lang="en-GB" sz="1800" baseline="30000" dirty="0">
                <a:latin typeface="Times New Roman" panose="02020603050405020304" pitchFamily="18" charset="0"/>
                <a:cs typeface="Times New Roman" panose="02020603050405020304" pitchFamily="18" charset="0"/>
              </a:rPr>
              <a:t>th</a:t>
            </a:r>
            <a:r>
              <a:rPr lang="en-GB" sz="1800" dirty="0">
                <a:latin typeface="Times New Roman" panose="02020603050405020304" pitchFamily="18" charset="0"/>
                <a:cs typeface="Times New Roman" panose="02020603050405020304" pitchFamily="18" charset="0"/>
              </a:rPr>
              <a:t>, 7</a:t>
            </a:r>
            <a:r>
              <a:rPr lang="en-GB" sz="1800" baseline="30000" dirty="0">
                <a:latin typeface="Times New Roman" panose="02020603050405020304" pitchFamily="18" charset="0"/>
                <a:cs typeface="Times New Roman" panose="02020603050405020304" pitchFamily="18" charset="0"/>
              </a:rPr>
              <a:t>th</a:t>
            </a:r>
            <a:r>
              <a:rPr lang="en-GB" sz="1800" dirty="0">
                <a:latin typeface="Times New Roman" panose="02020603050405020304" pitchFamily="18" charset="0"/>
                <a:cs typeface="Times New Roman" panose="02020603050405020304" pitchFamily="18" charset="0"/>
              </a:rPr>
              <a:t>, 4</a:t>
            </a:r>
            <a:r>
              <a:rPr lang="en-GB" sz="1800" baseline="30000" dirty="0">
                <a:latin typeface="Times New Roman" panose="02020603050405020304" pitchFamily="18" charset="0"/>
                <a:cs typeface="Times New Roman" panose="02020603050405020304" pitchFamily="18" charset="0"/>
              </a:rPr>
              <a:t>th</a:t>
            </a:r>
            <a:r>
              <a:rPr lang="en-GB" sz="1800" dirty="0">
                <a:latin typeface="Times New Roman" panose="02020603050405020304" pitchFamily="18" charset="0"/>
                <a:cs typeface="Times New Roman" panose="02020603050405020304" pitchFamily="18" charset="0"/>
              </a:rPr>
              <a:t>, and 4</a:t>
            </a:r>
            <a:r>
              <a:rPr lang="en-GB" sz="1800" baseline="30000" dirty="0">
                <a:latin typeface="Times New Roman" panose="02020603050405020304" pitchFamily="18" charset="0"/>
                <a:cs typeface="Times New Roman" panose="02020603050405020304" pitchFamily="18" charset="0"/>
              </a:rPr>
              <a:t>th</a:t>
            </a:r>
            <a:r>
              <a:rPr lang="pl-PL" sz="1800" dirty="0">
                <a:latin typeface="Times New Roman" panose="02020603050405020304" pitchFamily="18" charset="0"/>
                <a:cs typeface="Times New Roman" panose="02020603050405020304" pitchFamily="18" charset="0"/>
              </a:rPr>
              <a:t>”a”</a:t>
            </a:r>
            <a:r>
              <a:rPr lang="en-GB" sz="1800" dirty="0">
                <a:latin typeface="Times New Roman" panose="02020603050405020304" pitchFamily="18" charset="0"/>
                <a:cs typeface="Times New Roman" panose="02020603050405020304" pitchFamily="18" charset="0"/>
              </a:rPr>
              <a:t> layers are considered industrial.</a:t>
            </a:r>
            <a:endParaRPr lang="pl-PL" sz="1800" dirty="0">
              <a:latin typeface="Times New Roman" panose="02020603050405020304" pitchFamily="18" charset="0"/>
              <a:cs typeface="Times New Roman" panose="02020603050405020304" pitchFamily="18" charset="0"/>
            </a:endParaRPr>
          </a:p>
          <a:p>
            <a:pPr algn="ctr"/>
            <a:r>
              <a:rPr lang="en-GB" sz="1800" dirty="0">
                <a:latin typeface="Times New Roman" panose="02020603050405020304" pitchFamily="18" charset="0"/>
                <a:cs typeface="Times New Roman" panose="02020603050405020304" pitchFamily="18" charset="0"/>
              </a:rPr>
              <a:t>Based on the closure project, the surface facilities were planned to be rented, partially demolished and sold.</a:t>
            </a:r>
            <a:r>
              <a:rPr lang="pl-PL" sz="1800" dirty="0">
                <a:latin typeface="Times New Roman" panose="02020603050405020304" pitchFamily="18" charset="0"/>
                <a:cs typeface="Times New Roman" panose="02020603050405020304" pitchFamily="18" charset="0"/>
              </a:rPr>
              <a:t> </a:t>
            </a:r>
            <a:r>
              <a:rPr lang="en-GB" sz="1800" dirty="0">
                <a:latin typeface="Times New Roman" panose="02020603050405020304" pitchFamily="18" charset="0"/>
                <a:cs typeface="Times New Roman" panose="02020603050405020304" pitchFamily="18" charset="0"/>
              </a:rPr>
              <a:t>The vertical shafts (eight in total) are temporarily closed, through a plug with a metal construction. Within the contoured area of ​the influence of surface use, it was recommended not to carry out constructions of any category and the existing ones are subject to monitoring.</a:t>
            </a:r>
            <a:endParaRPr lang="pl-PL" sz="1800" dirty="0">
              <a:latin typeface="Times New Roman" panose="02020603050405020304" pitchFamily="18" charset="0"/>
              <a:cs typeface="Times New Roman" panose="02020603050405020304" pitchFamily="18" charset="0"/>
            </a:endParaRPr>
          </a:p>
          <a:p>
            <a:pPr algn="ctr"/>
            <a:r>
              <a:rPr lang="en-GB" sz="1800" dirty="0">
                <a:latin typeface="Times New Roman" panose="02020603050405020304" pitchFamily="18" charset="0"/>
                <a:cs typeface="Times New Roman" panose="02020603050405020304" pitchFamily="18" charset="0"/>
              </a:rPr>
              <a:t>Geological reserves remained</a:t>
            </a:r>
            <a:r>
              <a:rPr lang="pl-PL" sz="1800" dirty="0">
                <a:latin typeface="Times New Roman" panose="02020603050405020304" pitchFamily="18" charset="0"/>
                <a:cs typeface="Times New Roman" panose="02020603050405020304" pitchFamily="18" charset="0"/>
              </a:rPr>
              <a:t>: 6,500,000 t</a:t>
            </a:r>
            <a:r>
              <a:rPr lang="en-US" sz="1800" dirty="0">
                <a:latin typeface="Times New Roman" panose="02020603050405020304" pitchFamily="18" charset="0"/>
                <a:cs typeface="Times New Roman" panose="02020603050405020304" pitchFamily="18" charset="0"/>
              </a:rPr>
              <a:t> </a:t>
            </a:r>
            <a:endParaRPr lang="en-GB" sz="1800" dirty="0">
              <a:latin typeface="Times New Roman" panose="02020603050405020304" pitchFamily="18" charset="0"/>
              <a:cs typeface="Times New Roman" panose="02020603050405020304" pitchFamily="18" charset="0"/>
            </a:endParaRPr>
          </a:p>
        </p:txBody>
      </p:sp>
      <p:sp>
        <p:nvSpPr>
          <p:cNvPr id="2" name="pole tekstowe 1"/>
          <p:cNvSpPr txBox="1"/>
          <p:nvPr/>
        </p:nvSpPr>
        <p:spPr>
          <a:xfrm>
            <a:off x="1566250" y="805758"/>
            <a:ext cx="8727540" cy="368691"/>
          </a:xfrm>
          <a:prstGeom prst="rect">
            <a:avLst/>
          </a:prstGeom>
          <a:noFill/>
        </p:spPr>
        <p:txBody>
          <a:bodyPr wrap="square" rtlCol="0">
            <a:spAutoFit/>
          </a:bodyPr>
          <a:lstStyle/>
          <a:p>
            <a:pPr algn="ctr"/>
            <a:r>
              <a:rPr lang="en-AU" dirty="0">
                <a:latin typeface="Times New Roman" panose="02020603050405020304" pitchFamily="18" charset="0"/>
                <a:cs typeface="Times New Roman" panose="02020603050405020304" pitchFamily="18" charset="0"/>
              </a:rPr>
              <a:t>Possible areas for restarting exploitation</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16611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jd-podstawowy">
  <a:themeElements>
    <a:clrScheme name="GIG-kolorystyka">
      <a:dk1>
        <a:srgbClr val="484848"/>
      </a:dk1>
      <a:lt1>
        <a:srgbClr val="92D050"/>
      </a:lt1>
      <a:dk2>
        <a:srgbClr val="616161"/>
      </a:dk2>
      <a:lt2>
        <a:srgbClr val="C2C2C2"/>
      </a:lt2>
      <a:accent1>
        <a:srgbClr val="484848"/>
      </a:accent1>
      <a:accent2>
        <a:srgbClr val="C2C2C2"/>
      </a:accent2>
      <a:accent3>
        <a:srgbClr val="0084B4"/>
      </a:accent3>
      <a:accent4>
        <a:srgbClr val="858585"/>
      </a:accent4>
      <a:accent5>
        <a:srgbClr val="00B050"/>
      </a:accent5>
      <a:accent6>
        <a:srgbClr val="00B0F0"/>
      </a:accent6>
      <a:hlink>
        <a:srgbClr val="00B0F0"/>
      </a:hlink>
      <a:folHlink>
        <a:srgbClr val="0C0C0C"/>
      </a:folHlink>
    </a:clrScheme>
    <a:fontScheme name="Niestandardowy 1">
      <a:majorFont>
        <a:latin typeface="Open Sans"/>
        <a:ea typeface=""/>
        <a:cs typeface=""/>
      </a:majorFont>
      <a:minorFont>
        <a:latin typeface="Open Sans"/>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JSW-INNOWACJE-szablon.pptx" id="{809CB898-216C-40EB-A8AD-18824B4B0A03}" vid="{3A1B2ECF-281E-47DE-9280-496EF06E9AFC}"/>
    </a:ext>
  </a:extLst>
</a:theme>
</file>

<file path=ppt/theme/theme2.xml><?xml version="1.0" encoding="utf-8"?>
<a:theme xmlns:a="http://schemas.openxmlformats.org/drawingml/2006/main" name="1_slajd-podstawowy">
  <a:themeElements>
    <a:clrScheme name="GIG-kolorystyka">
      <a:dk1>
        <a:srgbClr val="484848"/>
      </a:dk1>
      <a:lt1>
        <a:srgbClr val="92D050"/>
      </a:lt1>
      <a:dk2>
        <a:srgbClr val="616161"/>
      </a:dk2>
      <a:lt2>
        <a:srgbClr val="C2C2C2"/>
      </a:lt2>
      <a:accent1>
        <a:srgbClr val="484848"/>
      </a:accent1>
      <a:accent2>
        <a:srgbClr val="C2C2C2"/>
      </a:accent2>
      <a:accent3>
        <a:srgbClr val="0084B4"/>
      </a:accent3>
      <a:accent4>
        <a:srgbClr val="858585"/>
      </a:accent4>
      <a:accent5>
        <a:srgbClr val="00B050"/>
      </a:accent5>
      <a:accent6>
        <a:srgbClr val="00B0F0"/>
      </a:accent6>
      <a:hlink>
        <a:srgbClr val="00B0F0"/>
      </a:hlink>
      <a:folHlink>
        <a:srgbClr val="0C0C0C"/>
      </a:folHlink>
    </a:clrScheme>
    <a:fontScheme name="Niestandardowy 1">
      <a:majorFont>
        <a:latin typeface="Open Sans"/>
        <a:ea typeface=""/>
        <a:cs typeface=""/>
      </a:majorFont>
      <a:minorFont>
        <a:latin typeface="Open Sans"/>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JSW-INNOWACJE-szablon.pptx" id="{809CB898-216C-40EB-A8AD-18824B4B0A03}" vid="{3A1B2ECF-281E-47DE-9280-496EF06E9AFC}"/>
    </a:ext>
  </a:extLst>
</a:theme>
</file>

<file path=ppt/theme/theme3.xml><?xml version="1.0" encoding="utf-8"?>
<a:theme xmlns:a="http://schemas.openxmlformats.org/drawingml/2006/main" name="2_slajd-podstawowy">
  <a:themeElements>
    <a:clrScheme name="GIG-kolorystyka">
      <a:dk1>
        <a:srgbClr val="484848"/>
      </a:dk1>
      <a:lt1>
        <a:srgbClr val="92D050"/>
      </a:lt1>
      <a:dk2>
        <a:srgbClr val="616161"/>
      </a:dk2>
      <a:lt2>
        <a:srgbClr val="C2C2C2"/>
      </a:lt2>
      <a:accent1>
        <a:srgbClr val="484848"/>
      </a:accent1>
      <a:accent2>
        <a:srgbClr val="C2C2C2"/>
      </a:accent2>
      <a:accent3>
        <a:srgbClr val="0084B4"/>
      </a:accent3>
      <a:accent4>
        <a:srgbClr val="858585"/>
      </a:accent4>
      <a:accent5>
        <a:srgbClr val="00B050"/>
      </a:accent5>
      <a:accent6>
        <a:srgbClr val="00B0F0"/>
      </a:accent6>
      <a:hlink>
        <a:srgbClr val="00B0F0"/>
      </a:hlink>
      <a:folHlink>
        <a:srgbClr val="0C0C0C"/>
      </a:folHlink>
    </a:clrScheme>
    <a:fontScheme name="Niestandardowy 1">
      <a:majorFont>
        <a:latin typeface="Open Sans"/>
        <a:ea typeface=""/>
        <a:cs typeface=""/>
      </a:majorFont>
      <a:minorFont>
        <a:latin typeface="Open Sans"/>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JSW-INNOWACJE-szablon.pptx" id="{809CB898-216C-40EB-A8AD-18824B4B0A03}" vid="{3A1B2ECF-281E-47DE-9280-496EF06E9AFC}"/>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4489</TotalTime>
  <Words>5751</Words>
  <Application>Microsoft Office PowerPoint</Application>
  <PresentationFormat>Custom</PresentationFormat>
  <Paragraphs>974</Paragraphs>
  <Slides>30</Slides>
  <Notes>15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Arial</vt:lpstr>
      <vt:lpstr>Calibri</vt:lpstr>
      <vt:lpstr>Open Sans</vt:lpstr>
      <vt:lpstr>Symbol</vt:lpstr>
      <vt:lpstr>Times New Roman</vt:lpstr>
      <vt:lpstr>Tw Cen MT</vt:lpstr>
      <vt:lpstr>Wingdings</vt:lpstr>
      <vt:lpstr>Wingdings 3</vt:lpstr>
      <vt:lpstr>slajd-podstawowy</vt:lpstr>
      <vt:lpstr>1_slajd-podstawowy</vt:lpstr>
      <vt:lpstr>2_slajd-podstawowy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situation of coal mines in Albania </vt:lpstr>
      <vt:lpstr>Current situation of coal mines in Albania </vt:lpstr>
      <vt:lpstr>Current situation of coal mines in Serbia </vt:lpstr>
      <vt:lpstr>MINING situation of coal mines in Serbia </vt:lpstr>
      <vt:lpstr>MINING situation of coal mines in Serbia </vt:lpstr>
      <vt:lpstr>Current situation of coal mines in Serbia </vt:lpstr>
      <vt:lpstr>COAL RESERVES AT ACTIVE AND POTENTIALS DEPOSIT </vt:lpstr>
      <vt:lpstr>Classification of resources and reserves  </vt:lpstr>
      <vt:lpstr>General analysis of the local geological and mining conditions in Serbia  </vt:lpstr>
      <vt:lpstr>PowerPoint Presentation</vt:lpstr>
      <vt:lpstr>Identification of the problems related to mine closure  </vt:lpstr>
      <vt:lpstr>Identification of the problems related to mine closure NATURAL HAZARDS IN ACTIVE MINES IN SERBIA  </vt:lpstr>
      <vt:lpstr>PowerPoint Presentation</vt:lpstr>
      <vt:lpstr>How can the infrastructure/resources of the active mines in Serbia and the closed mines in Albania be better utilised?</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Tomasz Chamiga</dc:creator>
  <cp:lastModifiedBy>PEDRO RIESGO FERNANDEZ</cp:lastModifiedBy>
  <cp:revision>104</cp:revision>
  <dcterms:created xsi:type="dcterms:W3CDTF">2018-08-09T11:29:59Z</dcterms:created>
  <dcterms:modified xsi:type="dcterms:W3CDTF">2022-12-09T06:49:05Z</dcterms:modified>
</cp:coreProperties>
</file>