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2"/>
  </p:notesMasterIdLst>
  <p:handoutMasterIdLst>
    <p:handoutMasterId r:id="rId23"/>
  </p:handoutMasterIdLst>
  <p:sldIdLst>
    <p:sldId id="256" r:id="rId3"/>
    <p:sldId id="397" r:id="rId4"/>
    <p:sldId id="413" r:id="rId5"/>
    <p:sldId id="408" r:id="rId6"/>
    <p:sldId id="409" r:id="rId7"/>
    <p:sldId id="383" r:id="rId8"/>
    <p:sldId id="385" r:id="rId9"/>
    <p:sldId id="403" r:id="rId10"/>
    <p:sldId id="404" r:id="rId11"/>
    <p:sldId id="405" r:id="rId12"/>
    <p:sldId id="406" r:id="rId13"/>
    <p:sldId id="411" r:id="rId14"/>
    <p:sldId id="407" r:id="rId15"/>
    <p:sldId id="410" r:id="rId16"/>
    <p:sldId id="412" r:id="rId17"/>
    <p:sldId id="386" r:id="rId18"/>
    <p:sldId id="387" r:id="rId19"/>
    <p:sldId id="399" r:id="rId20"/>
    <p:sldId id="323" r:id="rId21"/>
  </p:sldIdLst>
  <p:sldSz cx="12168188" cy="6840538"/>
  <p:notesSz cx="6858000" cy="9144000"/>
  <p:defaultTextStyle>
    <a:defPPr>
      <a:defRPr lang="pl-PL"/>
    </a:defPPr>
    <a:lvl1pPr marL="0" algn="l" defTabSz="912388" rtl="0" eaLnBrk="1" latinLnBrk="0" hangingPunct="1">
      <a:defRPr sz="1796" kern="1200">
        <a:solidFill>
          <a:schemeClr val="tx1"/>
        </a:solidFill>
        <a:latin typeface="+mn-lt"/>
        <a:ea typeface="+mn-ea"/>
        <a:cs typeface="+mn-cs"/>
      </a:defRPr>
    </a:lvl1pPr>
    <a:lvl2pPr marL="456194" algn="l" defTabSz="912388" rtl="0" eaLnBrk="1" latinLnBrk="0" hangingPunct="1">
      <a:defRPr sz="1796" kern="1200">
        <a:solidFill>
          <a:schemeClr val="tx1"/>
        </a:solidFill>
        <a:latin typeface="+mn-lt"/>
        <a:ea typeface="+mn-ea"/>
        <a:cs typeface="+mn-cs"/>
      </a:defRPr>
    </a:lvl2pPr>
    <a:lvl3pPr marL="912388" algn="l" defTabSz="912388" rtl="0" eaLnBrk="1" latinLnBrk="0" hangingPunct="1">
      <a:defRPr sz="1796" kern="1200">
        <a:solidFill>
          <a:schemeClr val="tx1"/>
        </a:solidFill>
        <a:latin typeface="+mn-lt"/>
        <a:ea typeface="+mn-ea"/>
        <a:cs typeface="+mn-cs"/>
      </a:defRPr>
    </a:lvl3pPr>
    <a:lvl4pPr marL="1368582" algn="l" defTabSz="912388" rtl="0" eaLnBrk="1" latinLnBrk="0" hangingPunct="1">
      <a:defRPr sz="1796" kern="1200">
        <a:solidFill>
          <a:schemeClr val="tx1"/>
        </a:solidFill>
        <a:latin typeface="+mn-lt"/>
        <a:ea typeface="+mn-ea"/>
        <a:cs typeface="+mn-cs"/>
      </a:defRPr>
    </a:lvl4pPr>
    <a:lvl5pPr marL="1824777" algn="l" defTabSz="912388" rtl="0" eaLnBrk="1" latinLnBrk="0" hangingPunct="1">
      <a:defRPr sz="1796" kern="1200">
        <a:solidFill>
          <a:schemeClr val="tx1"/>
        </a:solidFill>
        <a:latin typeface="+mn-lt"/>
        <a:ea typeface="+mn-ea"/>
        <a:cs typeface="+mn-cs"/>
      </a:defRPr>
    </a:lvl5pPr>
    <a:lvl6pPr marL="2280971" algn="l" defTabSz="912388" rtl="0" eaLnBrk="1" latinLnBrk="0" hangingPunct="1">
      <a:defRPr sz="1796" kern="1200">
        <a:solidFill>
          <a:schemeClr val="tx1"/>
        </a:solidFill>
        <a:latin typeface="+mn-lt"/>
        <a:ea typeface="+mn-ea"/>
        <a:cs typeface="+mn-cs"/>
      </a:defRPr>
    </a:lvl6pPr>
    <a:lvl7pPr marL="2737165" algn="l" defTabSz="912388" rtl="0" eaLnBrk="1" latinLnBrk="0" hangingPunct="1">
      <a:defRPr sz="1796" kern="1200">
        <a:solidFill>
          <a:schemeClr val="tx1"/>
        </a:solidFill>
        <a:latin typeface="+mn-lt"/>
        <a:ea typeface="+mn-ea"/>
        <a:cs typeface="+mn-cs"/>
      </a:defRPr>
    </a:lvl7pPr>
    <a:lvl8pPr marL="3193359" algn="l" defTabSz="912388" rtl="0" eaLnBrk="1" latinLnBrk="0" hangingPunct="1">
      <a:defRPr sz="1796" kern="1200">
        <a:solidFill>
          <a:schemeClr val="tx1"/>
        </a:solidFill>
        <a:latin typeface="+mn-lt"/>
        <a:ea typeface="+mn-ea"/>
        <a:cs typeface="+mn-cs"/>
      </a:defRPr>
    </a:lvl8pPr>
    <a:lvl9pPr marL="3649553" algn="l" defTabSz="912388" rtl="0" eaLnBrk="1" latinLnBrk="0" hangingPunct="1">
      <a:defRPr sz="1796"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1EDDC58C-EBB3-4D52-8954-64D3F96841F5}">
          <p14:sldIdLst>
            <p14:sldId id="256"/>
          </p14:sldIdLst>
        </p14:section>
        <p14:section name="Sección sin título" id="{DE054F2D-B9E0-46EB-A508-88367D201B75}">
          <p14:sldIdLst>
            <p14:sldId id="397"/>
            <p14:sldId id="413"/>
            <p14:sldId id="408"/>
            <p14:sldId id="409"/>
            <p14:sldId id="383"/>
            <p14:sldId id="385"/>
            <p14:sldId id="403"/>
            <p14:sldId id="404"/>
            <p14:sldId id="405"/>
            <p14:sldId id="406"/>
            <p14:sldId id="411"/>
            <p14:sldId id="407"/>
            <p14:sldId id="410"/>
            <p14:sldId id="412"/>
            <p14:sldId id="386"/>
            <p14:sldId id="387"/>
            <p14:sldId id="399"/>
            <p14:sldId id="323"/>
          </p14:sldIdLst>
        </p14:section>
      </p14:sectionLst>
    </p:ext>
    <p:ext uri="{EFAFB233-063F-42B5-8137-9DF3F51BA10A}">
      <p15:sldGuideLst xmlns:p15="http://schemas.microsoft.com/office/powerpoint/2012/main">
        <p15:guide id="1" orient="horz" pos="2154">
          <p15:clr>
            <a:srgbClr val="A4A3A4"/>
          </p15:clr>
        </p15:guide>
        <p15:guide id="2" pos="38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22323"/>
    <a:srgbClr val="FFFFFF"/>
    <a:srgbClr val="1D1D1D"/>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92" autoAdjust="0"/>
  </p:normalViewPr>
  <p:slideViewPr>
    <p:cSldViewPr snapToGrid="0">
      <p:cViewPr varScale="1">
        <p:scale>
          <a:sx n="117" d="100"/>
          <a:sy n="117" d="100"/>
        </p:scale>
        <p:origin x="306" y="108"/>
      </p:cViewPr>
      <p:guideLst>
        <p:guide orient="horz" pos="2154"/>
        <p:guide pos="3832"/>
      </p:guideLst>
    </p:cSldViewPr>
  </p:slideViewPr>
  <p:notesTextViewPr>
    <p:cViewPr>
      <p:scale>
        <a:sx n="1" d="1"/>
        <a:sy n="1" d="1"/>
      </p:scale>
      <p:origin x="0" y="0"/>
    </p:cViewPr>
  </p:notesTextViewPr>
  <p:notesViewPr>
    <p:cSldViewPr snapToGrid="0" showGuides="1">
      <p:cViewPr varScale="1">
        <p:scale>
          <a:sx n="71" d="100"/>
          <a:sy n="71" d="100"/>
        </p:scale>
        <p:origin x="3029"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DRO RIESGO FERNANDEZ" userId="a7733abf-5b9a-4604-b1f6-2b8a758200a9" providerId="ADAL" clId="{B1FB93D6-776A-4E71-9888-B0D5EB8F3AFB}"/>
    <pc:docChg chg="undo custSel modSld">
      <pc:chgData name="PEDRO RIESGO FERNANDEZ" userId="a7733abf-5b9a-4604-b1f6-2b8a758200a9" providerId="ADAL" clId="{B1FB93D6-776A-4E71-9888-B0D5EB8F3AFB}" dt="2023-05-03T09:26:43.383" v="66" actId="1076"/>
      <pc:docMkLst>
        <pc:docMk/>
      </pc:docMkLst>
      <pc:sldChg chg="modSp mod">
        <pc:chgData name="PEDRO RIESGO FERNANDEZ" userId="a7733abf-5b9a-4604-b1f6-2b8a758200a9" providerId="ADAL" clId="{B1FB93D6-776A-4E71-9888-B0D5EB8F3AFB}" dt="2023-05-03T09:26:43.383" v="66" actId="1076"/>
        <pc:sldMkLst>
          <pc:docMk/>
          <pc:sldMk cId="3129289134" sldId="256"/>
        </pc:sldMkLst>
        <pc:spChg chg="mod">
          <ac:chgData name="PEDRO RIESGO FERNANDEZ" userId="a7733abf-5b9a-4604-b1f6-2b8a758200a9" providerId="ADAL" clId="{B1FB93D6-776A-4E71-9888-B0D5EB8F3AFB}" dt="2023-05-03T09:26:43.383" v="66" actId="1076"/>
          <ac:spMkLst>
            <pc:docMk/>
            <pc:sldMk cId="3129289134" sldId="256"/>
            <ac:spMk id="6" creationId="{D9D127C2-1ABC-EB06-CD13-3AEC9D3D8AF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9B5DDD-EF97-4552-A332-6EC6B060A7E3}" type="datetimeFigureOut">
              <a:rPr lang="pl-PL" smtClean="0"/>
              <a:t>03.05.2023</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DC4BA6-BE25-4FC6-B3B9-4ADE09B7F32B}" type="slidenum">
              <a:rPr lang="pl-PL" smtClean="0"/>
              <a:t>‹Nº›</a:t>
            </a:fld>
            <a:endParaRPr lang="pl-PL"/>
          </a:p>
        </p:txBody>
      </p:sp>
    </p:spTree>
    <p:extLst>
      <p:ext uri="{BB962C8B-B14F-4D97-AF65-F5344CB8AC3E}">
        <p14:creationId xmlns:p14="http://schemas.microsoft.com/office/powerpoint/2010/main" val="2862046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6A39C-0A82-43DD-A274-7A9FE3EF7164}" type="datetimeFigureOut">
              <a:rPr lang="pl-PL" smtClean="0"/>
              <a:t>03.05.2023</a:t>
            </a:fld>
            <a:endParaRPr lang="pl-PL"/>
          </a:p>
        </p:txBody>
      </p:sp>
      <p:sp>
        <p:nvSpPr>
          <p:cNvPr id="4" name="Symbol zastępczy obrazu slajdu 3"/>
          <p:cNvSpPr>
            <a:spLocks noGrp="1" noRot="1" noChangeAspect="1"/>
          </p:cNvSpPr>
          <p:nvPr>
            <p:ph type="sldImg" idx="2"/>
          </p:nvPr>
        </p:nvSpPr>
        <p:spPr>
          <a:xfrm>
            <a:off x="684213" y="1143000"/>
            <a:ext cx="548957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96335D-27F7-437C-A56D-2F590A8791DB}" type="slidenum">
              <a:rPr lang="pl-PL" smtClean="0"/>
              <a:t>‹Nº›</a:t>
            </a:fld>
            <a:endParaRPr lang="pl-PL"/>
          </a:p>
        </p:txBody>
      </p:sp>
    </p:spTree>
    <p:extLst>
      <p:ext uri="{BB962C8B-B14F-4D97-AF65-F5344CB8AC3E}">
        <p14:creationId xmlns:p14="http://schemas.microsoft.com/office/powerpoint/2010/main" val="981240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2388" rtl="0" eaLnBrk="1" fontAlgn="auto" latinLnBrk="0" hangingPunct="1">
              <a:lnSpc>
                <a:spcPct val="100000"/>
              </a:lnSpc>
              <a:spcBef>
                <a:spcPts val="0"/>
              </a:spcBef>
              <a:spcAft>
                <a:spcPts val="0"/>
              </a:spcAft>
              <a:buClrTx/>
              <a:buSzTx/>
              <a:buFontTx/>
              <a:buNone/>
              <a:tabLst/>
              <a:defRPr/>
            </a:pPr>
            <a:fld id="{EB96335D-27F7-437C-A56D-2F590A8791D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2388" rtl="0" eaLnBrk="1" fontAlgn="auto" latinLnBrk="0" hangingPunct="1">
                <a:lnSpc>
                  <a:spcPct val="100000"/>
                </a:lnSpc>
                <a:spcBef>
                  <a:spcPts val="0"/>
                </a:spcBef>
                <a:spcAft>
                  <a:spcPts val="0"/>
                </a:spcAft>
                <a:buClrTx/>
                <a:buSzTx/>
                <a:buFontTx/>
                <a:buNone/>
                <a:tabLst/>
                <a:defRPr/>
              </a:pPr>
              <a:t>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478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B96335D-27F7-437C-A56D-2F590A8791DB}" type="slidenum">
              <a:rPr lang="pl-PL" smtClean="0"/>
              <a:t>14</a:t>
            </a:fld>
            <a:endParaRPr lang="pl-PL"/>
          </a:p>
        </p:txBody>
      </p:sp>
    </p:spTree>
    <p:extLst>
      <p:ext uri="{BB962C8B-B14F-4D97-AF65-F5344CB8AC3E}">
        <p14:creationId xmlns:p14="http://schemas.microsoft.com/office/powerpoint/2010/main" val="2857936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AU" dirty="0"/>
              <a:t>There are two projects funded by the Research Fund for Coal and Steel (RFCS) linked to the objectives of the European Green Deal, aiming to achieve in the EU no net emissions of greenhouse gases in 2050 and with economic growth decoupled from resource use. </a:t>
            </a:r>
          </a:p>
          <a:p>
            <a:r>
              <a:rPr lang="en-AU" dirty="0"/>
              <a:t> </a:t>
            </a:r>
          </a:p>
          <a:p>
            <a:r>
              <a:rPr lang="en-AU" dirty="0"/>
              <a:t>First, the POTENTIALS project focuses on the repurposing of end-of-life underground coal mines and coal-fired power plants, identifying and assessing the development of new business models relying on renewable energy and contributing to the circular economy. </a:t>
            </a:r>
          </a:p>
          <a:p>
            <a:r>
              <a:rPr lang="en-AU" dirty="0"/>
              <a:t> </a:t>
            </a:r>
          </a:p>
          <a:p>
            <a:r>
              <a:rPr lang="en-AU" dirty="0"/>
              <a:t>Second, the </a:t>
            </a:r>
            <a:r>
              <a:rPr lang="en-AU" dirty="0" err="1"/>
              <a:t>GreenJOBS</a:t>
            </a:r>
            <a:r>
              <a:rPr lang="en-AU" dirty="0"/>
              <a:t> project develops some of these business models by leveraging five competitive advantages of end-of-life underground coal mines.</a:t>
            </a:r>
          </a:p>
          <a:p>
            <a:endParaRPr lang="en-AU" dirty="0"/>
          </a:p>
          <a:p>
            <a:endParaRPr lang="en-GB" dirty="0"/>
          </a:p>
        </p:txBody>
      </p:sp>
      <p:sp>
        <p:nvSpPr>
          <p:cNvPr id="4" name="Symbol zastępczy numeru slajdu 3"/>
          <p:cNvSpPr>
            <a:spLocks noGrp="1"/>
          </p:cNvSpPr>
          <p:nvPr>
            <p:ph type="sldNum" sz="quarter" idx="10"/>
          </p:nvPr>
        </p:nvSpPr>
        <p:spPr/>
        <p:txBody>
          <a:bodyPr/>
          <a:lstStyle/>
          <a:p>
            <a:fld id="{EB96335D-27F7-437C-A56D-2F590A8791DB}" type="slidenum">
              <a:rPr lang="pl-PL" smtClean="0"/>
              <a:t>2</a:t>
            </a:fld>
            <a:endParaRPr lang="pl-PL"/>
          </a:p>
        </p:txBody>
      </p:sp>
    </p:spTree>
    <p:extLst>
      <p:ext uri="{BB962C8B-B14F-4D97-AF65-F5344CB8AC3E}">
        <p14:creationId xmlns:p14="http://schemas.microsoft.com/office/powerpoint/2010/main" val="1971856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AU" dirty="0"/>
              <a:t>There are two projects funded by the Research Fund for Coal and Steel (RFCS) linked to the objectives of the European Green Deal, aiming to achieve in the EU no net emissions of greenhouse gases in 2050 and with economic growth decoupled from resource use. </a:t>
            </a:r>
          </a:p>
          <a:p>
            <a:r>
              <a:rPr lang="en-AU" dirty="0"/>
              <a:t> </a:t>
            </a:r>
          </a:p>
          <a:p>
            <a:r>
              <a:rPr lang="en-AU" dirty="0"/>
              <a:t>First, the POTENTIALS project focuses on the repurposing of end-of-life underground coal mines and coal-fired power plants, identifying and assessing the development of new business models relying on renewable energy and contributing to the circular economy. </a:t>
            </a:r>
          </a:p>
          <a:p>
            <a:r>
              <a:rPr lang="en-AU" dirty="0"/>
              <a:t> </a:t>
            </a:r>
          </a:p>
          <a:p>
            <a:r>
              <a:rPr lang="en-AU" dirty="0"/>
              <a:t>Second, the </a:t>
            </a:r>
            <a:r>
              <a:rPr lang="en-AU" dirty="0" err="1"/>
              <a:t>GreenJOBS</a:t>
            </a:r>
            <a:r>
              <a:rPr lang="en-AU" dirty="0"/>
              <a:t> project develops some of these business models by leveraging five competitive advantages of end-of-life underground coal mines.</a:t>
            </a:r>
          </a:p>
          <a:p>
            <a:endParaRPr lang="en-AU" dirty="0"/>
          </a:p>
          <a:p>
            <a:endParaRPr lang="en-GB" dirty="0"/>
          </a:p>
        </p:txBody>
      </p:sp>
      <p:sp>
        <p:nvSpPr>
          <p:cNvPr id="4" name="Symbol zastępczy numeru slajdu 3"/>
          <p:cNvSpPr>
            <a:spLocks noGrp="1"/>
          </p:cNvSpPr>
          <p:nvPr>
            <p:ph type="sldNum" sz="quarter" idx="10"/>
          </p:nvPr>
        </p:nvSpPr>
        <p:spPr/>
        <p:txBody>
          <a:bodyPr/>
          <a:lstStyle/>
          <a:p>
            <a:fld id="{EB96335D-27F7-437C-A56D-2F590A8791DB}" type="slidenum">
              <a:rPr lang="pl-PL" smtClean="0"/>
              <a:t>3</a:t>
            </a:fld>
            <a:endParaRPr lang="pl-PL"/>
          </a:p>
        </p:txBody>
      </p:sp>
    </p:spTree>
    <p:extLst>
      <p:ext uri="{BB962C8B-B14F-4D97-AF65-F5344CB8AC3E}">
        <p14:creationId xmlns:p14="http://schemas.microsoft.com/office/powerpoint/2010/main" val="214762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ACTIONS </a:t>
            </a:r>
            <a:r>
              <a:rPr lang="en-GB" sz="1200" dirty="0">
                <a:effectLst/>
                <a:latin typeface="Calibri" panose="020F0502020204030204" pitchFamily="34" charset="0"/>
                <a:ea typeface="Calibri" panose="020F0502020204030204" pitchFamily="34" charset="0"/>
                <a:cs typeface="Times New Roman" panose="02020603050405020304" pitchFamily="18" charset="0"/>
              </a:rPr>
              <a:t>selected business models </a:t>
            </a:r>
            <a:r>
              <a:rPr lang="en-GB" sz="1000" dirty="0"/>
              <a:t>that rely on renewable energy, circular economy or scale energy storage.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CRITERIA </a:t>
            </a:r>
            <a:r>
              <a:rPr lang="en-GB" sz="1200" dirty="0">
                <a:effectLst/>
                <a:latin typeface="Calibri" panose="020F0502020204030204" pitchFamily="34" charset="0"/>
                <a:ea typeface="Calibri" panose="020F0502020204030204" pitchFamily="34" charset="0"/>
                <a:cs typeface="Times New Roman" panose="02020603050405020304" pitchFamily="18" charset="0"/>
              </a:rPr>
              <a:t>refers to </a:t>
            </a:r>
            <a:r>
              <a:rPr lang="en-US" sz="1200" dirty="0">
                <a:effectLst/>
                <a:latin typeface="Calibri" panose="020F0502020204030204" pitchFamily="34" charset="0"/>
                <a:ea typeface="Calibri" panose="020F0502020204030204" pitchFamily="34" charset="0"/>
                <a:cs typeface="Times New Roman" panose="02020603050405020304" pitchFamily="18" charset="0"/>
              </a:rPr>
              <a:t>evaluation criteria emanating from the goal and objectives of the study.</a:t>
            </a:r>
          </a:p>
          <a:p>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cs typeface="Times New Roman" panose="02020603050405020304" pitchFamily="18" charset="0"/>
              </a:rPr>
              <a:t>POLICIES </a:t>
            </a:r>
            <a:r>
              <a:rPr lang="en-US" sz="1200" dirty="0">
                <a:effectLst/>
                <a:latin typeface="Calibri" panose="020F0502020204030204" pitchFamily="34" charset="0"/>
                <a:ea typeface="Calibri" panose="020F0502020204030204" pitchFamily="34" charset="0"/>
                <a:cs typeface="Times New Roman" panose="02020603050405020304" pitchFamily="18" charset="0"/>
              </a:rPr>
              <a:t>directly related to one of the Commission priorities for 2019-2024: the European Green Deal. </a:t>
            </a:r>
            <a:endParaRPr lang="en-GB" dirty="0"/>
          </a:p>
          <a:p>
            <a:endParaRPr lang="en-GB" dirty="0"/>
          </a:p>
        </p:txBody>
      </p:sp>
      <p:sp>
        <p:nvSpPr>
          <p:cNvPr id="4" name="Symbol zastępczy numeru slajdu 3"/>
          <p:cNvSpPr>
            <a:spLocks noGrp="1"/>
          </p:cNvSpPr>
          <p:nvPr>
            <p:ph type="sldNum" sz="quarter" idx="10"/>
          </p:nvPr>
        </p:nvSpPr>
        <p:spPr/>
        <p:txBody>
          <a:bodyPr/>
          <a:lstStyle/>
          <a:p>
            <a:fld id="{EB96335D-27F7-437C-A56D-2F590A8791DB}" type="slidenum">
              <a:rPr lang="pl-PL" smtClean="0"/>
              <a:t>4</a:t>
            </a:fld>
            <a:endParaRPr lang="pl-PL"/>
          </a:p>
        </p:txBody>
      </p:sp>
    </p:spTree>
    <p:extLst>
      <p:ext uri="{BB962C8B-B14F-4D97-AF65-F5344CB8AC3E}">
        <p14:creationId xmlns:p14="http://schemas.microsoft.com/office/powerpoint/2010/main" val="2731472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ACTIONS </a:t>
            </a:r>
            <a:r>
              <a:rPr lang="en-GB" sz="1200" dirty="0">
                <a:effectLst/>
                <a:latin typeface="Calibri" panose="020F0502020204030204" pitchFamily="34" charset="0"/>
                <a:ea typeface="Calibri" panose="020F0502020204030204" pitchFamily="34" charset="0"/>
                <a:cs typeface="Times New Roman" panose="02020603050405020304" pitchFamily="18" charset="0"/>
              </a:rPr>
              <a:t>selected business models </a:t>
            </a:r>
            <a:r>
              <a:rPr lang="en-GB" sz="1000" dirty="0"/>
              <a:t>that rely on renewable energy, circular economy or scale energy storage.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CRITERIA </a:t>
            </a:r>
            <a:r>
              <a:rPr lang="en-GB" sz="1200" dirty="0">
                <a:effectLst/>
                <a:latin typeface="Calibri" panose="020F0502020204030204" pitchFamily="34" charset="0"/>
                <a:ea typeface="Calibri" panose="020F0502020204030204" pitchFamily="34" charset="0"/>
                <a:cs typeface="Times New Roman" panose="02020603050405020304" pitchFamily="18" charset="0"/>
              </a:rPr>
              <a:t>refers to </a:t>
            </a:r>
            <a:r>
              <a:rPr lang="en-US" sz="1200" dirty="0">
                <a:effectLst/>
                <a:latin typeface="Calibri" panose="020F0502020204030204" pitchFamily="34" charset="0"/>
                <a:ea typeface="Calibri" panose="020F0502020204030204" pitchFamily="34" charset="0"/>
                <a:cs typeface="Times New Roman" panose="02020603050405020304" pitchFamily="18" charset="0"/>
              </a:rPr>
              <a:t>evaluation criteria emanating from the goal and objectives of the study.</a:t>
            </a:r>
          </a:p>
          <a:p>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cs typeface="Times New Roman" panose="02020603050405020304" pitchFamily="18" charset="0"/>
              </a:rPr>
              <a:t>POLICIES </a:t>
            </a:r>
            <a:r>
              <a:rPr lang="en-US" sz="1200" dirty="0">
                <a:effectLst/>
                <a:latin typeface="Calibri" panose="020F0502020204030204" pitchFamily="34" charset="0"/>
                <a:ea typeface="Calibri" panose="020F0502020204030204" pitchFamily="34" charset="0"/>
                <a:cs typeface="Times New Roman" panose="02020603050405020304" pitchFamily="18" charset="0"/>
              </a:rPr>
              <a:t>directly related to one of the Commission priorities for 2019-2024: the European Green Deal. </a:t>
            </a:r>
            <a:endParaRPr lang="en-GB" dirty="0"/>
          </a:p>
          <a:p>
            <a:endParaRPr lang="en-GB" dirty="0"/>
          </a:p>
        </p:txBody>
      </p:sp>
      <p:sp>
        <p:nvSpPr>
          <p:cNvPr id="4" name="Symbol zastępczy numeru slajdu 3"/>
          <p:cNvSpPr>
            <a:spLocks noGrp="1"/>
          </p:cNvSpPr>
          <p:nvPr>
            <p:ph type="sldNum" sz="quarter" idx="10"/>
          </p:nvPr>
        </p:nvSpPr>
        <p:spPr/>
        <p:txBody>
          <a:bodyPr/>
          <a:lstStyle/>
          <a:p>
            <a:fld id="{EB96335D-27F7-437C-A56D-2F590A8791DB}" type="slidenum">
              <a:rPr lang="pl-PL" smtClean="0"/>
              <a:t>5</a:t>
            </a:fld>
            <a:endParaRPr lang="pl-PL"/>
          </a:p>
        </p:txBody>
      </p:sp>
    </p:spTree>
    <p:extLst>
      <p:ext uri="{BB962C8B-B14F-4D97-AF65-F5344CB8AC3E}">
        <p14:creationId xmlns:p14="http://schemas.microsoft.com/office/powerpoint/2010/main" val="2731472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MULTIPOL (acronym for MULTI-criteria and POLicy) is one of the simplest existing multi-criteria applications but by no means the least useful. It is based on the evaluation of actions through means of weighted average, similar to the evaluation of students in a class calculated according to coefficients per subject.</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matrix ‘evaluation of actions related to criteria’ defines the set of criterion weights, for every action with respect to every defined criterion.</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matrix ‘evaluation of policies related to criteria’ defines the scores for every policy with respect to every defined criterion.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row sum in this matrix must equal 100.</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different values given to the criteria following the policies will be used as weights for the evaluation of actions.</a:t>
            </a:r>
            <a:endParaRPr lang="en-US" sz="1200" kern="1200" dirty="0">
              <a:solidFill>
                <a:schemeClr val="tx1"/>
              </a:solidFill>
              <a:effectLst/>
              <a:latin typeface="+mn-lt"/>
              <a:ea typeface="+mn-ea"/>
              <a:cs typeface="+mn-cs"/>
            </a:endParaRPr>
          </a:p>
          <a:p>
            <a:endParaRPr lang="en-GB" dirty="0"/>
          </a:p>
          <a:p>
            <a:endParaRPr lang="en-US" sz="1200" kern="1200" dirty="0">
              <a:solidFill>
                <a:schemeClr val="tx1"/>
              </a:solidFill>
              <a:effectLst/>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EB96335D-27F7-437C-A56D-2F590A8791DB}" type="slidenum">
              <a:rPr lang="pl-PL" smtClean="0"/>
              <a:t>6</a:t>
            </a:fld>
            <a:endParaRPr lang="pl-PL"/>
          </a:p>
        </p:txBody>
      </p:sp>
    </p:spTree>
    <p:extLst>
      <p:ext uri="{BB962C8B-B14F-4D97-AF65-F5344CB8AC3E}">
        <p14:creationId xmlns:p14="http://schemas.microsoft.com/office/powerpoint/2010/main" val="349083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err="1">
                <a:solidFill>
                  <a:schemeClr val="tx1"/>
                </a:solidFill>
                <a:effectLst/>
                <a:latin typeface="+mn-lt"/>
                <a:ea typeface="+mn-ea"/>
                <a:cs typeface="+mn-cs"/>
              </a:rPr>
              <a:t>Table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shows</a:t>
            </a:r>
            <a:r>
              <a:rPr lang="pl-PL"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scores of actions related to policies. In other words these are calculated by applying the set of weights of the ‘matrix evaluation of actions related to criteria’ to the ‘matrix of policies related to criteria’. Other information such as the mean, standard deviations and the rank of actions by policy can also be found in this matrix.</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map is used to determine which actions are to be chosen whilst taking into consideration policies as well as convergences between policies and given actions.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achieved via Correspondence Analysis (CA) and is computed using the matrix of evaluation of actions related to policies.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EB96335D-27F7-437C-A56D-2F590A8791DB}" type="slidenum">
              <a:rPr lang="pl-PL" smtClean="0"/>
              <a:t>7</a:t>
            </a:fld>
            <a:endParaRPr lang="pl-PL"/>
          </a:p>
        </p:txBody>
      </p:sp>
    </p:spTree>
    <p:extLst>
      <p:ext uri="{BB962C8B-B14F-4D97-AF65-F5344CB8AC3E}">
        <p14:creationId xmlns:p14="http://schemas.microsoft.com/office/powerpoint/2010/main" val="3174887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MULTIPOL (acronym for MULTI-criteria and POLicy) is one of the simplest existing multi-criteria applications but by no means the least useful. It is based on the evaluation of actions through means of weighted average, similar to the evaluation of students in a class calculated according to coefficients per subject.</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matrix ‘evaluation of actions related to criteria’ defines the set of criterion weights, for every action with respect to every defined criterion.</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matrix ‘evaluation of policies related to criteria’ defines the scores for every policy with respect to every defined criterion.</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row sum in this matrix must equal 100.</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different values given to the criteria following the policies will be used as weights for the evaluation of actions.</a:t>
            </a:r>
            <a:endParaRPr lang="en-US" sz="1200" kern="1200" dirty="0">
              <a:solidFill>
                <a:schemeClr val="tx1"/>
              </a:solidFill>
              <a:effectLst/>
              <a:latin typeface="+mn-lt"/>
              <a:ea typeface="+mn-ea"/>
              <a:cs typeface="+mn-cs"/>
            </a:endParaRPr>
          </a:p>
          <a:p>
            <a:endParaRPr lang="en-GB" dirty="0"/>
          </a:p>
          <a:p>
            <a:endParaRPr lang="en-US" sz="1200" kern="1200" dirty="0">
              <a:solidFill>
                <a:schemeClr val="tx1"/>
              </a:solidFill>
              <a:effectLst/>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EB96335D-27F7-437C-A56D-2F590A8791DB}" type="slidenum">
              <a:rPr lang="pl-PL" smtClean="0"/>
              <a:t>8</a:t>
            </a:fld>
            <a:endParaRPr lang="pl-PL"/>
          </a:p>
        </p:txBody>
      </p:sp>
    </p:spTree>
    <p:extLst>
      <p:ext uri="{BB962C8B-B14F-4D97-AF65-F5344CB8AC3E}">
        <p14:creationId xmlns:p14="http://schemas.microsoft.com/office/powerpoint/2010/main" val="3532521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err="1">
                <a:solidFill>
                  <a:schemeClr val="tx1"/>
                </a:solidFill>
                <a:effectLst/>
                <a:latin typeface="+mn-lt"/>
                <a:ea typeface="+mn-ea"/>
                <a:cs typeface="+mn-cs"/>
              </a:rPr>
              <a:t>Table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shows</a:t>
            </a:r>
            <a:r>
              <a:rPr lang="pl-PL"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scores of actions related to policies. In other words these are calculated by applying the set of weights of the ‘matrix evaluation of actions related to criteria’ to the ‘matrix of policies related to criteria’. Other information such as the mean, standard deviations and the rank of actions by policy can also be found in this matrix.</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map is used to determine which actions are to be chosen whilst taking into consideration policies as well as convergences between policies and given actions.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achieved via Correspondence Analysis (CA) and is computed using the matrix of evaluation of actions related to policies.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GB" dirty="0"/>
          </a:p>
        </p:txBody>
      </p:sp>
      <p:sp>
        <p:nvSpPr>
          <p:cNvPr id="4" name="Symbol zastępczy numeru slajdu 3"/>
          <p:cNvSpPr>
            <a:spLocks noGrp="1"/>
          </p:cNvSpPr>
          <p:nvPr>
            <p:ph type="sldNum" sz="quarter" idx="10"/>
          </p:nvPr>
        </p:nvSpPr>
        <p:spPr/>
        <p:txBody>
          <a:bodyPr/>
          <a:lstStyle/>
          <a:p>
            <a:fld id="{EB96335D-27F7-437C-A56D-2F590A8791DB}" type="slidenum">
              <a:rPr lang="pl-PL" smtClean="0"/>
              <a:t>9</a:t>
            </a:fld>
            <a:endParaRPr lang="pl-PL"/>
          </a:p>
        </p:txBody>
      </p:sp>
    </p:spTree>
    <p:extLst>
      <p:ext uri="{BB962C8B-B14F-4D97-AF65-F5344CB8AC3E}">
        <p14:creationId xmlns:p14="http://schemas.microsoft.com/office/powerpoint/2010/main" val="2505575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z-tłem">
    <p:spTree>
      <p:nvGrpSpPr>
        <p:cNvPr id="1" name=""/>
        <p:cNvGrpSpPr/>
        <p:nvPr/>
      </p:nvGrpSpPr>
      <p:grpSpPr>
        <a:xfrm>
          <a:off x="0" y="0"/>
          <a:ext cx="0" cy="0"/>
          <a:chOff x="0" y="0"/>
          <a:chExt cx="0" cy="0"/>
        </a:xfrm>
      </p:grpSpPr>
      <p:sp>
        <p:nvSpPr>
          <p:cNvPr id="2" name="Title 1"/>
          <p:cNvSpPr>
            <a:spLocks noGrp="1"/>
          </p:cNvSpPr>
          <p:nvPr>
            <p:ph type="title"/>
          </p:nvPr>
        </p:nvSpPr>
        <p:spPr>
          <a:xfrm>
            <a:off x="360000" y="521999"/>
            <a:ext cx="11311808" cy="896897"/>
          </a:xfrm>
        </p:spPr>
        <p:txBody>
          <a:bodyPr/>
          <a:lstStyle/>
          <a:p>
            <a:r>
              <a:rPr lang="pl-PL" dirty="0"/>
              <a:t>Kliknij, aby edytować styl</a:t>
            </a:r>
            <a:endParaRPr lang="en-US" dirty="0"/>
          </a:p>
        </p:txBody>
      </p:sp>
      <p:sp>
        <p:nvSpPr>
          <p:cNvPr id="6" name="Slide Number Placeholder 5"/>
          <p:cNvSpPr>
            <a:spLocks noGrp="1"/>
          </p:cNvSpPr>
          <p:nvPr>
            <p:ph type="sldNum" sz="quarter" idx="12"/>
          </p:nvPr>
        </p:nvSpPr>
        <p:spPr/>
        <p:txBody>
          <a:bodyPr/>
          <a:lstStyle>
            <a:lvl1pPr algn="ctr">
              <a:defRPr>
                <a:solidFill>
                  <a:schemeClr val="tx1"/>
                </a:solidFill>
              </a:defRPr>
            </a:lvl1pPr>
          </a:lstStyle>
          <a:p>
            <a:fld id="{004C546E-5355-4CA6-80D6-E6A50873F821}" type="slidenum">
              <a:rPr lang="pl-PL" smtClean="0"/>
              <a:pPr/>
              <a:t>‹Nº›</a:t>
            </a:fld>
            <a:endParaRPr lang="pl-PL" dirty="0"/>
          </a:p>
        </p:txBody>
      </p:sp>
      <p:sp>
        <p:nvSpPr>
          <p:cNvPr id="4" name="Prostokąt 3"/>
          <p:cNvSpPr/>
          <p:nvPr userDrawn="1"/>
        </p:nvSpPr>
        <p:spPr>
          <a:xfrm>
            <a:off x="360000" y="1713186"/>
            <a:ext cx="11808188" cy="3899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Content Placeholder 2"/>
          <p:cNvSpPr>
            <a:spLocks noGrp="1"/>
          </p:cNvSpPr>
          <p:nvPr>
            <p:ph sz="half" idx="1"/>
          </p:nvPr>
        </p:nvSpPr>
        <p:spPr>
          <a:xfrm>
            <a:off x="874172" y="2666109"/>
            <a:ext cx="7783174" cy="2322477"/>
          </a:xfrm>
        </p:spPr>
        <p:txBody>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8" name="Content Placeholder 2"/>
          <p:cNvSpPr>
            <a:spLocks noGrp="1"/>
          </p:cNvSpPr>
          <p:nvPr>
            <p:ph sz="half" idx="13"/>
          </p:nvPr>
        </p:nvSpPr>
        <p:spPr>
          <a:xfrm>
            <a:off x="874172" y="1894429"/>
            <a:ext cx="8414207" cy="477390"/>
          </a:xfrm>
        </p:spPr>
        <p:txBody>
          <a:bodyPr>
            <a:normAutofit/>
          </a:bodyPr>
          <a:lstStyle>
            <a:lvl1pPr algn="l">
              <a:defRPr sz="2300" b="1">
                <a:solidFill>
                  <a:srgbClr val="FFFFFF"/>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Kliknij, aby edytować style wzorca tekstu</a:t>
            </a:r>
          </a:p>
        </p:txBody>
      </p:sp>
    </p:spTree>
    <p:extLst>
      <p:ext uri="{BB962C8B-B14F-4D97-AF65-F5344CB8AC3E}">
        <p14:creationId xmlns:p14="http://schemas.microsoft.com/office/powerpoint/2010/main" val="413756697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2614" y="2125002"/>
            <a:ext cx="10342960" cy="1466282"/>
          </a:xfrm>
        </p:spPr>
        <p:txBody>
          <a:bodyPr/>
          <a:lstStyle>
            <a:lvl1pPr>
              <a:defRPr>
                <a:latin typeface="Arial" panose="020B0604020202020204" pitchFamily="34" charset="0"/>
              </a:defRPr>
            </a:lvl1pPr>
          </a:lstStyle>
          <a:p>
            <a:r>
              <a:rPr lang="pl-PL" dirty="0"/>
              <a:t>Kliknij, aby edytować styl</a:t>
            </a:r>
          </a:p>
        </p:txBody>
      </p:sp>
      <p:sp>
        <p:nvSpPr>
          <p:cNvPr id="3" name="Podtytuł 2"/>
          <p:cNvSpPr>
            <a:spLocks noGrp="1"/>
          </p:cNvSpPr>
          <p:nvPr>
            <p:ph type="subTitle" idx="1"/>
          </p:nvPr>
        </p:nvSpPr>
        <p:spPr>
          <a:xfrm>
            <a:off x="1825228" y="3876318"/>
            <a:ext cx="8517732" cy="1748137"/>
          </a:xfrm>
        </p:spPr>
        <p:txBody>
          <a:bodyPr/>
          <a:lstStyle>
            <a:lvl1pPr marL="0" indent="0" algn="ctr">
              <a:buNone/>
              <a:defRPr>
                <a:latin typeface="Arial" panose="020B0604020202020204" pitchFamily="34" charset="0"/>
              </a:defRPr>
            </a:lvl1pPr>
            <a:lvl2pPr marL="456011" indent="0" algn="ctr">
              <a:buNone/>
              <a:defRPr/>
            </a:lvl2pPr>
            <a:lvl3pPr marL="912023" indent="0" algn="ctr">
              <a:buNone/>
              <a:defRPr/>
            </a:lvl3pPr>
            <a:lvl4pPr marL="1368034" indent="0" algn="ctr">
              <a:buNone/>
              <a:defRPr/>
            </a:lvl4pPr>
            <a:lvl5pPr marL="1824045" indent="0" algn="ctr">
              <a:buNone/>
              <a:defRPr/>
            </a:lvl5pPr>
            <a:lvl6pPr marL="2280056" indent="0" algn="ctr">
              <a:buNone/>
              <a:defRPr/>
            </a:lvl6pPr>
            <a:lvl7pPr marL="2736068" indent="0" algn="ctr">
              <a:buNone/>
              <a:defRPr/>
            </a:lvl7pPr>
            <a:lvl8pPr marL="3192079" indent="0" algn="ctr">
              <a:buNone/>
              <a:defRPr/>
            </a:lvl8pPr>
            <a:lvl9pPr marL="3648090" indent="0" algn="ctr">
              <a:buNone/>
              <a:defRPr/>
            </a:lvl9pPr>
          </a:lstStyle>
          <a:p>
            <a:r>
              <a:rPr lang="pl-PL" dirty="0"/>
              <a:t>Kliknij, aby edytować styl wzorca podtytułu</a:t>
            </a:r>
          </a:p>
        </p:txBody>
      </p:sp>
      <p:sp>
        <p:nvSpPr>
          <p:cNvPr id="4" name="Symbol zastępczy daty 3"/>
          <p:cNvSpPr>
            <a:spLocks noGrp="1"/>
          </p:cNvSpPr>
          <p:nvPr>
            <p:ph type="dt" sz="half" idx="10"/>
          </p:nvPr>
        </p:nvSpPr>
        <p:spPr>
          <a:xfrm>
            <a:off x="608409" y="6229337"/>
            <a:ext cx="2839244" cy="475037"/>
          </a:xfrm>
          <a:prstGeom prst="rect">
            <a:avLst/>
          </a:prstGeom>
        </p:spPr>
        <p:txBody>
          <a:bodyPr lIns="91202" tIns="45601" rIns="91202" bIns="45601"/>
          <a:lstStyle>
            <a:lvl1pPr>
              <a:defRPr>
                <a:latin typeface="Arial" panose="020B0604020202020204" pitchFamily="34" charset="0"/>
              </a:defRPr>
            </a:lvl1pPr>
          </a:lstStyle>
          <a:p>
            <a:endParaRPr lang="pl-PL" altLang="pl-PL" dirty="0"/>
          </a:p>
        </p:txBody>
      </p:sp>
      <p:sp>
        <p:nvSpPr>
          <p:cNvPr id="5" name="Symbol zastępczy stopki 4"/>
          <p:cNvSpPr>
            <a:spLocks noGrp="1"/>
          </p:cNvSpPr>
          <p:nvPr>
            <p:ph type="ftr" sz="quarter" idx="11"/>
          </p:nvPr>
        </p:nvSpPr>
        <p:spPr>
          <a:xfrm>
            <a:off x="4157464" y="6229337"/>
            <a:ext cx="3853260" cy="475037"/>
          </a:xfrm>
          <a:prstGeom prst="rect">
            <a:avLst/>
          </a:prstGeom>
        </p:spPr>
        <p:txBody>
          <a:bodyPr lIns="91202" tIns="45601" rIns="91202" bIns="45601"/>
          <a:lstStyle>
            <a:lvl1pPr>
              <a:defRPr>
                <a:latin typeface="Arial" panose="020B0604020202020204" pitchFamily="34" charset="0"/>
              </a:defRPr>
            </a:lvl1pPr>
          </a:lstStyle>
          <a:p>
            <a:endParaRPr lang="pl-PL" altLang="pl-PL" dirty="0"/>
          </a:p>
        </p:txBody>
      </p:sp>
      <p:sp>
        <p:nvSpPr>
          <p:cNvPr id="6" name="Symbol zastępczy numeru slajdu 5"/>
          <p:cNvSpPr>
            <a:spLocks noGrp="1"/>
          </p:cNvSpPr>
          <p:nvPr>
            <p:ph type="sldNum" sz="quarter" idx="12"/>
          </p:nvPr>
        </p:nvSpPr>
        <p:spPr/>
        <p:txBody>
          <a:bodyPr/>
          <a:lstStyle>
            <a:lvl1pPr>
              <a:defRPr>
                <a:latin typeface="Arial" panose="020B0604020202020204" pitchFamily="34" charset="0"/>
              </a:defRPr>
            </a:lvl1pPr>
          </a:lstStyle>
          <a:p>
            <a:fld id="{5E26CD2E-4144-4FDC-A3AE-FF17D2F81A9F}" type="slidenum">
              <a:rPr lang="pl-PL" altLang="pl-PL" smtClean="0"/>
              <a:pPr/>
              <a:t>‹Nº›</a:t>
            </a:fld>
            <a:endParaRPr lang="pl-PL" altLang="pl-PL" dirty="0"/>
          </a:p>
        </p:txBody>
      </p:sp>
    </p:spTree>
    <p:extLst>
      <p:ext uri="{BB962C8B-B14F-4D97-AF65-F5344CB8AC3E}">
        <p14:creationId xmlns:p14="http://schemas.microsoft.com/office/powerpoint/2010/main" val="1814276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ajd-z-tłem">
    <p:spTree>
      <p:nvGrpSpPr>
        <p:cNvPr id="1" name=""/>
        <p:cNvGrpSpPr/>
        <p:nvPr/>
      </p:nvGrpSpPr>
      <p:grpSpPr>
        <a:xfrm>
          <a:off x="0" y="0"/>
          <a:ext cx="0" cy="0"/>
          <a:chOff x="0" y="0"/>
          <a:chExt cx="0" cy="0"/>
        </a:xfrm>
      </p:grpSpPr>
      <p:sp>
        <p:nvSpPr>
          <p:cNvPr id="2" name="Title 1"/>
          <p:cNvSpPr>
            <a:spLocks noGrp="1"/>
          </p:cNvSpPr>
          <p:nvPr>
            <p:ph type="title"/>
          </p:nvPr>
        </p:nvSpPr>
        <p:spPr>
          <a:xfrm>
            <a:off x="360000" y="521999"/>
            <a:ext cx="11311808" cy="896897"/>
          </a:xfrm>
        </p:spPr>
        <p:txBody>
          <a:bodyPr/>
          <a:lstStyle/>
          <a:p>
            <a:r>
              <a:rPr lang="pl-PL" dirty="0"/>
              <a:t>Kliknij, aby edytować styl</a:t>
            </a:r>
            <a:endParaRPr lang="en-US" dirty="0"/>
          </a:p>
        </p:txBody>
      </p:sp>
      <p:sp>
        <p:nvSpPr>
          <p:cNvPr id="6" name="Slide Number Placeholder 5"/>
          <p:cNvSpPr>
            <a:spLocks noGrp="1"/>
          </p:cNvSpPr>
          <p:nvPr>
            <p:ph type="sldNum" sz="quarter" idx="12"/>
          </p:nvPr>
        </p:nvSpPr>
        <p:spPr/>
        <p:txBody>
          <a:bodyPr/>
          <a:lstStyle>
            <a:lvl1pPr algn="ctr">
              <a:defRPr>
                <a:solidFill>
                  <a:schemeClr val="tx1"/>
                </a:solidFill>
              </a:defRPr>
            </a:lvl1pPr>
          </a:lstStyle>
          <a:p>
            <a:fld id="{004C546E-5355-4CA6-80D6-E6A50873F821}" type="slidenum">
              <a:rPr lang="pl-PL" smtClean="0"/>
              <a:pPr/>
              <a:t>‹Nº›</a:t>
            </a:fld>
            <a:endParaRPr lang="pl-PL" dirty="0"/>
          </a:p>
        </p:txBody>
      </p:sp>
      <p:sp>
        <p:nvSpPr>
          <p:cNvPr id="4" name="Prostokąt 3"/>
          <p:cNvSpPr/>
          <p:nvPr userDrawn="1"/>
        </p:nvSpPr>
        <p:spPr>
          <a:xfrm>
            <a:off x="360000" y="1713186"/>
            <a:ext cx="11808188" cy="3899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Content Placeholder 2"/>
          <p:cNvSpPr>
            <a:spLocks noGrp="1"/>
          </p:cNvSpPr>
          <p:nvPr>
            <p:ph sz="half" idx="1"/>
          </p:nvPr>
        </p:nvSpPr>
        <p:spPr>
          <a:xfrm>
            <a:off x="874172" y="2666109"/>
            <a:ext cx="7783174" cy="2322477"/>
          </a:xfrm>
        </p:spPr>
        <p:txBody>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8" name="Content Placeholder 2"/>
          <p:cNvSpPr>
            <a:spLocks noGrp="1"/>
          </p:cNvSpPr>
          <p:nvPr>
            <p:ph sz="half" idx="13"/>
          </p:nvPr>
        </p:nvSpPr>
        <p:spPr>
          <a:xfrm>
            <a:off x="874172" y="1894429"/>
            <a:ext cx="8414207" cy="477390"/>
          </a:xfrm>
        </p:spPr>
        <p:txBody>
          <a:bodyPr>
            <a:normAutofit/>
          </a:bodyPr>
          <a:lstStyle>
            <a:lvl1pPr algn="l">
              <a:defRPr sz="2300" b="1">
                <a:solidFill>
                  <a:srgbClr val="FFFFFF"/>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Kliknij, aby edytować style wzorca tekstu</a:t>
            </a:r>
          </a:p>
        </p:txBody>
      </p:sp>
    </p:spTree>
    <p:extLst>
      <p:ext uri="{BB962C8B-B14F-4D97-AF65-F5344CB8AC3E}">
        <p14:creationId xmlns:p14="http://schemas.microsoft.com/office/powerpoint/2010/main" val="324476204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wie-kolumny">
    <p:spTree>
      <p:nvGrpSpPr>
        <p:cNvPr id="1" name=""/>
        <p:cNvGrpSpPr/>
        <p:nvPr/>
      </p:nvGrpSpPr>
      <p:grpSpPr>
        <a:xfrm>
          <a:off x="0" y="0"/>
          <a:ext cx="0" cy="0"/>
          <a:chOff x="0" y="0"/>
          <a:chExt cx="0" cy="0"/>
        </a:xfrm>
      </p:grpSpPr>
      <p:sp>
        <p:nvSpPr>
          <p:cNvPr id="2" name="Title 1"/>
          <p:cNvSpPr>
            <a:spLocks noGrp="1"/>
          </p:cNvSpPr>
          <p:nvPr>
            <p:ph type="title"/>
          </p:nvPr>
        </p:nvSpPr>
        <p:spPr>
          <a:xfrm>
            <a:off x="359999" y="522000"/>
            <a:ext cx="11572767" cy="1329332"/>
          </a:xfrm>
        </p:spPr>
        <p:txBody>
          <a:bodyPr/>
          <a:lstStyle/>
          <a:p>
            <a:r>
              <a:rPr lang="pl-PL" dirty="0"/>
              <a:t>Kliknij, aby edytować styl</a:t>
            </a:r>
            <a:endParaRPr lang="en-US" dirty="0"/>
          </a:p>
        </p:txBody>
      </p:sp>
      <p:sp>
        <p:nvSpPr>
          <p:cNvPr id="3" name="Content Placeholder 2"/>
          <p:cNvSpPr>
            <a:spLocks noGrp="1"/>
          </p:cNvSpPr>
          <p:nvPr>
            <p:ph sz="half" idx="1"/>
          </p:nvPr>
        </p:nvSpPr>
        <p:spPr>
          <a:xfrm>
            <a:off x="360001" y="2048952"/>
            <a:ext cx="5599366" cy="381582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Slide Number Placeholder 6"/>
          <p:cNvSpPr>
            <a:spLocks noGrp="1"/>
          </p:cNvSpPr>
          <p:nvPr>
            <p:ph type="sldNum" sz="quarter" idx="12"/>
          </p:nvPr>
        </p:nvSpPr>
        <p:spPr/>
        <p:txBody>
          <a:bodyPr/>
          <a:lstStyle/>
          <a:p>
            <a:pPr algn="ctr"/>
            <a:fld id="{004C546E-5355-4CA6-80D6-E6A50873F821}" type="slidenum">
              <a:rPr lang="pl-PL" smtClean="0"/>
              <a:pPr algn="ctr"/>
              <a:t>‹Nº›</a:t>
            </a:fld>
            <a:endParaRPr lang="pl-PL" dirty="0"/>
          </a:p>
        </p:txBody>
      </p:sp>
      <p:sp>
        <p:nvSpPr>
          <p:cNvPr id="8" name="Content Placeholder 2"/>
          <p:cNvSpPr>
            <a:spLocks noGrp="1"/>
          </p:cNvSpPr>
          <p:nvPr>
            <p:ph sz="half" idx="13"/>
          </p:nvPr>
        </p:nvSpPr>
        <p:spPr>
          <a:xfrm>
            <a:off x="6333400" y="2018809"/>
            <a:ext cx="5599366" cy="381582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Tree>
    <p:extLst>
      <p:ext uri="{BB962C8B-B14F-4D97-AF65-F5344CB8AC3E}">
        <p14:creationId xmlns:p14="http://schemas.microsoft.com/office/powerpoint/2010/main" val="382458721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Kliknij, aby edytować styl</a:t>
            </a:r>
            <a:endParaRPr lang="en-US" dirty="0"/>
          </a:p>
        </p:txBody>
      </p:sp>
      <p:sp>
        <p:nvSpPr>
          <p:cNvPr id="5" name="Slide Number Placeholder 4"/>
          <p:cNvSpPr>
            <a:spLocks noGrp="1"/>
          </p:cNvSpPr>
          <p:nvPr>
            <p:ph type="sldNum" sz="quarter" idx="12"/>
          </p:nvPr>
        </p:nvSpPr>
        <p:spPr/>
        <p:txBody>
          <a:bodyPr/>
          <a:lstStyle>
            <a:lvl1pPr algn="ctr">
              <a:defRPr/>
            </a:lvl1pPr>
          </a:lstStyle>
          <a:p>
            <a:fld id="{004C546E-5355-4CA6-80D6-E6A50873F821}" type="slidenum">
              <a:rPr lang="pl-PL" smtClean="0"/>
              <a:pPr/>
              <a:t>‹Nº›</a:t>
            </a:fld>
            <a:endParaRPr lang="pl-PL" dirty="0"/>
          </a:p>
        </p:txBody>
      </p:sp>
    </p:spTree>
    <p:extLst>
      <p:ext uri="{BB962C8B-B14F-4D97-AF65-F5344CB8AC3E}">
        <p14:creationId xmlns:p14="http://schemas.microsoft.com/office/powerpoint/2010/main" val="224765220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ytuł+tresc">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70841"/>
            <a:ext cx="11572766" cy="4067505"/>
          </a:xfrm>
        </p:spPr>
        <p:txBody>
          <a:bodyPr/>
          <a:lstStyle>
            <a:lvl1pPr>
              <a:defRPr sz="2394"/>
            </a:lvl1pPr>
            <a:lvl2pPr>
              <a:defRPr sz="1995"/>
            </a:lvl2pPr>
            <a:lvl3pPr>
              <a:defRPr sz="1596"/>
            </a:lvl3pPr>
            <a:lvl4pPr>
              <a:defRPr sz="1596"/>
            </a:lvl4pPr>
            <a:lvl5pPr>
              <a:defRPr sz="1596"/>
            </a:lvl5pPr>
            <a:lvl6pPr>
              <a:defRPr sz="1596"/>
            </a:lvl6pPr>
            <a:lvl7pPr>
              <a:defRPr sz="1596"/>
            </a:lvl7pPr>
            <a:lvl8pPr>
              <a:defRPr sz="1596"/>
            </a:lvl8pPr>
            <a:lvl9pPr>
              <a:defRPr sz="1596"/>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7" name="Slide Number Placeholder 6"/>
          <p:cNvSpPr>
            <a:spLocks noGrp="1"/>
          </p:cNvSpPr>
          <p:nvPr>
            <p:ph type="sldNum" sz="quarter" idx="12"/>
          </p:nvPr>
        </p:nvSpPr>
        <p:spPr/>
        <p:txBody>
          <a:bodyPr/>
          <a:lstStyle>
            <a:lvl1pPr algn="ctr">
              <a:defRPr/>
            </a:lvl1pPr>
          </a:lstStyle>
          <a:p>
            <a:fld id="{004C546E-5355-4CA6-80D6-E6A50873F821}" type="slidenum">
              <a:rPr lang="pl-PL" smtClean="0"/>
              <a:pPr/>
              <a:t>‹Nº›</a:t>
            </a:fld>
            <a:endParaRPr lang="pl-PL" dirty="0"/>
          </a:p>
        </p:txBody>
      </p:sp>
      <p:sp>
        <p:nvSpPr>
          <p:cNvPr id="9" name="Title 1"/>
          <p:cNvSpPr>
            <a:spLocks noGrp="1"/>
          </p:cNvSpPr>
          <p:nvPr>
            <p:ph type="title"/>
          </p:nvPr>
        </p:nvSpPr>
        <p:spPr>
          <a:xfrm>
            <a:off x="360000" y="521999"/>
            <a:ext cx="11311808" cy="896897"/>
          </a:xfrm>
        </p:spPr>
        <p:txBody>
          <a:bodyPr/>
          <a:lstStyle/>
          <a:p>
            <a:r>
              <a:rPr lang="pl-PL" dirty="0"/>
              <a:t>Kliknij, aby edytować styl</a:t>
            </a:r>
            <a:endParaRPr lang="en-US" dirty="0"/>
          </a:p>
        </p:txBody>
      </p:sp>
    </p:spTree>
    <p:extLst>
      <p:ext uri="{BB962C8B-B14F-4D97-AF65-F5344CB8AC3E}">
        <p14:creationId xmlns:p14="http://schemas.microsoft.com/office/powerpoint/2010/main" val="89696614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359999" y="521999"/>
            <a:ext cx="11532527" cy="896897"/>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360000" y="1677756"/>
            <a:ext cx="11532528" cy="419752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Slide Number Placeholder 5"/>
          <p:cNvSpPr>
            <a:spLocks noGrp="1"/>
          </p:cNvSpPr>
          <p:nvPr>
            <p:ph type="sldNum" sz="quarter" idx="12"/>
          </p:nvPr>
        </p:nvSpPr>
        <p:spPr/>
        <p:txBody>
          <a:bodyPr/>
          <a:lstStyle>
            <a:lvl1pPr algn="ctr">
              <a:defRPr/>
            </a:lvl1pPr>
          </a:lstStyle>
          <a:p>
            <a:fld id="{004C546E-5355-4CA6-80D6-E6A50873F821}" type="slidenum">
              <a:rPr lang="pl-PL" smtClean="0"/>
              <a:pPr/>
              <a:t>‹Nº›</a:t>
            </a:fld>
            <a:endParaRPr lang="pl-PL" dirty="0"/>
          </a:p>
        </p:txBody>
      </p:sp>
    </p:spTree>
    <p:extLst>
      <p:ext uri="{BB962C8B-B14F-4D97-AF65-F5344CB8AC3E}">
        <p14:creationId xmlns:p14="http://schemas.microsoft.com/office/powerpoint/2010/main" val="227920016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ajd-tytul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950372" y="3338771"/>
            <a:ext cx="6495393" cy="1453946"/>
          </a:xfrm>
        </p:spPr>
        <p:txBody>
          <a:bodyPr wrap="square">
            <a:noAutofit/>
          </a:bodyPr>
          <a:lstStyle>
            <a:lvl1pPr algn="r">
              <a:lnSpc>
                <a:spcPts val="5400"/>
              </a:lnSpc>
              <a:defRPr sz="4400" baseline="0">
                <a:solidFill>
                  <a:schemeClr val="bg1"/>
                </a:solidFill>
              </a:defRPr>
            </a:lvl1pPr>
          </a:lstStyle>
          <a:p>
            <a:r>
              <a:rPr lang="pl-PL" dirty="0"/>
              <a:t>Kliknij, aby edytować styl</a:t>
            </a:r>
            <a:endParaRPr lang="en-US" dirty="0"/>
          </a:p>
        </p:txBody>
      </p:sp>
      <p:sp>
        <p:nvSpPr>
          <p:cNvPr id="5" name="Content Placeholder 2"/>
          <p:cNvSpPr>
            <a:spLocks noGrp="1"/>
          </p:cNvSpPr>
          <p:nvPr>
            <p:ph sz="half" idx="13"/>
          </p:nvPr>
        </p:nvSpPr>
        <p:spPr>
          <a:xfrm>
            <a:off x="5612192" y="5740663"/>
            <a:ext cx="5833573" cy="590438"/>
          </a:xfrm>
        </p:spPr>
        <p:txBody>
          <a:bodyPr>
            <a:normAutofit/>
          </a:bodyPr>
          <a:lstStyle>
            <a:lvl1pPr algn="r">
              <a:defRPr sz="2300" b="1">
                <a:solidFill>
                  <a:schemeClr val="accent2">
                    <a:lumMod val="50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Kliknij, aby edytować style wzorca tekstu</a:t>
            </a:r>
          </a:p>
        </p:txBody>
      </p:sp>
    </p:spTree>
    <p:extLst>
      <p:ext uri="{BB962C8B-B14F-4D97-AF65-F5344CB8AC3E}">
        <p14:creationId xmlns:p14="http://schemas.microsoft.com/office/powerpoint/2010/main" val="2393319980"/>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ole tekstowe 2"/>
          <p:cNvSpPr txBox="1"/>
          <p:nvPr userDrawn="1"/>
        </p:nvSpPr>
        <p:spPr>
          <a:xfrm>
            <a:off x="551023" y="1375748"/>
            <a:ext cx="5717627" cy="1107996"/>
          </a:xfrm>
          <a:prstGeom prst="rect">
            <a:avLst/>
          </a:prstGeom>
          <a:noFill/>
        </p:spPr>
        <p:txBody>
          <a:bodyPr wrap="square" rtlCol="0">
            <a:spAutoFit/>
          </a:bodyPr>
          <a:lstStyle/>
          <a:p>
            <a:r>
              <a:rPr lang="en-US" sz="3300" b="1" dirty="0"/>
              <a:t>Thank you for your attention</a:t>
            </a:r>
            <a:endParaRPr lang="pl-PL" sz="3300" b="1" dirty="0"/>
          </a:p>
        </p:txBody>
      </p:sp>
    </p:spTree>
    <p:extLst>
      <p:ext uri="{BB962C8B-B14F-4D97-AF65-F5344CB8AC3E}">
        <p14:creationId xmlns:p14="http://schemas.microsoft.com/office/powerpoint/2010/main" val="97823353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wie-kolumny">
    <p:spTree>
      <p:nvGrpSpPr>
        <p:cNvPr id="1" name=""/>
        <p:cNvGrpSpPr/>
        <p:nvPr/>
      </p:nvGrpSpPr>
      <p:grpSpPr>
        <a:xfrm>
          <a:off x="0" y="0"/>
          <a:ext cx="0" cy="0"/>
          <a:chOff x="0" y="0"/>
          <a:chExt cx="0" cy="0"/>
        </a:xfrm>
      </p:grpSpPr>
      <p:sp>
        <p:nvSpPr>
          <p:cNvPr id="2" name="Title 1"/>
          <p:cNvSpPr>
            <a:spLocks noGrp="1"/>
          </p:cNvSpPr>
          <p:nvPr>
            <p:ph type="title"/>
          </p:nvPr>
        </p:nvSpPr>
        <p:spPr>
          <a:xfrm>
            <a:off x="359999" y="522000"/>
            <a:ext cx="11572767" cy="1329332"/>
          </a:xfrm>
        </p:spPr>
        <p:txBody>
          <a:bodyPr/>
          <a:lstStyle/>
          <a:p>
            <a:r>
              <a:rPr lang="pl-PL" dirty="0"/>
              <a:t>Kliknij, aby edytować styl</a:t>
            </a:r>
            <a:endParaRPr lang="en-US" dirty="0"/>
          </a:p>
        </p:txBody>
      </p:sp>
      <p:sp>
        <p:nvSpPr>
          <p:cNvPr id="3" name="Content Placeholder 2"/>
          <p:cNvSpPr>
            <a:spLocks noGrp="1"/>
          </p:cNvSpPr>
          <p:nvPr>
            <p:ph sz="half" idx="1"/>
          </p:nvPr>
        </p:nvSpPr>
        <p:spPr>
          <a:xfrm>
            <a:off x="360001" y="2048952"/>
            <a:ext cx="5599366" cy="381582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Slide Number Placeholder 6"/>
          <p:cNvSpPr>
            <a:spLocks noGrp="1"/>
          </p:cNvSpPr>
          <p:nvPr>
            <p:ph type="sldNum" sz="quarter" idx="12"/>
          </p:nvPr>
        </p:nvSpPr>
        <p:spPr/>
        <p:txBody>
          <a:bodyPr/>
          <a:lstStyle/>
          <a:p>
            <a:pPr algn="ctr"/>
            <a:fld id="{004C546E-5355-4CA6-80D6-E6A50873F821}" type="slidenum">
              <a:rPr lang="pl-PL" smtClean="0"/>
              <a:pPr algn="ctr"/>
              <a:t>‹Nº›</a:t>
            </a:fld>
            <a:endParaRPr lang="pl-PL" dirty="0"/>
          </a:p>
        </p:txBody>
      </p:sp>
      <p:sp>
        <p:nvSpPr>
          <p:cNvPr id="8" name="Content Placeholder 2"/>
          <p:cNvSpPr>
            <a:spLocks noGrp="1"/>
          </p:cNvSpPr>
          <p:nvPr>
            <p:ph sz="half" idx="13"/>
          </p:nvPr>
        </p:nvSpPr>
        <p:spPr>
          <a:xfrm>
            <a:off x="6333400" y="2018809"/>
            <a:ext cx="5599366" cy="381582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Tree>
    <p:extLst>
      <p:ext uri="{BB962C8B-B14F-4D97-AF65-F5344CB8AC3E}">
        <p14:creationId xmlns:p14="http://schemas.microsoft.com/office/powerpoint/2010/main" val="348319868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Kliknij, aby edytować styl</a:t>
            </a:r>
            <a:endParaRPr lang="en-US" dirty="0"/>
          </a:p>
        </p:txBody>
      </p:sp>
      <p:sp>
        <p:nvSpPr>
          <p:cNvPr id="5" name="Slide Number Placeholder 4"/>
          <p:cNvSpPr>
            <a:spLocks noGrp="1"/>
          </p:cNvSpPr>
          <p:nvPr>
            <p:ph type="sldNum" sz="quarter" idx="12"/>
          </p:nvPr>
        </p:nvSpPr>
        <p:spPr/>
        <p:txBody>
          <a:bodyPr/>
          <a:lstStyle>
            <a:lvl1pPr algn="ctr">
              <a:defRPr/>
            </a:lvl1pPr>
          </a:lstStyle>
          <a:p>
            <a:fld id="{004C546E-5355-4CA6-80D6-E6A50873F821}" type="slidenum">
              <a:rPr lang="pl-PL" smtClean="0"/>
              <a:pPr/>
              <a:t>‹Nº›</a:t>
            </a:fld>
            <a:endParaRPr lang="pl-PL" dirty="0"/>
          </a:p>
        </p:txBody>
      </p:sp>
    </p:spTree>
    <p:extLst>
      <p:ext uri="{BB962C8B-B14F-4D97-AF65-F5344CB8AC3E}">
        <p14:creationId xmlns:p14="http://schemas.microsoft.com/office/powerpoint/2010/main" val="313449602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tuł+tresc">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70841"/>
            <a:ext cx="11572766" cy="4067505"/>
          </a:xfrm>
        </p:spPr>
        <p:txBody>
          <a:bodyPr/>
          <a:lstStyle>
            <a:lvl1pPr>
              <a:defRPr sz="2394"/>
            </a:lvl1pPr>
            <a:lvl2pPr>
              <a:defRPr sz="1995"/>
            </a:lvl2pPr>
            <a:lvl3pPr>
              <a:defRPr sz="1596"/>
            </a:lvl3pPr>
            <a:lvl4pPr>
              <a:defRPr sz="1596"/>
            </a:lvl4pPr>
            <a:lvl5pPr>
              <a:defRPr sz="1596"/>
            </a:lvl5pPr>
            <a:lvl6pPr>
              <a:defRPr sz="1596"/>
            </a:lvl6pPr>
            <a:lvl7pPr>
              <a:defRPr sz="1596"/>
            </a:lvl7pPr>
            <a:lvl8pPr>
              <a:defRPr sz="1596"/>
            </a:lvl8pPr>
            <a:lvl9pPr>
              <a:defRPr sz="1596"/>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7" name="Slide Number Placeholder 6"/>
          <p:cNvSpPr>
            <a:spLocks noGrp="1"/>
          </p:cNvSpPr>
          <p:nvPr>
            <p:ph type="sldNum" sz="quarter" idx="12"/>
          </p:nvPr>
        </p:nvSpPr>
        <p:spPr/>
        <p:txBody>
          <a:bodyPr/>
          <a:lstStyle>
            <a:lvl1pPr algn="ctr">
              <a:defRPr/>
            </a:lvl1pPr>
          </a:lstStyle>
          <a:p>
            <a:fld id="{004C546E-5355-4CA6-80D6-E6A50873F821}" type="slidenum">
              <a:rPr lang="pl-PL" smtClean="0"/>
              <a:pPr/>
              <a:t>‹Nº›</a:t>
            </a:fld>
            <a:endParaRPr lang="pl-PL" dirty="0"/>
          </a:p>
        </p:txBody>
      </p:sp>
      <p:sp>
        <p:nvSpPr>
          <p:cNvPr id="9" name="Title 1"/>
          <p:cNvSpPr>
            <a:spLocks noGrp="1"/>
          </p:cNvSpPr>
          <p:nvPr>
            <p:ph type="title"/>
          </p:nvPr>
        </p:nvSpPr>
        <p:spPr>
          <a:xfrm>
            <a:off x="360000" y="521999"/>
            <a:ext cx="11311808" cy="896897"/>
          </a:xfrm>
        </p:spPr>
        <p:txBody>
          <a:bodyPr/>
          <a:lstStyle/>
          <a:p>
            <a:r>
              <a:rPr lang="pl-PL" dirty="0"/>
              <a:t>Kliknij, aby edytować styl</a:t>
            </a:r>
            <a:endParaRPr lang="en-US" dirty="0"/>
          </a:p>
        </p:txBody>
      </p:sp>
    </p:spTree>
    <p:extLst>
      <p:ext uri="{BB962C8B-B14F-4D97-AF65-F5344CB8AC3E}">
        <p14:creationId xmlns:p14="http://schemas.microsoft.com/office/powerpoint/2010/main" val="334237341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359999" y="521999"/>
            <a:ext cx="11532527" cy="896897"/>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360000" y="1677756"/>
            <a:ext cx="11532528" cy="419752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Slide Number Placeholder 5"/>
          <p:cNvSpPr>
            <a:spLocks noGrp="1"/>
          </p:cNvSpPr>
          <p:nvPr>
            <p:ph type="sldNum" sz="quarter" idx="12"/>
          </p:nvPr>
        </p:nvSpPr>
        <p:spPr/>
        <p:txBody>
          <a:bodyPr/>
          <a:lstStyle>
            <a:lvl1pPr algn="ctr">
              <a:defRPr/>
            </a:lvl1pPr>
          </a:lstStyle>
          <a:p>
            <a:fld id="{004C546E-5355-4CA6-80D6-E6A50873F821}" type="slidenum">
              <a:rPr lang="pl-PL" smtClean="0"/>
              <a:pPr/>
              <a:t>‹Nº›</a:t>
            </a:fld>
            <a:endParaRPr lang="pl-PL" dirty="0"/>
          </a:p>
        </p:txBody>
      </p:sp>
    </p:spTree>
    <p:extLst>
      <p:ext uri="{BB962C8B-B14F-4D97-AF65-F5344CB8AC3E}">
        <p14:creationId xmlns:p14="http://schemas.microsoft.com/office/powerpoint/2010/main" val="232859216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ajd-tytul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971393" y="3244178"/>
            <a:ext cx="6495393" cy="1453946"/>
          </a:xfrm>
        </p:spPr>
        <p:txBody>
          <a:bodyPr wrap="square">
            <a:noAutofit/>
          </a:bodyPr>
          <a:lstStyle>
            <a:lvl1pPr algn="r">
              <a:lnSpc>
                <a:spcPts val="5400"/>
              </a:lnSpc>
              <a:defRPr sz="4400" baseline="0">
                <a:solidFill>
                  <a:schemeClr val="bg1"/>
                </a:solidFill>
              </a:defRPr>
            </a:lvl1pPr>
          </a:lstStyle>
          <a:p>
            <a:r>
              <a:rPr lang="pl-PL" dirty="0"/>
              <a:t>Kliknij, aby edytować styl</a:t>
            </a:r>
            <a:endParaRPr lang="en-US" dirty="0"/>
          </a:p>
        </p:txBody>
      </p:sp>
      <p:sp>
        <p:nvSpPr>
          <p:cNvPr id="5" name="Content Placeholder 2"/>
          <p:cNvSpPr>
            <a:spLocks noGrp="1"/>
          </p:cNvSpPr>
          <p:nvPr>
            <p:ph sz="half" idx="13"/>
          </p:nvPr>
        </p:nvSpPr>
        <p:spPr>
          <a:xfrm>
            <a:off x="5633213" y="5257187"/>
            <a:ext cx="5833573" cy="590438"/>
          </a:xfrm>
        </p:spPr>
        <p:txBody>
          <a:bodyPr>
            <a:normAutofit/>
          </a:bodyPr>
          <a:lstStyle>
            <a:lvl1pPr algn="r">
              <a:defRPr sz="2300" b="1">
                <a:solidFill>
                  <a:schemeClr val="accent2">
                    <a:lumMod val="50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Kliknij, aby edytować style wzorca tekstu</a:t>
            </a:r>
          </a:p>
        </p:txBody>
      </p:sp>
    </p:spTree>
    <p:extLst>
      <p:ext uri="{BB962C8B-B14F-4D97-AF65-F5344CB8AC3E}">
        <p14:creationId xmlns:p14="http://schemas.microsoft.com/office/powerpoint/2010/main" val="278927173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le tekstowe 3"/>
          <p:cNvSpPr txBox="1"/>
          <p:nvPr userDrawn="1"/>
        </p:nvSpPr>
        <p:spPr>
          <a:xfrm>
            <a:off x="505661" y="1842353"/>
            <a:ext cx="5717627" cy="600164"/>
          </a:xfrm>
          <a:prstGeom prst="rect">
            <a:avLst/>
          </a:prstGeom>
          <a:noFill/>
        </p:spPr>
        <p:txBody>
          <a:bodyPr wrap="square" rtlCol="0">
            <a:spAutoFit/>
          </a:bodyPr>
          <a:lstStyle/>
          <a:p>
            <a:r>
              <a:rPr lang="pl-PL" sz="3300" b="1" dirty="0"/>
              <a:t>Dziękuję za uwagę</a:t>
            </a:r>
          </a:p>
        </p:txBody>
      </p:sp>
    </p:spTree>
    <p:extLst>
      <p:ext uri="{BB962C8B-B14F-4D97-AF65-F5344CB8AC3E}">
        <p14:creationId xmlns:p14="http://schemas.microsoft.com/office/powerpoint/2010/main" val="349196445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24426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Układ niestandard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74669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521999"/>
            <a:ext cx="11311808" cy="896897"/>
          </a:xfrm>
          <a:prstGeom prst="rect">
            <a:avLst/>
          </a:prstGeom>
        </p:spPr>
        <p:txBody>
          <a:bodyPr vert="horz" lIns="0" tIns="0" rIns="91440" bIns="4572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360000" y="1656734"/>
            <a:ext cx="11311809" cy="4323651"/>
          </a:xfrm>
          <a:prstGeom prst="rect">
            <a:avLst/>
          </a:prstGeom>
        </p:spPr>
        <p:txBody>
          <a:bodyPr vert="horz" lIns="45720" tIns="45720" rIns="4572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6" name="Slide Number Placeholder 5"/>
          <p:cNvSpPr>
            <a:spLocks noGrp="1"/>
          </p:cNvSpPr>
          <p:nvPr>
            <p:ph type="sldNum" sz="quarter" idx="4"/>
          </p:nvPr>
        </p:nvSpPr>
        <p:spPr>
          <a:xfrm>
            <a:off x="8473986" y="6081412"/>
            <a:ext cx="803112" cy="273622"/>
          </a:xfrm>
          <a:prstGeom prst="rect">
            <a:avLst/>
          </a:prstGeom>
        </p:spPr>
        <p:txBody>
          <a:bodyPr vert="horz" lIns="91440" tIns="45720" rIns="91440" bIns="45720" rtlCol="0" anchor="ctr"/>
          <a:lstStyle>
            <a:lvl1pPr algn="l">
              <a:defRPr sz="1400" b="1">
                <a:solidFill>
                  <a:schemeClr val="tx1">
                    <a:lumMod val="50000"/>
                    <a:lumOff val="50000"/>
                  </a:schemeClr>
                </a:solidFill>
                <a:latin typeface="+mj-lt"/>
              </a:defRPr>
            </a:lvl1pPr>
          </a:lstStyle>
          <a:p>
            <a:pPr algn="ctr"/>
            <a:fld id="{31B4D6F8-D4B1-4E16-8448-CA8AFCB10A8A}" type="slidenum">
              <a:rPr lang="pl-PL" smtClean="0"/>
              <a:pPr algn="ctr"/>
              <a:t>‹Nº›</a:t>
            </a:fld>
            <a:endParaRPr lang="pl-PL" dirty="0"/>
          </a:p>
        </p:txBody>
      </p:sp>
    </p:spTree>
    <p:extLst>
      <p:ext uri="{BB962C8B-B14F-4D97-AF65-F5344CB8AC3E}">
        <p14:creationId xmlns:p14="http://schemas.microsoft.com/office/powerpoint/2010/main" val="4087846142"/>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6" r:id="rId3"/>
    <p:sldLayoutId id="2147483668" r:id="rId4"/>
    <p:sldLayoutId id="2147483670" r:id="rId5"/>
    <p:sldLayoutId id="2147483672" r:id="rId6"/>
    <p:sldLayoutId id="2147483673" r:id="rId7"/>
    <p:sldLayoutId id="2147483674" r:id="rId8"/>
    <p:sldLayoutId id="2147483675" r:id="rId9"/>
    <p:sldLayoutId id="2147483676" r:id="rId10"/>
  </p:sldLayoutIdLst>
  <p:transition spd="slow">
    <p:push dir="u"/>
  </p:transition>
  <p:hf hdr="0" dt="0"/>
  <p:txStyles>
    <p:titleStyle>
      <a:lvl1pPr algn="l" defTabSz="912114" rtl="0" eaLnBrk="1" latinLnBrk="0" hangingPunct="1">
        <a:lnSpc>
          <a:spcPct val="80000"/>
        </a:lnSpc>
        <a:spcBef>
          <a:spcPct val="0"/>
        </a:spcBef>
        <a:buNone/>
        <a:defRPr sz="2700" b="1" kern="1200" cap="all" spc="100" baseline="0">
          <a:solidFill>
            <a:srgbClr val="92D050"/>
          </a:solidFill>
          <a:latin typeface="+mj-lt"/>
          <a:ea typeface="+mj-ea"/>
          <a:cs typeface="+mj-cs"/>
        </a:defRPr>
      </a:lvl1pPr>
    </p:titleStyle>
    <p:bodyStyle>
      <a:lvl1pPr marL="91211" indent="-91211" algn="l" defTabSz="912114" rtl="0" eaLnBrk="1" latinLnBrk="0" hangingPunct="1">
        <a:lnSpc>
          <a:spcPct val="90000"/>
        </a:lnSpc>
        <a:spcBef>
          <a:spcPts val="1197"/>
        </a:spcBef>
        <a:spcAft>
          <a:spcPts val="200"/>
        </a:spcAft>
        <a:buClr>
          <a:schemeClr val="accent1"/>
        </a:buClr>
        <a:buSzPct val="100000"/>
        <a:buFont typeface="Tw Cen MT" panose="020B0602020104020603" pitchFamily="34" charset="0"/>
        <a:buChar char=" "/>
        <a:defRPr sz="2400" kern="1200">
          <a:solidFill>
            <a:schemeClr val="tx1">
              <a:lumMod val="50000"/>
            </a:schemeClr>
          </a:solidFill>
          <a:latin typeface="+mn-lt"/>
          <a:ea typeface="+mn-ea"/>
          <a:cs typeface="+mn-cs"/>
        </a:defRPr>
      </a:lvl1pPr>
      <a:lvl2pPr marL="264513"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795" b="1" kern="1200">
          <a:solidFill>
            <a:schemeClr val="tx1">
              <a:lumMod val="50000"/>
            </a:schemeClr>
          </a:solidFill>
          <a:latin typeface="+mn-lt"/>
          <a:ea typeface="+mn-ea"/>
          <a:cs typeface="+mn-cs"/>
        </a:defRPr>
      </a:lvl2pPr>
      <a:lvl3pPr marL="446936"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tx1">
              <a:lumMod val="50000"/>
            </a:schemeClr>
          </a:solidFill>
          <a:latin typeface="+mn-lt"/>
          <a:ea typeface="+mn-ea"/>
          <a:cs typeface="+mn-cs"/>
        </a:defRPr>
      </a:lvl3pPr>
      <a:lvl4pPr marL="592874"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tx1">
              <a:lumMod val="50000"/>
            </a:schemeClr>
          </a:solidFill>
          <a:latin typeface="+mn-lt"/>
          <a:ea typeface="+mn-ea"/>
          <a:cs typeface="+mn-cs"/>
        </a:defRPr>
      </a:lvl4pPr>
      <a:lvl5pPr marL="775297"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tx1">
              <a:lumMod val="50000"/>
            </a:schemeClr>
          </a:solidFill>
          <a:latin typeface="+mn-lt"/>
          <a:ea typeface="+mn-ea"/>
          <a:cs typeface="+mn-cs"/>
        </a:defRPr>
      </a:lvl5pPr>
      <a:lvl6pPr marL="912114"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6pPr>
      <a:lvl7pPr marL="1058052"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7pPr>
      <a:lvl8pPr marL="1213112"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8pPr>
      <a:lvl9pPr marL="1359050"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521999"/>
            <a:ext cx="11311808" cy="896897"/>
          </a:xfrm>
          <a:prstGeom prst="rect">
            <a:avLst/>
          </a:prstGeom>
        </p:spPr>
        <p:txBody>
          <a:bodyPr vert="horz" lIns="0" tIns="0" rIns="91440" bIns="4572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360000" y="1656734"/>
            <a:ext cx="11311809" cy="4323651"/>
          </a:xfrm>
          <a:prstGeom prst="rect">
            <a:avLst/>
          </a:prstGeom>
        </p:spPr>
        <p:txBody>
          <a:bodyPr vert="horz" lIns="45720" tIns="45720" rIns="4572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6" name="Slide Number Placeholder 5"/>
          <p:cNvSpPr>
            <a:spLocks noGrp="1"/>
          </p:cNvSpPr>
          <p:nvPr>
            <p:ph type="sldNum" sz="quarter" idx="4"/>
          </p:nvPr>
        </p:nvSpPr>
        <p:spPr>
          <a:xfrm>
            <a:off x="360000" y="6464561"/>
            <a:ext cx="803112" cy="273622"/>
          </a:xfrm>
          <a:prstGeom prst="rect">
            <a:avLst/>
          </a:prstGeom>
        </p:spPr>
        <p:txBody>
          <a:bodyPr vert="horz" lIns="91440" tIns="45720" rIns="91440" bIns="45720" rtlCol="0" anchor="ctr"/>
          <a:lstStyle>
            <a:lvl1pPr algn="l">
              <a:defRPr sz="1400" b="1">
                <a:solidFill>
                  <a:schemeClr val="tx1">
                    <a:lumMod val="50000"/>
                    <a:lumOff val="50000"/>
                  </a:schemeClr>
                </a:solidFill>
                <a:latin typeface="+mj-lt"/>
              </a:defRPr>
            </a:lvl1pPr>
          </a:lstStyle>
          <a:p>
            <a:pPr algn="ctr"/>
            <a:fld id="{31B4D6F8-D4B1-4E16-8448-CA8AFCB10A8A}" type="slidenum">
              <a:rPr lang="pl-PL" smtClean="0"/>
              <a:pPr algn="ctr"/>
              <a:t>‹Nº›</a:t>
            </a:fld>
            <a:endParaRPr lang="pl-PL" dirty="0"/>
          </a:p>
        </p:txBody>
      </p:sp>
    </p:spTree>
    <p:extLst>
      <p:ext uri="{BB962C8B-B14F-4D97-AF65-F5344CB8AC3E}">
        <p14:creationId xmlns:p14="http://schemas.microsoft.com/office/powerpoint/2010/main" val="266444160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transition spd="slow">
    <p:push dir="u"/>
  </p:transition>
  <p:hf hdr="0" dt="0"/>
  <p:txStyles>
    <p:titleStyle>
      <a:lvl1pPr algn="l" defTabSz="912114" rtl="0" eaLnBrk="1" latinLnBrk="0" hangingPunct="1">
        <a:lnSpc>
          <a:spcPct val="80000"/>
        </a:lnSpc>
        <a:spcBef>
          <a:spcPct val="0"/>
        </a:spcBef>
        <a:buNone/>
        <a:defRPr sz="2700" b="1" kern="1200" cap="all" spc="100" baseline="0">
          <a:solidFill>
            <a:srgbClr val="92D050"/>
          </a:solidFill>
          <a:latin typeface="+mj-lt"/>
          <a:ea typeface="+mj-ea"/>
          <a:cs typeface="+mj-cs"/>
        </a:defRPr>
      </a:lvl1pPr>
    </p:titleStyle>
    <p:bodyStyle>
      <a:lvl1pPr marL="91211" indent="-91211" algn="l" defTabSz="912114" rtl="0" eaLnBrk="1" latinLnBrk="0" hangingPunct="1">
        <a:lnSpc>
          <a:spcPct val="90000"/>
        </a:lnSpc>
        <a:spcBef>
          <a:spcPts val="1197"/>
        </a:spcBef>
        <a:spcAft>
          <a:spcPts val="200"/>
        </a:spcAft>
        <a:buClr>
          <a:schemeClr val="accent1"/>
        </a:buClr>
        <a:buSzPct val="100000"/>
        <a:buFont typeface="Tw Cen MT" panose="020B0602020104020603" pitchFamily="34" charset="0"/>
        <a:buChar char=" "/>
        <a:defRPr sz="2400" kern="1200">
          <a:solidFill>
            <a:schemeClr val="tx1">
              <a:lumMod val="50000"/>
            </a:schemeClr>
          </a:solidFill>
          <a:latin typeface="+mn-lt"/>
          <a:ea typeface="+mn-ea"/>
          <a:cs typeface="+mn-cs"/>
        </a:defRPr>
      </a:lvl1pPr>
      <a:lvl2pPr marL="264513"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795" b="1" kern="1200">
          <a:solidFill>
            <a:schemeClr val="tx1">
              <a:lumMod val="50000"/>
            </a:schemeClr>
          </a:solidFill>
          <a:latin typeface="+mn-lt"/>
          <a:ea typeface="+mn-ea"/>
          <a:cs typeface="+mn-cs"/>
        </a:defRPr>
      </a:lvl2pPr>
      <a:lvl3pPr marL="446936"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tx1">
              <a:lumMod val="50000"/>
            </a:schemeClr>
          </a:solidFill>
          <a:latin typeface="+mn-lt"/>
          <a:ea typeface="+mn-ea"/>
          <a:cs typeface="+mn-cs"/>
        </a:defRPr>
      </a:lvl3pPr>
      <a:lvl4pPr marL="592874"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tx1">
              <a:lumMod val="50000"/>
            </a:schemeClr>
          </a:solidFill>
          <a:latin typeface="+mn-lt"/>
          <a:ea typeface="+mn-ea"/>
          <a:cs typeface="+mn-cs"/>
        </a:defRPr>
      </a:lvl4pPr>
      <a:lvl5pPr marL="775297"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tx1">
              <a:lumMod val="50000"/>
            </a:schemeClr>
          </a:solidFill>
          <a:latin typeface="+mn-lt"/>
          <a:ea typeface="+mn-ea"/>
          <a:cs typeface="+mn-cs"/>
        </a:defRPr>
      </a:lvl5pPr>
      <a:lvl6pPr marL="912114"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6pPr>
      <a:lvl7pPr marL="1058052"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7pPr>
      <a:lvl8pPr marL="1213112"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8pPr>
      <a:lvl9pPr marL="1359050"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0.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hyperlink" Target="mailto:akrzemien@gig.e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hyperlink" Target="http://www.greenjobsproject.eu/" TargetMode="External"/><Relationship Id="rId5" Type="http://schemas.openxmlformats.org/officeDocument/2006/relationships/hyperlink" Target="http://www.potentialsproject.eu/" TargetMode="Externa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23.emf"/><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5.emf"/><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2">
            <a:extLst>
              <a:ext uri="{FF2B5EF4-FFF2-40B4-BE49-F238E27FC236}">
                <a16:creationId xmlns:a16="http://schemas.microsoft.com/office/drawing/2014/main" id="{D9D127C2-1ABC-EB06-CD13-3AEC9D3D8AF4}"/>
              </a:ext>
            </a:extLst>
          </p:cNvPr>
          <p:cNvSpPr txBox="1">
            <a:spLocks/>
          </p:cNvSpPr>
          <p:nvPr/>
        </p:nvSpPr>
        <p:spPr>
          <a:xfrm>
            <a:off x="-28978" y="3169976"/>
            <a:ext cx="12168189" cy="2036771"/>
          </a:xfrm>
          <a:prstGeom prst="rect">
            <a:avLst/>
          </a:prstGeom>
        </p:spPr>
        <p:txBody>
          <a:bodyPr vert="horz" wrap="square" lIns="0" tIns="0" rIns="91440" bIns="45720" rtlCol="0" anchor="t" anchorCtr="0">
            <a:noAutofit/>
          </a:bodyPr>
          <a:lstStyle>
            <a:lvl1pPr algn="r" defTabSz="912114" rtl="0" eaLnBrk="1" latinLnBrk="0" hangingPunct="1">
              <a:lnSpc>
                <a:spcPts val="5400"/>
              </a:lnSpc>
              <a:spcBef>
                <a:spcPct val="0"/>
              </a:spcBef>
              <a:buNone/>
              <a:defRPr sz="4400" b="1" kern="1200" cap="all" spc="100" baseline="0">
                <a:solidFill>
                  <a:schemeClr val="bg1"/>
                </a:solidFill>
                <a:latin typeface="+mj-lt"/>
                <a:ea typeface="+mj-ea"/>
                <a:cs typeface="+mj-cs"/>
              </a:defRPr>
            </a:lvl1pPr>
          </a:lstStyle>
          <a:p>
            <a:pPr algn="ctr"/>
            <a:r>
              <a:rPr lang="en-US" sz="2800" cap="none" spc="0" dirty="0">
                <a:solidFill>
                  <a:srgbClr val="484848"/>
                </a:solidFill>
                <a:ea typeface="+mn-ea"/>
                <a:cs typeface="Times New Roman" panose="02020603050405020304" pitchFamily="18" charset="0"/>
              </a:rPr>
              <a:t>Task Force on Safe Operations and</a:t>
            </a:r>
          </a:p>
          <a:p>
            <a:pPr algn="ctr"/>
            <a:r>
              <a:rPr lang="en-US" sz="2800" cap="none" spc="0" dirty="0">
                <a:solidFill>
                  <a:srgbClr val="484848"/>
                </a:solidFill>
                <a:ea typeface="+mn-ea"/>
                <a:cs typeface="Times New Roman" panose="02020603050405020304" pitchFamily="18" charset="0"/>
              </a:rPr>
              <a:t>Closure of Coal Mines</a:t>
            </a:r>
            <a:r>
              <a:rPr lang="pl-PL" sz="2800" cap="none" spc="0" dirty="0">
                <a:solidFill>
                  <a:srgbClr val="484848"/>
                </a:solidFill>
                <a:ea typeface="+mn-ea"/>
                <a:cs typeface="Times New Roman" panose="02020603050405020304" pitchFamily="18" charset="0"/>
              </a:rPr>
              <a:t>	</a:t>
            </a:r>
          </a:p>
          <a:p>
            <a:pPr lvl="0" algn="ctr" defTabSz="912388">
              <a:lnSpc>
                <a:spcPct val="100000"/>
              </a:lnSpc>
              <a:spcBef>
                <a:spcPts val="0"/>
              </a:spcBef>
            </a:pPr>
            <a:br>
              <a:rPr lang="pl-PL" dirty="0"/>
            </a:br>
            <a:endParaRPr lang="pl-PL" dirty="0"/>
          </a:p>
        </p:txBody>
      </p:sp>
      <p:sp>
        <p:nvSpPr>
          <p:cNvPr id="7" name="Symbol zastępczy zawartości 3">
            <a:extLst>
              <a:ext uri="{FF2B5EF4-FFF2-40B4-BE49-F238E27FC236}">
                <a16:creationId xmlns:a16="http://schemas.microsoft.com/office/drawing/2014/main" id="{AF8C215E-2DDE-E981-1CA7-F993A6EF6F85}"/>
              </a:ext>
            </a:extLst>
          </p:cNvPr>
          <p:cNvSpPr txBox="1">
            <a:spLocks/>
          </p:cNvSpPr>
          <p:nvPr/>
        </p:nvSpPr>
        <p:spPr>
          <a:xfrm>
            <a:off x="4074345" y="5107637"/>
            <a:ext cx="7658946" cy="590438"/>
          </a:xfrm>
          <a:prstGeom prst="rect">
            <a:avLst/>
          </a:prstGeom>
        </p:spPr>
        <p:txBody>
          <a:bodyPr vert="horz" lIns="45720" tIns="45720" rIns="45720" bIns="45720" rtlCol="0">
            <a:noAutofit/>
          </a:bodyPr>
          <a:lstStyle>
            <a:lvl1pPr marL="91211" indent="-91211" algn="r" defTabSz="912114" rtl="0" eaLnBrk="1" latinLnBrk="0" hangingPunct="1">
              <a:lnSpc>
                <a:spcPct val="90000"/>
              </a:lnSpc>
              <a:spcBef>
                <a:spcPts val="1197"/>
              </a:spcBef>
              <a:spcAft>
                <a:spcPts val="200"/>
              </a:spcAft>
              <a:buClr>
                <a:schemeClr val="accent1"/>
              </a:buClr>
              <a:buSzPct val="100000"/>
              <a:buFont typeface="Tw Cen MT" panose="020B0602020104020603" pitchFamily="34" charset="0"/>
              <a:buChar char=" "/>
              <a:defRPr sz="2300" b="1" kern="1200">
                <a:solidFill>
                  <a:schemeClr val="accent2">
                    <a:lumMod val="50000"/>
                  </a:schemeClr>
                </a:solidFill>
                <a:latin typeface="+mn-lt"/>
                <a:ea typeface="+mn-ea"/>
                <a:cs typeface="+mn-cs"/>
              </a:defRPr>
            </a:lvl1pPr>
            <a:lvl2pPr marL="264513"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795" b="1" kern="1200">
                <a:solidFill>
                  <a:schemeClr val="accent4">
                    <a:lumMod val="75000"/>
                  </a:schemeClr>
                </a:solidFill>
                <a:latin typeface="+mn-lt"/>
                <a:ea typeface="+mn-ea"/>
                <a:cs typeface="+mn-cs"/>
              </a:defRPr>
            </a:lvl2pPr>
            <a:lvl3pPr marL="446936"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accent4">
                    <a:lumMod val="75000"/>
                  </a:schemeClr>
                </a:solidFill>
                <a:latin typeface="+mn-lt"/>
                <a:ea typeface="+mn-ea"/>
                <a:cs typeface="+mn-cs"/>
              </a:defRPr>
            </a:lvl3pPr>
            <a:lvl4pPr marL="592874"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accent4">
                    <a:lumMod val="75000"/>
                  </a:schemeClr>
                </a:solidFill>
                <a:latin typeface="+mn-lt"/>
                <a:ea typeface="+mn-ea"/>
                <a:cs typeface="+mn-cs"/>
              </a:defRPr>
            </a:lvl4pPr>
            <a:lvl5pPr marL="775297" indent="-136817" algn="l" defTabSz="912114" rtl="0" eaLnBrk="1" latinLnBrk="0" hangingPunct="1">
              <a:lnSpc>
                <a:spcPct val="90000"/>
              </a:lnSpc>
              <a:spcBef>
                <a:spcPts val="200"/>
              </a:spcBef>
              <a:spcAft>
                <a:spcPts val="399"/>
              </a:spcAft>
              <a:buClr>
                <a:schemeClr val="accent1"/>
              </a:buClr>
              <a:buFont typeface="Wingdings" panose="05000000000000000000" pitchFamily="2" charset="2"/>
              <a:buChar char="§"/>
              <a:defRPr sz="1397" kern="1200">
                <a:solidFill>
                  <a:schemeClr val="accent4">
                    <a:lumMod val="75000"/>
                  </a:schemeClr>
                </a:solidFill>
                <a:latin typeface="+mn-lt"/>
                <a:ea typeface="+mn-ea"/>
                <a:cs typeface="+mn-cs"/>
              </a:defRPr>
            </a:lvl5pPr>
            <a:lvl6pPr marL="912114"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6pPr>
            <a:lvl7pPr marL="1058052"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7pPr>
            <a:lvl8pPr marL="1213112"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8pPr>
            <a:lvl9pPr marL="1359050" indent="-136817" algn="l" defTabSz="912114" rtl="0" eaLnBrk="1" latinLnBrk="0" hangingPunct="1">
              <a:lnSpc>
                <a:spcPct val="90000"/>
              </a:lnSpc>
              <a:spcBef>
                <a:spcPts val="200"/>
              </a:spcBef>
              <a:spcAft>
                <a:spcPts val="399"/>
              </a:spcAft>
              <a:buClr>
                <a:schemeClr val="accent1"/>
              </a:buClr>
              <a:buFont typeface="Wingdings 3" pitchFamily="18" charset="2"/>
              <a:buChar char=""/>
              <a:defRPr sz="1397" kern="1200">
                <a:solidFill>
                  <a:schemeClr val="tx1"/>
                </a:solidFill>
                <a:latin typeface="+mn-lt"/>
                <a:ea typeface="+mn-ea"/>
                <a:cs typeface="+mn-cs"/>
              </a:defRPr>
            </a:lvl9pPr>
          </a:lstStyle>
          <a:p>
            <a:r>
              <a:rPr lang="pl-PL" sz="2000" dirty="0">
                <a:solidFill>
                  <a:srgbClr val="000000"/>
                </a:solidFill>
                <a:cs typeface="Times New Roman" panose="02020603050405020304" pitchFamily="18" charset="0"/>
              </a:rPr>
              <a:t>Alicja Krzemień</a:t>
            </a:r>
          </a:p>
          <a:p>
            <a:r>
              <a:rPr lang="pl-PL" sz="2000" dirty="0">
                <a:solidFill>
                  <a:srgbClr val="000000"/>
                </a:solidFill>
              </a:rPr>
              <a:t> </a:t>
            </a:r>
          </a:p>
          <a:p>
            <a:r>
              <a:rPr lang="pl-PL" sz="2000" dirty="0">
                <a:solidFill>
                  <a:srgbClr val="000000"/>
                </a:solidFill>
              </a:rPr>
              <a:t>  </a:t>
            </a:r>
          </a:p>
          <a:p>
            <a:endParaRPr lang="pl-PL" sz="2000" dirty="0">
              <a:solidFill>
                <a:srgbClr val="000000"/>
              </a:solidFill>
            </a:endParaRPr>
          </a:p>
        </p:txBody>
      </p:sp>
      <p:sp>
        <p:nvSpPr>
          <p:cNvPr id="2" name="2 Subtítulo">
            <a:extLst>
              <a:ext uri="{FF2B5EF4-FFF2-40B4-BE49-F238E27FC236}">
                <a16:creationId xmlns:a16="http://schemas.microsoft.com/office/drawing/2014/main" id="{40F11D0A-DF88-FEB5-66ED-C290F9D4FC6E}"/>
              </a:ext>
            </a:extLst>
          </p:cNvPr>
          <p:cNvSpPr txBox="1">
            <a:spLocks/>
          </p:cNvSpPr>
          <p:nvPr/>
        </p:nvSpPr>
        <p:spPr>
          <a:xfrm>
            <a:off x="1959791" y="5804117"/>
            <a:ext cx="9003677" cy="71815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800" dirty="0">
                <a:solidFill>
                  <a:schemeClr val="tx1"/>
                </a:solidFill>
              </a:rPr>
              <a:t>18th session of the Group of Experts on Coal Mine Methane and Just Transition</a:t>
            </a:r>
            <a:endParaRPr lang="pl-PL" sz="1800" dirty="0">
              <a:solidFill>
                <a:schemeClr val="tx1"/>
              </a:solidFill>
            </a:endParaRPr>
          </a:p>
          <a:p>
            <a:r>
              <a:rPr lang="en-GB" sz="1800" dirty="0">
                <a:solidFill>
                  <a:schemeClr val="tx1"/>
                </a:solidFill>
              </a:rPr>
              <a:t>Geneva, Switzerland</a:t>
            </a:r>
            <a:r>
              <a:rPr lang="pl-PL" sz="1800" dirty="0">
                <a:solidFill>
                  <a:schemeClr val="tx1"/>
                </a:solidFill>
              </a:rPr>
              <a:t>, 21-22 March 2023</a:t>
            </a:r>
            <a:endParaRPr lang="es-ES" sz="1800" dirty="0">
              <a:solidFill>
                <a:schemeClr val="tx1"/>
              </a:solidFill>
            </a:endParaRPr>
          </a:p>
          <a:p>
            <a:endParaRPr lang="en-GB" sz="1600" dirty="0">
              <a:solidFill>
                <a:schemeClr val="tx1"/>
              </a:solidFill>
              <a:latin typeface="Calibri" panose="020F0502020204030204" pitchFamily="34" charset="0"/>
            </a:endParaRPr>
          </a:p>
          <a:p>
            <a:r>
              <a:rPr lang="en-GB" sz="1600" dirty="0">
                <a:solidFill>
                  <a:schemeClr val="tx1"/>
                </a:solidFill>
                <a:latin typeface="Calibri" panose="020F0502020204030204" pitchFamily="34" charset="0"/>
              </a:rPr>
              <a:t>			</a:t>
            </a:r>
          </a:p>
          <a:p>
            <a:endParaRPr lang="en-GB" sz="1600" dirty="0">
              <a:solidFill>
                <a:schemeClr val="tx1"/>
              </a:solidFill>
              <a:latin typeface="Calibri" panose="020F0502020204030204" pitchFamily="34" charset="0"/>
            </a:endParaRPr>
          </a:p>
          <a:p>
            <a:endParaRPr lang="en-GB" sz="16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129289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endParaRPr lang="pl-PL" altLang="pl-PL" dirty="0"/>
          </a:p>
        </p:txBody>
      </p:sp>
      <p:sp>
        <p:nvSpPr>
          <p:cNvPr id="5" name="Symbol zastępczy numeru slajdu 4"/>
          <p:cNvSpPr>
            <a:spLocks noGrp="1"/>
          </p:cNvSpPr>
          <p:nvPr>
            <p:ph type="sldNum" sz="quarter" idx="12"/>
          </p:nvPr>
        </p:nvSpPr>
        <p:spPr/>
        <p:txBody>
          <a:bodyPr/>
          <a:lstStyle/>
          <a:p>
            <a:fld id="{5E26CD2E-4144-4FDC-A3AE-FF17D2F81A9F}" type="slidenum">
              <a:rPr lang="pl-PL" altLang="pl-PL" smtClean="0"/>
              <a:pPr/>
              <a:t>10</a:t>
            </a:fld>
            <a:endParaRPr lang="pl-PL" altLang="pl-PL" dirty="0"/>
          </a:p>
        </p:txBody>
      </p:sp>
      <p:pic>
        <p:nvPicPr>
          <p:cNvPr id="6" name="Obraz 9">
            <a:extLst>
              <a:ext uri="{FF2B5EF4-FFF2-40B4-BE49-F238E27FC236}">
                <a16:creationId xmlns:a16="http://schemas.microsoft.com/office/drawing/2014/main" id="{9DA5072A-898E-7A88-9FEE-5F99DAC40C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3275" y="1209303"/>
            <a:ext cx="4133850" cy="4857750"/>
          </a:xfrm>
          <a:prstGeom prst="rect">
            <a:avLst/>
          </a:prstGeom>
          <a:noFill/>
          <a:ln>
            <a:noFill/>
          </a:ln>
        </p:spPr>
      </p:pic>
      <p:pic>
        <p:nvPicPr>
          <p:cNvPr id="7" name="Obraz 20">
            <a:extLst>
              <a:ext uri="{FF2B5EF4-FFF2-40B4-BE49-F238E27FC236}">
                <a16:creationId xmlns:a16="http://schemas.microsoft.com/office/drawing/2014/main" id="{7BFE93EC-6934-FC90-5267-A73A95C603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9381" y="1680790"/>
            <a:ext cx="4286250" cy="3914775"/>
          </a:xfrm>
          <a:prstGeom prst="rect">
            <a:avLst/>
          </a:prstGeom>
          <a:noFill/>
          <a:ln>
            <a:noFill/>
          </a:ln>
        </p:spPr>
      </p:pic>
      <p:sp>
        <p:nvSpPr>
          <p:cNvPr id="8" name="Prostokąt 7"/>
          <p:cNvSpPr/>
          <p:nvPr/>
        </p:nvSpPr>
        <p:spPr>
          <a:xfrm>
            <a:off x="364200" y="225096"/>
            <a:ext cx="8705405" cy="430887"/>
          </a:xfrm>
          <a:prstGeom prst="rect">
            <a:avLst/>
          </a:prstGeom>
        </p:spPr>
        <p:txBody>
          <a:bodyPr wrap="square">
            <a:spAutoFit/>
          </a:bodyPr>
          <a:lstStyle/>
          <a:p>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a:t>
            </a:r>
            <a:endParaRPr lang="pl-PL" sz="2200" b="1" dirty="0">
              <a:solidFill>
                <a:schemeClr val="accent5">
                  <a:lumMod val="75000"/>
                </a:schemeClr>
              </a:solidFill>
            </a:endParaRPr>
          </a:p>
        </p:txBody>
      </p:sp>
      <p:sp>
        <p:nvSpPr>
          <p:cNvPr id="9" name="Prostokąt 8"/>
          <p:cNvSpPr/>
          <p:nvPr/>
        </p:nvSpPr>
        <p:spPr>
          <a:xfrm>
            <a:off x="364199" y="655983"/>
            <a:ext cx="10294835" cy="369332"/>
          </a:xfrm>
          <a:prstGeom prst="rect">
            <a:avLst/>
          </a:prstGeom>
        </p:spPr>
        <p:txBody>
          <a:bodyPr wrap="square">
            <a:spAutoFit/>
          </a:bodyPr>
          <a:lstStyle/>
          <a:p>
            <a:pPr algn="just"/>
            <a:r>
              <a:rPr lang="en-GB" sz="1800" dirty="0">
                <a:solidFill>
                  <a:schemeClr val="tx1">
                    <a:lumMod val="50000"/>
                  </a:schemeClr>
                </a:solidFill>
              </a:rPr>
              <a:t>Evaluation of actions </a:t>
            </a:r>
            <a:r>
              <a:rPr lang="pl-PL" sz="1800" dirty="0">
                <a:solidFill>
                  <a:schemeClr val="tx1">
                    <a:lumMod val="50000"/>
                  </a:schemeClr>
                </a:solidFill>
              </a:rPr>
              <a:t>and micro-a</a:t>
            </a:r>
            <a:r>
              <a:rPr lang="en-GB" sz="1800" dirty="0" err="1">
                <a:solidFill>
                  <a:schemeClr val="tx1">
                    <a:lumMod val="50000"/>
                  </a:schemeClr>
                </a:solidFill>
              </a:rPr>
              <a:t>ctions</a:t>
            </a:r>
            <a:r>
              <a:rPr lang="pl-PL" sz="1800" dirty="0">
                <a:solidFill>
                  <a:schemeClr val="tx1">
                    <a:lumMod val="50000"/>
                  </a:schemeClr>
                </a:solidFill>
              </a:rPr>
              <a:t> r</a:t>
            </a:r>
            <a:r>
              <a:rPr lang="es-ES" sz="1800" dirty="0">
                <a:solidFill>
                  <a:schemeClr val="tx1">
                    <a:lumMod val="50000"/>
                  </a:schemeClr>
                </a:solidFill>
              </a:rPr>
              <a:t>e</a:t>
            </a:r>
            <a:r>
              <a:rPr lang="pl-PL" sz="1800" dirty="0">
                <a:solidFill>
                  <a:schemeClr val="tx1">
                    <a:lumMod val="50000"/>
                  </a:schemeClr>
                </a:solidFill>
              </a:rPr>
              <a:t>l</a:t>
            </a:r>
            <a:r>
              <a:rPr lang="es-ES" sz="1800" dirty="0">
                <a:solidFill>
                  <a:schemeClr val="tx1">
                    <a:lumMod val="50000"/>
                  </a:schemeClr>
                </a:solidFill>
              </a:rPr>
              <a:t>a</a:t>
            </a:r>
            <a:r>
              <a:rPr lang="pl-PL" sz="1800" dirty="0" err="1">
                <a:solidFill>
                  <a:schemeClr val="tx1">
                    <a:lumMod val="50000"/>
                  </a:schemeClr>
                </a:solidFill>
              </a:rPr>
              <a:t>ted</a:t>
            </a:r>
            <a:r>
              <a:rPr lang="pl-PL" sz="1800" dirty="0">
                <a:solidFill>
                  <a:schemeClr val="tx1">
                    <a:lumMod val="50000"/>
                  </a:schemeClr>
                </a:solidFill>
              </a:rPr>
              <a:t> to </a:t>
            </a:r>
            <a:r>
              <a:rPr lang="en-GB" sz="1800" dirty="0">
                <a:solidFill>
                  <a:schemeClr val="tx1">
                    <a:lumMod val="50000"/>
                  </a:schemeClr>
                </a:solidFill>
              </a:rPr>
              <a:t>policies</a:t>
            </a:r>
            <a:r>
              <a:rPr lang="pl-PL" sz="1800" dirty="0">
                <a:solidFill>
                  <a:schemeClr val="tx1">
                    <a:lumMod val="50000"/>
                  </a:schemeClr>
                </a:solidFill>
              </a:rPr>
              <a:t>.</a:t>
            </a:r>
            <a:endParaRPr lang="en-GB" sz="1800" dirty="0">
              <a:solidFill>
                <a:schemeClr val="tx1">
                  <a:lumMod val="50000"/>
                </a:schemeClr>
              </a:solidFill>
            </a:endParaRPr>
          </a:p>
        </p:txBody>
      </p:sp>
      <p:pic>
        <p:nvPicPr>
          <p:cNvPr id="2" name="Obraz 1">
            <a:extLst>
              <a:ext uri="{FF2B5EF4-FFF2-40B4-BE49-F238E27FC236}">
                <a16:creationId xmlns:a16="http://schemas.microsoft.com/office/drawing/2014/main" id="{4ADAFDBE-D0F0-27DC-C66E-3CFCAE25B570}"/>
              </a:ext>
            </a:extLst>
          </p:cNvPr>
          <p:cNvPicPr>
            <a:picLocks noChangeAspect="1"/>
          </p:cNvPicPr>
          <p:nvPr/>
        </p:nvPicPr>
        <p:blipFill>
          <a:blip r:embed="rId4"/>
          <a:stretch>
            <a:fillRect/>
          </a:stretch>
        </p:blipFill>
        <p:spPr>
          <a:xfrm>
            <a:off x="10446746" y="225096"/>
            <a:ext cx="1432684" cy="329213"/>
          </a:xfrm>
          <a:prstGeom prst="rect">
            <a:avLst/>
          </a:prstGeom>
        </p:spPr>
      </p:pic>
    </p:spTree>
    <p:extLst>
      <p:ext uri="{BB962C8B-B14F-4D97-AF65-F5344CB8AC3E}">
        <p14:creationId xmlns:p14="http://schemas.microsoft.com/office/powerpoint/2010/main" val="2958683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endParaRPr lang="pl-PL" altLang="pl-PL" dirty="0"/>
          </a:p>
        </p:txBody>
      </p:sp>
      <p:sp>
        <p:nvSpPr>
          <p:cNvPr id="5" name="Symbol zastępczy numeru slajdu 4"/>
          <p:cNvSpPr>
            <a:spLocks noGrp="1"/>
          </p:cNvSpPr>
          <p:nvPr>
            <p:ph type="sldNum" sz="quarter" idx="12"/>
          </p:nvPr>
        </p:nvSpPr>
        <p:spPr/>
        <p:txBody>
          <a:bodyPr/>
          <a:lstStyle/>
          <a:p>
            <a:fld id="{5E26CD2E-4144-4FDC-A3AE-FF17D2F81A9F}" type="slidenum">
              <a:rPr lang="pl-PL" altLang="pl-PL" smtClean="0"/>
              <a:pPr/>
              <a:t>11</a:t>
            </a:fld>
            <a:endParaRPr lang="pl-PL" altLang="pl-PL" dirty="0"/>
          </a:p>
        </p:txBody>
      </p:sp>
      <p:sp>
        <p:nvSpPr>
          <p:cNvPr id="8" name="Prostokąt 7"/>
          <p:cNvSpPr/>
          <p:nvPr/>
        </p:nvSpPr>
        <p:spPr>
          <a:xfrm>
            <a:off x="364200" y="225096"/>
            <a:ext cx="9946614" cy="1107996"/>
          </a:xfrm>
          <a:prstGeom prst="rect">
            <a:avLst/>
          </a:prstGeom>
        </p:spPr>
        <p:txBody>
          <a:bodyPr wrap="square">
            <a:spAutoFit/>
          </a:bodyPr>
          <a:lstStyle/>
          <a:p>
            <a:pPr algn="just"/>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 - </a:t>
            </a:r>
            <a:r>
              <a:rPr lang="es-ES" sz="2200" b="1" dirty="0">
                <a:solidFill>
                  <a:schemeClr val="accent5">
                    <a:lumMod val="75000"/>
                  </a:schemeClr>
                </a:solidFill>
              </a:rPr>
              <a:t>b</a:t>
            </a:r>
            <a:r>
              <a:rPr lang="pl-PL" sz="2200" b="1" dirty="0" err="1">
                <a:solidFill>
                  <a:schemeClr val="accent5">
                    <a:lumMod val="75000"/>
                  </a:schemeClr>
                </a:solidFill>
              </a:rPr>
              <a:t>usiness</a:t>
            </a:r>
            <a:r>
              <a:rPr lang="pl-PL" sz="2200" b="1" dirty="0">
                <a:solidFill>
                  <a:schemeClr val="accent5">
                    <a:lumMod val="75000"/>
                  </a:schemeClr>
                </a:solidFill>
              </a:rPr>
              <a:t> model choice</a:t>
            </a:r>
            <a:r>
              <a:rPr lang="es-ES" sz="2200" b="1" dirty="0">
                <a:solidFill>
                  <a:schemeClr val="accent5">
                    <a:lumMod val="75000"/>
                  </a:schemeClr>
                </a:solidFill>
              </a:rPr>
              <a:t> (</a:t>
            </a:r>
            <a:r>
              <a:rPr lang="es-ES" sz="2200" b="1" dirty="0" err="1">
                <a:solidFill>
                  <a:schemeClr val="accent5">
                    <a:lumMod val="75000"/>
                  </a:schemeClr>
                </a:solidFill>
              </a:rPr>
              <a:t>actions</a:t>
            </a:r>
            <a:r>
              <a:rPr lang="es-ES" sz="2200" b="1" dirty="0">
                <a:solidFill>
                  <a:schemeClr val="accent5">
                    <a:lumMod val="75000"/>
                  </a:schemeClr>
                </a:solidFill>
              </a:rPr>
              <a:t>)</a:t>
            </a:r>
            <a:endParaRPr lang="pl-PL" sz="2200" b="1" dirty="0">
              <a:solidFill>
                <a:schemeClr val="accent5">
                  <a:lumMod val="75000"/>
                </a:schemeClr>
              </a:solidFill>
            </a:endParaRPr>
          </a:p>
          <a:p>
            <a:pPr algn="just"/>
            <a:endParaRPr lang="pl-PL" sz="2200" b="1" dirty="0">
              <a:solidFill>
                <a:schemeClr val="accent5">
                  <a:lumMod val="75000"/>
                </a:schemeClr>
              </a:solidFill>
            </a:endParaRPr>
          </a:p>
          <a:p>
            <a:endParaRPr lang="pl-PL" sz="2200" b="1" dirty="0">
              <a:solidFill>
                <a:schemeClr val="accent5">
                  <a:lumMod val="75000"/>
                </a:schemeClr>
              </a:solidFill>
            </a:endParaRPr>
          </a:p>
        </p:txBody>
      </p:sp>
      <p:sp>
        <p:nvSpPr>
          <p:cNvPr id="9" name="Prostokąt 8"/>
          <p:cNvSpPr/>
          <p:nvPr/>
        </p:nvSpPr>
        <p:spPr>
          <a:xfrm>
            <a:off x="364199" y="655983"/>
            <a:ext cx="10294835" cy="4168449"/>
          </a:xfrm>
          <a:prstGeom prst="rect">
            <a:avLst/>
          </a:prstGeom>
        </p:spPr>
        <p:txBody>
          <a:bodyPr wrap="square">
            <a:spAutoFit/>
          </a:bodyPr>
          <a:lstStyle/>
          <a:p>
            <a:pPr algn="just"/>
            <a:endParaRPr lang="pl-PL" sz="1800" b="1" dirty="0">
              <a:solidFill>
                <a:schemeClr val="tx1">
                  <a:lumMod val="50000"/>
                </a:schemeClr>
              </a:solidFill>
            </a:endParaRPr>
          </a:p>
          <a:p>
            <a:pPr algn="just">
              <a:lnSpc>
                <a:spcPct val="200000"/>
              </a:lnSpc>
            </a:pPr>
            <a:r>
              <a:rPr lang="pl-PL" sz="1800" b="1" dirty="0">
                <a:solidFill>
                  <a:schemeClr val="tx1">
                    <a:lumMod val="50000"/>
                  </a:schemeClr>
                </a:solidFill>
              </a:rPr>
              <a:t>Evaluation of </a:t>
            </a:r>
            <a:r>
              <a:rPr lang="pl-PL" sz="1800" b="1" dirty="0" err="1">
                <a:solidFill>
                  <a:schemeClr val="tx1">
                    <a:lumMod val="50000"/>
                  </a:schemeClr>
                </a:solidFill>
              </a:rPr>
              <a:t>actions</a:t>
            </a:r>
            <a:endParaRPr lang="pl-PL" sz="1800" b="1" dirty="0">
              <a:solidFill>
                <a:schemeClr val="tx1">
                  <a:lumMod val="50000"/>
                </a:schemeClr>
              </a:solidFill>
            </a:endParaRPr>
          </a:p>
          <a:p>
            <a:pPr algn="just">
              <a:lnSpc>
                <a:spcPct val="200000"/>
              </a:lnSpc>
            </a:pPr>
            <a:r>
              <a:rPr lang="pl-PL" sz="1800" b="1" dirty="0">
                <a:solidFill>
                  <a:schemeClr val="tx1">
                    <a:lumMod val="50000"/>
                  </a:schemeClr>
                </a:solidFill>
              </a:rPr>
              <a:t>Technical </a:t>
            </a:r>
            <a:r>
              <a:rPr lang="pl-PL" sz="1800" b="1" dirty="0" err="1">
                <a:solidFill>
                  <a:schemeClr val="tx1">
                    <a:lumMod val="50000"/>
                  </a:schemeClr>
                </a:solidFill>
              </a:rPr>
              <a:t>criteria</a:t>
            </a:r>
            <a:endParaRPr lang="pl-PL" sz="1800" b="1" dirty="0">
              <a:solidFill>
                <a:schemeClr val="tx1">
                  <a:lumMod val="50000"/>
                </a:schemeClr>
              </a:solidFill>
            </a:endParaRPr>
          </a:p>
          <a:p>
            <a:pPr algn="just">
              <a:lnSpc>
                <a:spcPct val="200000"/>
              </a:lnSpc>
            </a:pPr>
            <a:r>
              <a:rPr lang="pl-PL" sz="1800" b="1" dirty="0">
                <a:solidFill>
                  <a:schemeClr val="tx1">
                    <a:lumMod val="50000"/>
                  </a:schemeClr>
                </a:solidFill>
              </a:rPr>
              <a:t>TRL</a:t>
            </a:r>
          </a:p>
          <a:p>
            <a:pPr algn="just">
              <a:lnSpc>
                <a:spcPct val="200000"/>
              </a:lnSpc>
            </a:pPr>
            <a:r>
              <a:rPr lang="pl-PL" sz="1800" b="1" dirty="0" err="1">
                <a:solidFill>
                  <a:schemeClr val="tx1">
                    <a:lumMod val="50000"/>
                  </a:schemeClr>
                </a:solidFill>
              </a:rPr>
              <a:t>European</a:t>
            </a:r>
            <a:r>
              <a:rPr lang="pl-PL" sz="1800" b="1" dirty="0">
                <a:solidFill>
                  <a:schemeClr val="tx1">
                    <a:lumMod val="50000"/>
                  </a:schemeClr>
                </a:solidFill>
              </a:rPr>
              <a:t> </a:t>
            </a:r>
            <a:r>
              <a:rPr lang="pl-PL" sz="1800" b="1" dirty="0" err="1">
                <a:solidFill>
                  <a:schemeClr val="tx1">
                    <a:lumMod val="50000"/>
                  </a:schemeClr>
                </a:solidFill>
              </a:rPr>
              <a:t>taxonomy</a:t>
            </a:r>
            <a:endParaRPr lang="pl-PL" sz="1800" b="1" dirty="0">
              <a:solidFill>
                <a:schemeClr val="tx1">
                  <a:lumMod val="50000"/>
                </a:schemeClr>
              </a:solidFill>
            </a:endParaRPr>
          </a:p>
          <a:p>
            <a:pPr algn="just">
              <a:lnSpc>
                <a:spcPct val="200000"/>
              </a:lnSpc>
            </a:pPr>
            <a:r>
              <a:rPr lang="pl-PL" sz="1800" b="1" dirty="0" err="1">
                <a:solidFill>
                  <a:schemeClr val="tx1">
                    <a:lumMod val="50000"/>
                  </a:schemeClr>
                </a:solidFill>
              </a:rPr>
              <a:t>Synergistic</a:t>
            </a:r>
            <a:r>
              <a:rPr lang="pl-PL" sz="1800" b="1" dirty="0">
                <a:solidFill>
                  <a:schemeClr val="tx1">
                    <a:lumMod val="50000"/>
                  </a:schemeClr>
                </a:solidFill>
              </a:rPr>
              <a:t> </a:t>
            </a:r>
            <a:r>
              <a:rPr lang="pl-PL" sz="1800" b="1" dirty="0" err="1">
                <a:solidFill>
                  <a:schemeClr val="tx1">
                    <a:lumMod val="50000"/>
                  </a:schemeClr>
                </a:solidFill>
              </a:rPr>
              <a:t>potential</a:t>
            </a:r>
            <a:endParaRPr lang="pl-PL" sz="1800" b="1" dirty="0">
              <a:solidFill>
                <a:schemeClr val="tx1">
                  <a:lumMod val="50000"/>
                </a:schemeClr>
              </a:solidFill>
            </a:endParaRPr>
          </a:p>
          <a:p>
            <a:pPr algn="just">
              <a:lnSpc>
                <a:spcPct val="200000"/>
              </a:lnSpc>
            </a:pPr>
            <a:r>
              <a:rPr lang="pl-PL" sz="1800" b="1" dirty="0" err="1">
                <a:solidFill>
                  <a:schemeClr val="tx1">
                    <a:lumMod val="50000"/>
                  </a:schemeClr>
                </a:solidFill>
              </a:rPr>
              <a:t>Circular</a:t>
            </a:r>
            <a:r>
              <a:rPr lang="pl-PL" sz="1800" b="1" dirty="0">
                <a:solidFill>
                  <a:schemeClr val="tx1">
                    <a:lumMod val="50000"/>
                  </a:schemeClr>
                </a:solidFill>
              </a:rPr>
              <a:t> </a:t>
            </a:r>
            <a:r>
              <a:rPr lang="pl-PL" sz="1800" b="1" dirty="0" err="1">
                <a:solidFill>
                  <a:schemeClr val="tx1">
                    <a:lumMod val="50000"/>
                  </a:schemeClr>
                </a:solidFill>
              </a:rPr>
              <a:t>economy</a:t>
            </a:r>
            <a:endParaRPr lang="pl-PL" sz="1800" b="1" dirty="0">
              <a:solidFill>
                <a:schemeClr val="tx1">
                  <a:lumMod val="50000"/>
                </a:schemeClr>
              </a:solidFill>
            </a:endParaRPr>
          </a:p>
          <a:p>
            <a:pPr algn="just">
              <a:lnSpc>
                <a:spcPct val="200000"/>
              </a:lnSpc>
            </a:pPr>
            <a:r>
              <a:rPr lang="pl-PL" sz="1800" b="1" dirty="0" err="1">
                <a:solidFill>
                  <a:schemeClr val="tx1">
                    <a:lumMod val="50000"/>
                  </a:schemeClr>
                </a:solidFill>
              </a:rPr>
              <a:t>Sector</a:t>
            </a:r>
            <a:r>
              <a:rPr lang="pl-PL" sz="1800" b="1" dirty="0">
                <a:solidFill>
                  <a:schemeClr val="tx1">
                    <a:lumMod val="50000"/>
                  </a:schemeClr>
                </a:solidFill>
              </a:rPr>
              <a:t> </a:t>
            </a:r>
            <a:r>
              <a:rPr lang="pl-PL" sz="1800" b="1" dirty="0" err="1">
                <a:solidFill>
                  <a:schemeClr val="tx1">
                    <a:lumMod val="50000"/>
                  </a:schemeClr>
                </a:solidFill>
              </a:rPr>
              <a:t>coupling</a:t>
            </a:r>
            <a:endParaRPr lang="en-GB" sz="1800" b="1" dirty="0">
              <a:solidFill>
                <a:schemeClr val="tx1">
                  <a:lumMod val="50000"/>
                </a:scheme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930" y="907577"/>
            <a:ext cx="8848071" cy="513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Prostokąt 9"/>
          <p:cNvSpPr/>
          <p:nvPr/>
        </p:nvSpPr>
        <p:spPr>
          <a:xfrm>
            <a:off x="4389558" y="933028"/>
            <a:ext cx="5016296" cy="646331"/>
          </a:xfrm>
          <a:prstGeom prst="rect">
            <a:avLst/>
          </a:prstGeom>
        </p:spPr>
        <p:txBody>
          <a:bodyPr wrap="square">
            <a:spAutoFit/>
          </a:bodyPr>
          <a:lstStyle/>
          <a:p>
            <a:pPr algn="just"/>
            <a:r>
              <a:rPr lang="pl-PL" sz="1800" b="1" dirty="0">
                <a:solidFill>
                  <a:schemeClr val="tx1">
                    <a:lumMod val="50000"/>
                  </a:schemeClr>
                </a:solidFill>
              </a:rPr>
              <a:t>ECO-INDUSTRIAL PARK</a:t>
            </a:r>
            <a:endParaRPr lang="en-GB" sz="1800" b="1" dirty="0">
              <a:solidFill>
                <a:schemeClr val="tx1">
                  <a:lumMod val="50000"/>
                </a:schemeClr>
              </a:solidFill>
            </a:endParaRPr>
          </a:p>
          <a:p>
            <a:pPr algn="just"/>
            <a:endParaRPr lang="en-GB" sz="1800" dirty="0">
              <a:solidFill>
                <a:schemeClr val="tx1">
                  <a:lumMod val="50000"/>
                </a:schemeClr>
              </a:solidFill>
            </a:endParaRPr>
          </a:p>
        </p:txBody>
      </p:sp>
      <p:sp>
        <p:nvSpPr>
          <p:cNvPr id="11" name="Prostokąt 10"/>
          <p:cNvSpPr/>
          <p:nvPr/>
        </p:nvSpPr>
        <p:spPr>
          <a:xfrm>
            <a:off x="10122968" y="1439378"/>
            <a:ext cx="1926965" cy="646331"/>
          </a:xfrm>
          <a:prstGeom prst="rect">
            <a:avLst/>
          </a:prstGeom>
        </p:spPr>
        <p:txBody>
          <a:bodyPr wrap="square">
            <a:spAutoFit/>
          </a:bodyPr>
          <a:lstStyle/>
          <a:p>
            <a:pPr algn="ctr"/>
            <a:r>
              <a:rPr lang="pl-PL" sz="1800" b="1" dirty="0">
                <a:solidFill>
                  <a:schemeClr val="tx1">
                    <a:lumMod val="50000"/>
                  </a:schemeClr>
                </a:solidFill>
              </a:rPr>
              <a:t>HYDROGEN</a:t>
            </a:r>
            <a:endParaRPr lang="en-GB" sz="1800" b="1" dirty="0">
              <a:solidFill>
                <a:schemeClr val="tx1">
                  <a:lumMod val="50000"/>
                </a:schemeClr>
              </a:solidFill>
            </a:endParaRPr>
          </a:p>
          <a:p>
            <a:pPr algn="just"/>
            <a:endParaRPr lang="en-GB" sz="1800" dirty="0">
              <a:solidFill>
                <a:schemeClr val="tx1">
                  <a:lumMod val="50000"/>
                </a:schemeClr>
              </a:solidFill>
            </a:endParaRPr>
          </a:p>
        </p:txBody>
      </p:sp>
      <p:pic>
        <p:nvPicPr>
          <p:cNvPr id="2" name="Obraz 1">
            <a:extLst>
              <a:ext uri="{FF2B5EF4-FFF2-40B4-BE49-F238E27FC236}">
                <a16:creationId xmlns:a16="http://schemas.microsoft.com/office/drawing/2014/main" id="{9735E623-D06B-6A99-11B2-BB23BBE22962}"/>
              </a:ext>
            </a:extLst>
          </p:cNvPr>
          <p:cNvPicPr>
            <a:picLocks noChangeAspect="1"/>
          </p:cNvPicPr>
          <p:nvPr/>
        </p:nvPicPr>
        <p:blipFill>
          <a:blip r:embed="rId3"/>
          <a:stretch>
            <a:fillRect/>
          </a:stretch>
        </p:blipFill>
        <p:spPr>
          <a:xfrm>
            <a:off x="10446746" y="225096"/>
            <a:ext cx="1432684" cy="329213"/>
          </a:xfrm>
          <a:prstGeom prst="rect">
            <a:avLst/>
          </a:prstGeom>
        </p:spPr>
      </p:pic>
    </p:spTree>
    <p:extLst>
      <p:ext uri="{BB962C8B-B14F-4D97-AF65-F5344CB8AC3E}">
        <p14:creationId xmlns:p14="http://schemas.microsoft.com/office/powerpoint/2010/main" val="3027200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endParaRPr lang="pl-PL" altLang="pl-PL" dirty="0"/>
          </a:p>
        </p:txBody>
      </p:sp>
      <p:sp>
        <p:nvSpPr>
          <p:cNvPr id="5" name="Symbol zastępczy numeru slajdu 4"/>
          <p:cNvSpPr>
            <a:spLocks noGrp="1"/>
          </p:cNvSpPr>
          <p:nvPr>
            <p:ph type="sldNum" sz="quarter" idx="12"/>
          </p:nvPr>
        </p:nvSpPr>
        <p:spPr/>
        <p:txBody>
          <a:bodyPr/>
          <a:lstStyle/>
          <a:p>
            <a:fld id="{5E26CD2E-4144-4FDC-A3AE-FF17D2F81A9F}" type="slidenum">
              <a:rPr lang="pl-PL" altLang="pl-PL" smtClean="0"/>
              <a:pPr/>
              <a:t>12</a:t>
            </a:fld>
            <a:endParaRPr lang="pl-PL" altLang="pl-PL" dirty="0"/>
          </a:p>
        </p:txBody>
      </p:sp>
      <p:sp>
        <p:nvSpPr>
          <p:cNvPr id="8" name="Prostokąt 7"/>
          <p:cNvSpPr/>
          <p:nvPr/>
        </p:nvSpPr>
        <p:spPr>
          <a:xfrm>
            <a:off x="364200" y="225096"/>
            <a:ext cx="8705405" cy="430887"/>
          </a:xfrm>
          <a:prstGeom prst="rect">
            <a:avLst/>
          </a:prstGeom>
        </p:spPr>
        <p:txBody>
          <a:bodyPr wrap="square">
            <a:spAutoFit/>
          </a:bodyPr>
          <a:lstStyle/>
          <a:p>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a:t>
            </a:r>
            <a:endParaRPr lang="pl-PL" sz="2200" b="1" dirty="0">
              <a:solidFill>
                <a:schemeClr val="accent5">
                  <a:lumMod val="75000"/>
                </a:schemeClr>
              </a:solidFill>
            </a:endParaRPr>
          </a:p>
        </p:txBody>
      </p:sp>
      <p:sp>
        <p:nvSpPr>
          <p:cNvPr id="9" name="Prostokąt 8"/>
          <p:cNvSpPr/>
          <p:nvPr/>
        </p:nvSpPr>
        <p:spPr>
          <a:xfrm>
            <a:off x="364199" y="730414"/>
            <a:ext cx="11682489" cy="6029536"/>
          </a:xfrm>
          <a:prstGeom prst="rect">
            <a:avLst/>
          </a:prstGeom>
        </p:spPr>
        <p:txBody>
          <a:bodyPr wrap="square">
            <a:spAutoFit/>
          </a:bodyPr>
          <a:lstStyle/>
          <a:p>
            <a:pPr algn="just"/>
            <a:r>
              <a:rPr lang="pl-PL" sz="2400" b="1" dirty="0">
                <a:solidFill>
                  <a:schemeClr val="tx1">
                    <a:lumMod val="50000"/>
                  </a:schemeClr>
                </a:solidFill>
              </a:rPr>
              <a:t>ECO-INDUSTRIAL PARK SCENARIO</a:t>
            </a:r>
          </a:p>
          <a:p>
            <a:pPr algn="just"/>
            <a:endParaRPr lang="pl-PL" sz="1800" b="1" dirty="0">
              <a:solidFill>
                <a:schemeClr val="tx1">
                  <a:lumMod val="50000"/>
                </a:schemeClr>
              </a:solidFill>
            </a:endParaRPr>
          </a:p>
          <a:p>
            <a:pPr>
              <a:lnSpc>
                <a:spcPct val="114000"/>
              </a:lnSpc>
            </a:pPr>
            <a:r>
              <a:rPr lang="en-US" sz="1800" b="1" dirty="0">
                <a:solidFill>
                  <a:schemeClr val="tx1">
                    <a:lumMod val="50000"/>
                  </a:schemeClr>
                </a:solidFill>
              </a:rPr>
              <a:t>Eco-industrial parks (with virtual power plant) as an integrated alternative to be developed within coupled end-of-life coal mine sites and coal-fired power plants along with surrounding residential/industrial areas for sustainable renewable energy generation (geothermal and photovoltaic/wind), storage technologies, circular economy contributions and synergies for reducing waste and pollution by promoting short distance transport and </a:t>
            </a:r>
            <a:r>
              <a:rPr lang="en-US" sz="1800" b="1" dirty="0" err="1">
                <a:solidFill>
                  <a:schemeClr val="tx1">
                    <a:lumMod val="50000"/>
                  </a:schemeClr>
                </a:solidFill>
              </a:rPr>
              <a:t>optimising</a:t>
            </a:r>
            <a:r>
              <a:rPr lang="en-US" sz="1800" b="1" dirty="0">
                <a:solidFill>
                  <a:schemeClr val="tx1">
                    <a:lumMod val="50000"/>
                  </a:schemeClr>
                </a:solidFill>
              </a:rPr>
              <a:t> the park’s material, resource, and energy flows,</a:t>
            </a:r>
            <a:r>
              <a:rPr lang="pl-PL" sz="1800" b="1" dirty="0">
                <a:solidFill>
                  <a:schemeClr val="tx1">
                    <a:lumMod val="50000"/>
                  </a:schemeClr>
                </a:solidFill>
              </a:rPr>
              <a:t> </a:t>
            </a:r>
            <a:r>
              <a:rPr lang="en-US" sz="1800" b="1" dirty="0">
                <a:solidFill>
                  <a:schemeClr val="tx1">
                    <a:lumMod val="50000"/>
                  </a:schemeClr>
                </a:solidFill>
              </a:rPr>
              <a:t>producing the goods needed for the industrial transition in Europe and cooperating to its achievement.</a:t>
            </a:r>
            <a:endParaRPr lang="pl-PL" sz="1800" b="1" dirty="0">
              <a:solidFill>
                <a:schemeClr val="tx1">
                  <a:lumMod val="50000"/>
                </a:schemeClr>
              </a:solidFill>
            </a:endParaRPr>
          </a:p>
          <a:p>
            <a:pPr>
              <a:lnSpc>
                <a:spcPct val="114000"/>
              </a:lnSpc>
            </a:pPr>
            <a:endParaRPr lang="en-US" sz="1800" b="1" dirty="0">
              <a:solidFill>
                <a:schemeClr val="tx1">
                  <a:lumMod val="50000"/>
                </a:schemeClr>
              </a:solidFill>
            </a:endParaRPr>
          </a:p>
          <a:p>
            <a:pPr>
              <a:lnSpc>
                <a:spcPct val="114000"/>
              </a:lnSpc>
            </a:pPr>
            <a:r>
              <a:rPr lang="en-US" sz="1800" b="1" dirty="0">
                <a:solidFill>
                  <a:schemeClr val="tx1">
                    <a:lumMod val="50000"/>
                  </a:schemeClr>
                </a:solidFill>
              </a:rPr>
              <a:t>Eco-industrial parks should be based on district networks that allow multiple energy sources to be connected to various energy consumption points, helping to increase</a:t>
            </a:r>
            <a:r>
              <a:rPr lang="pl-PL" sz="1800" b="1" dirty="0">
                <a:solidFill>
                  <a:schemeClr val="tx1">
                    <a:lumMod val="50000"/>
                  </a:schemeClr>
                </a:solidFill>
              </a:rPr>
              <a:t> </a:t>
            </a:r>
            <a:r>
              <a:rPr lang="en-US" sz="1800" b="1" dirty="0">
                <a:solidFill>
                  <a:schemeClr val="tx1">
                    <a:lumMod val="50000"/>
                  </a:schemeClr>
                </a:solidFill>
              </a:rPr>
              <a:t>photovoltaic deployment by transforming heat and power energy customers into prosumers or customers with excess electricity from solar panels on their roofs. Eco-industrial parks should be supported by pursuing financial privileges and other benefits to boost and diversify the area’s economy, attracting external investment: tax exemptions for industries, access to preferential credits from National authorities, European Investment Bank, and others.</a:t>
            </a:r>
            <a:endParaRPr lang="pl-PL" sz="1800" b="1" dirty="0">
              <a:solidFill>
                <a:schemeClr val="tx1">
                  <a:lumMod val="50000"/>
                </a:schemeClr>
              </a:solidFill>
            </a:endParaRPr>
          </a:p>
          <a:p>
            <a:pPr algn="just"/>
            <a:endParaRPr lang="pl-PL" sz="1800" b="1" dirty="0">
              <a:solidFill>
                <a:schemeClr val="tx1">
                  <a:lumMod val="50000"/>
                </a:schemeClr>
              </a:solidFill>
            </a:endParaRPr>
          </a:p>
          <a:p>
            <a:pPr algn="just"/>
            <a:endParaRPr lang="pl-PL" sz="1800" b="1" dirty="0">
              <a:solidFill>
                <a:schemeClr val="tx1">
                  <a:lumMod val="50000"/>
                </a:schemeClr>
              </a:solidFill>
            </a:endParaRPr>
          </a:p>
        </p:txBody>
      </p:sp>
      <p:pic>
        <p:nvPicPr>
          <p:cNvPr id="2" name="Obraz 1">
            <a:extLst>
              <a:ext uri="{FF2B5EF4-FFF2-40B4-BE49-F238E27FC236}">
                <a16:creationId xmlns:a16="http://schemas.microsoft.com/office/drawing/2014/main" id="{9735E623-D06B-6A99-11B2-BB23BBE22962}"/>
              </a:ext>
            </a:extLst>
          </p:cNvPr>
          <p:cNvPicPr>
            <a:picLocks noChangeAspect="1"/>
          </p:cNvPicPr>
          <p:nvPr/>
        </p:nvPicPr>
        <p:blipFill>
          <a:blip r:embed="rId2"/>
          <a:stretch>
            <a:fillRect/>
          </a:stretch>
        </p:blipFill>
        <p:spPr>
          <a:xfrm>
            <a:off x="10446746" y="225096"/>
            <a:ext cx="1432684" cy="329213"/>
          </a:xfrm>
          <a:prstGeom prst="rect">
            <a:avLst/>
          </a:prstGeom>
        </p:spPr>
      </p:pic>
    </p:spTree>
    <p:extLst>
      <p:ext uri="{BB962C8B-B14F-4D97-AF65-F5344CB8AC3E}">
        <p14:creationId xmlns:p14="http://schemas.microsoft.com/office/powerpoint/2010/main" val="2661928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endParaRPr lang="pl-PL" altLang="pl-PL" dirty="0"/>
          </a:p>
        </p:txBody>
      </p:sp>
      <p:sp>
        <p:nvSpPr>
          <p:cNvPr id="5" name="Symbol zastępczy numeru slajdu 4"/>
          <p:cNvSpPr>
            <a:spLocks noGrp="1"/>
          </p:cNvSpPr>
          <p:nvPr>
            <p:ph type="sldNum" sz="quarter" idx="12"/>
          </p:nvPr>
        </p:nvSpPr>
        <p:spPr/>
        <p:txBody>
          <a:bodyPr/>
          <a:lstStyle/>
          <a:p>
            <a:fld id="{5E26CD2E-4144-4FDC-A3AE-FF17D2F81A9F}" type="slidenum">
              <a:rPr lang="pl-PL" altLang="pl-PL" smtClean="0"/>
              <a:pPr/>
              <a:t>13</a:t>
            </a:fld>
            <a:endParaRPr lang="pl-PL" altLang="pl-PL" dirty="0"/>
          </a:p>
        </p:txBody>
      </p:sp>
      <p:sp>
        <p:nvSpPr>
          <p:cNvPr id="8" name="Prostokąt 7"/>
          <p:cNvSpPr/>
          <p:nvPr/>
        </p:nvSpPr>
        <p:spPr>
          <a:xfrm>
            <a:off x="364200" y="225096"/>
            <a:ext cx="10539026" cy="769441"/>
          </a:xfrm>
          <a:prstGeom prst="rect">
            <a:avLst/>
          </a:prstGeom>
        </p:spPr>
        <p:txBody>
          <a:bodyPr wrap="square">
            <a:spAutoFit/>
          </a:bodyPr>
          <a:lstStyle/>
          <a:p>
            <a:pPr algn="just"/>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 - </a:t>
            </a:r>
            <a:r>
              <a:rPr lang="es-ES" sz="2200" b="1" dirty="0">
                <a:solidFill>
                  <a:schemeClr val="accent5">
                    <a:lumMod val="75000"/>
                  </a:schemeClr>
                </a:solidFill>
              </a:rPr>
              <a:t>b</a:t>
            </a:r>
            <a:r>
              <a:rPr lang="pl-PL" sz="2200" b="1" dirty="0" err="1">
                <a:solidFill>
                  <a:schemeClr val="accent5">
                    <a:lumMod val="75000"/>
                  </a:schemeClr>
                </a:solidFill>
              </a:rPr>
              <a:t>usiness</a:t>
            </a:r>
            <a:r>
              <a:rPr lang="pl-PL" sz="2200" b="1" dirty="0">
                <a:solidFill>
                  <a:schemeClr val="accent5">
                    <a:lumMod val="75000"/>
                  </a:schemeClr>
                </a:solidFill>
              </a:rPr>
              <a:t> model choice (</a:t>
            </a:r>
            <a:r>
              <a:rPr lang="es-ES" sz="2200" b="1" dirty="0" err="1">
                <a:solidFill>
                  <a:schemeClr val="accent5">
                    <a:lumMod val="75000"/>
                  </a:schemeClr>
                </a:solidFill>
              </a:rPr>
              <a:t>micro-actions</a:t>
            </a:r>
            <a:r>
              <a:rPr lang="pl-PL" sz="2200" b="1" dirty="0">
                <a:solidFill>
                  <a:schemeClr val="accent5">
                    <a:lumMod val="75000"/>
                  </a:schemeClr>
                </a:solidFill>
              </a:rPr>
              <a:t>)</a:t>
            </a:r>
          </a:p>
          <a:p>
            <a:endParaRPr lang="pl-PL" sz="2200" b="1" dirty="0">
              <a:solidFill>
                <a:schemeClr val="accent5">
                  <a:lumMod val="75000"/>
                </a:schemeClr>
              </a:solidFill>
            </a:endParaRPr>
          </a:p>
        </p:txBody>
      </p:sp>
      <p:sp>
        <p:nvSpPr>
          <p:cNvPr id="9" name="Prostokąt 8"/>
          <p:cNvSpPr/>
          <p:nvPr/>
        </p:nvSpPr>
        <p:spPr>
          <a:xfrm>
            <a:off x="364199" y="655983"/>
            <a:ext cx="10294835" cy="4524315"/>
          </a:xfrm>
          <a:prstGeom prst="rect">
            <a:avLst/>
          </a:prstGeom>
        </p:spPr>
        <p:txBody>
          <a:bodyPr wrap="square">
            <a:spAutoFit/>
          </a:bodyPr>
          <a:lstStyle/>
          <a:p>
            <a:pPr algn="just"/>
            <a:endParaRPr lang="pl-PL" sz="1800" dirty="0">
              <a:solidFill>
                <a:schemeClr val="tx1">
                  <a:lumMod val="50000"/>
                </a:schemeClr>
              </a:solidFill>
            </a:endParaRPr>
          </a:p>
          <a:p>
            <a:pPr algn="just">
              <a:lnSpc>
                <a:spcPct val="200000"/>
              </a:lnSpc>
            </a:pPr>
            <a:r>
              <a:rPr lang="pl-PL" sz="1800" b="1" dirty="0">
                <a:solidFill>
                  <a:schemeClr val="tx1">
                    <a:lumMod val="50000"/>
                  </a:schemeClr>
                </a:solidFill>
              </a:rPr>
              <a:t>Evaluation of </a:t>
            </a:r>
            <a:r>
              <a:rPr lang="pl-PL" sz="1800" b="1" dirty="0" err="1">
                <a:solidFill>
                  <a:schemeClr val="tx1">
                    <a:lumMod val="50000"/>
                  </a:schemeClr>
                </a:solidFill>
              </a:rPr>
              <a:t>actions</a:t>
            </a:r>
            <a:endParaRPr lang="pl-PL" sz="1800" b="1" dirty="0">
              <a:solidFill>
                <a:schemeClr val="tx1">
                  <a:lumMod val="50000"/>
                </a:schemeClr>
              </a:solidFill>
            </a:endParaRPr>
          </a:p>
          <a:p>
            <a:pPr algn="just">
              <a:lnSpc>
                <a:spcPct val="200000"/>
              </a:lnSpc>
            </a:pPr>
            <a:r>
              <a:rPr lang="pl-PL" sz="1800" b="1" dirty="0">
                <a:solidFill>
                  <a:schemeClr val="tx1">
                    <a:lumMod val="50000"/>
                  </a:schemeClr>
                </a:solidFill>
              </a:rPr>
              <a:t>Technical </a:t>
            </a:r>
            <a:r>
              <a:rPr lang="pl-PL" sz="1800" b="1" dirty="0" err="1">
                <a:solidFill>
                  <a:schemeClr val="tx1">
                    <a:lumMod val="50000"/>
                  </a:schemeClr>
                </a:solidFill>
              </a:rPr>
              <a:t>criteria</a:t>
            </a:r>
            <a:endParaRPr lang="pl-PL" sz="1800" b="1" dirty="0">
              <a:solidFill>
                <a:schemeClr val="tx1">
                  <a:lumMod val="50000"/>
                </a:schemeClr>
              </a:solidFill>
            </a:endParaRPr>
          </a:p>
          <a:p>
            <a:pPr algn="just">
              <a:lnSpc>
                <a:spcPct val="200000"/>
              </a:lnSpc>
            </a:pPr>
            <a:r>
              <a:rPr lang="pl-PL" sz="1800" b="1" dirty="0">
                <a:solidFill>
                  <a:schemeClr val="tx1">
                    <a:lumMod val="50000"/>
                  </a:schemeClr>
                </a:solidFill>
              </a:rPr>
              <a:t>TRL</a:t>
            </a:r>
          </a:p>
          <a:p>
            <a:pPr algn="just">
              <a:lnSpc>
                <a:spcPct val="200000"/>
              </a:lnSpc>
            </a:pPr>
            <a:r>
              <a:rPr lang="pl-PL" sz="1800" b="1" dirty="0" err="1">
                <a:solidFill>
                  <a:schemeClr val="tx1">
                    <a:lumMod val="50000"/>
                  </a:schemeClr>
                </a:solidFill>
              </a:rPr>
              <a:t>European</a:t>
            </a:r>
            <a:r>
              <a:rPr lang="pl-PL" sz="1800" b="1" dirty="0">
                <a:solidFill>
                  <a:schemeClr val="tx1">
                    <a:lumMod val="50000"/>
                  </a:schemeClr>
                </a:solidFill>
              </a:rPr>
              <a:t> </a:t>
            </a:r>
            <a:r>
              <a:rPr lang="pl-PL" sz="1800" b="1" dirty="0" err="1">
                <a:solidFill>
                  <a:schemeClr val="tx1">
                    <a:lumMod val="50000"/>
                  </a:schemeClr>
                </a:solidFill>
              </a:rPr>
              <a:t>taxonomy</a:t>
            </a:r>
            <a:endParaRPr lang="pl-PL" sz="1800" b="1" dirty="0">
              <a:solidFill>
                <a:schemeClr val="tx1">
                  <a:lumMod val="50000"/>
                </a:schemeClr>
              </a:solidFill>
            </a:endParaRPr>
          </a:p>
          <a:p>
            <a:pPr algn="just">
              <a:lnSpc>
                <a:spcPct val="200000"/>
              </a:lnSpc>
            </a:pPr>
            <a:r>
              <a:rPr lang="pl-PL" sz="1800" b="1" dirty="0" err="1">
                <a:solidFill>
                  <a:schemeClr val="tx1">
                    <a:lumMod val="50000"/>
                  </a:schemeClr>
                </a:solidFill>
              </a:rPr>
              <a:t>Synergistic</a:t>
            </a:r>
            <a:r>
              <a:rPr lang="pl-PL" sz="1800" b="1" dirty="0">
                <a:solidFill>
                  <a:schemeClr val="tx1">
                    <a:lumMod val="50000"/>
                  </a:schemeClr>
                </a:solidFill>
              </a:rPr>
              <a:t> </a:t>
            </a:r>
            <a:r>
              <a:rPr lang="pl-PL" sz="1800" b="1" dirty="0" err="1">
                <a:solidFill>
                  <a:schemeClr val="tx1">
                    <a:lumMod val="50000"/>
                  </a:schemeClr>
                </a:solidFill>
              </a:rPr>
              <a:t>potential</a:t>
            </a:r>
            <a:endParaRPr lang="pl-PL" sz="1800" b="1" dirty="0">
              <a:solidFill>
                <a:schemeClr val="tx1">
                  <a:lumMod val="50000"/>
                </a:schemeClr>
              </a:solidFill>
            </a:endParaRPr>
          </a:p>
          <a:p>
            <a:pPr algn="just">
              <a:lnSpc>
                <a:spcPct val="200000"/>
              </a:lnSpc>
            </a:pPr>
            <a:r>
              <a:rPr lang="pl-PL" sz="1800" b="1" dirty="0" err="1">
                <a:solidFill>
                  <a:schemeClr val="tx1">
                    <a:lumMod val="50000"/>
                  </a:schemeClr>
                </a:solidFill>
              </a:rPr>
              <a:t>Circular</a:t>
            </a:r>
            <a:r>
              <a:rPr lang="pl-PL" sz="1800" b="1" dirty="0">
                <a:solidFill>
                  <a:schemeClr val="tx1">
                    <a:lumMod val="50000"/>
                  </a:schemeClr>
                </a:solidFill>
              </a:rPr>
              <a:t> </a:t>
            </a:r>
            <a:r>
              <a:rPr lang="pl-PL" sz="1800" b="1" dirty="0" err="1">
                <a:solidFill>
                  <a:schemeClr val="tx1">
                    <a:lumMod val="50000"/>
                  </a:schemeClr>
                </a:solidFill>
              </a:rPr>
              <a:t>economy</a:t>
            </a:r>
            <a:endParaRPr lang="pl-PL" sz="1800" b="1" dirty="0">
              <a:solidFill>
                <a:schemeClr val="tx1">
                  <a:lumMod val="50000"/>
                </a:schemeClr>
              </a:solidFill>
            </a:endParaRPr>
          </a:p>
          <a:p>
            <a:pPr algn="just">
              <a:lnSpc>
                <a:spcPct val="200000"/>
              </a:lnSpc>
            </a:pPr>
            <a:r>
              <a:rPr lang="pl-PL" sz="1800" b="1" dirty="0" err="1">
                <a:solidFill>
                  <a:schemeClr val="tx1">
                    <a:lumMod val="50000"/>
                  </a:schemeClr>
                </a:solidFill>
              </a:rPr>
              <a:t>Sector</a:t>
            </a:r>
            <a:r>
              <a:rPr lang="pl-PL" sz="1800" b="1" dirty="0">
                <a:solidFill>
                  <a:schemeClr val="tx1">
                    <a:lumMod val="50000"/>
                  </a:schemeClr>
                </a:solidFill>
              </a:rPr>
              <a:t> </a:t>
            </a:r>
            <a:r>
              <a:rPr lang="pl-PL" sz="1800" b="1" dirty="0" err="1">
                <a:solidFill>
                  <a:schemeClr val="tx1">
                    <a:lumMod val="50000"/>
                  </a:schemeClr>
                </a:solidFill>
              </a:rPr>
              <a:t>coupling</a:t>
            </a:r>
            <a:endParaRPr lang="en-GB" sz="1800" b="1" dirty="0">
              <a:solidFill>
                <a:schemeClr val="tx1">
                  <a:lumMod val="50000"/>
                </a:schemeClr>
              </a:solidFill>
            </a:endParaRPr>
          </a:p>
          <a:p>
            <a:pPr algn="just"/>
            <a:endParaRPr lang="en-GB" sz="1800" dirty="0">
              <a:solidFill>
                <a:schemeClr val="tx1">
                  <a:lumMod val="50000"/>
                </a:schemeClr>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197" y="1174637"/>
            <a:ext cx="7584799" cy="490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Prostokąt 10"/>
          <p:cNvSpPr/>
          <p:nvPr/>
        </p:nvSpPr>
        <p:spPr>
          <a:xfrm>
            <a:off x="4453170" y="944214"/>
            <a:ext cx="5016296" cy="369332"/>
          </a:xfrm>
          <a:prstGeom prst="rect">
            <a:avLst/>
          </a:prstGeom>
        </p:spPr>
        <p:txBody>
          <a:bodyPr wrap="square">
            <a:spAutoFit/>
          </a:bodyPr>
          <a:lstStyle/>
          <a:p>
            <a:pPr algn="just"/>
            <a:r>
              <a:rPr lang="pl-PL" sz="1800" b="1" dirty="0">
                <a:solidFill>
                  <a:schemeClr val="tx1">
                    <a:lumMod val="50000"/>
                  </a:schemeClr>
                </a:solidFill>
              </a:rPr>
              <a:t>GEOTHERMAL</a:t>
            </a:r>
            <a:endParaRPr lang="en-GB" sz="1800" b="1" dirty="0">
              <a:solidFill>
                <a:schemeClr val="tx1">
                  <a:lumMod val="50000"/>
                </a:schemeClr>
              </a:solidFill>
            </a:endParaRPr>
          </a:p>
        </p:txBody>
      </p:sp>
      <p:sp>
        <p:nvSpPr>
          <p:cNvPr id="12" name="Prostokąt 11"/>
          <p:cNvSpPr/>
          <p:nvPr/>
        </p:nvSpPr>
        <p:spPr>
          <a:xfrm>
            <a:off x="9660040" y="2613292"/>
            <a:ext cx="5016296" cy="646331"/>
          </a:xfrm>
          <a:prstGeom prst="rect">
            <a:avLst/>
          </a:prstGeom>
        </p:spPr>
        <p:txBody>
          <a:bodyPr wrap="square">
            <a:spAutoFit/>
          </a:bodyPr>
          <a:lstStyle/>
          <a:p>
            <a:pPr algn="just"/>
            <a:r>
              <a:rPr lang="pl-PL" sz="1800" b="1" dirty="0">
                <a:solidFill>
                  <a:schemeClr val="tx1">
                    <a:lumMod val="50000"/>
                  </a:schemeClr>
                </a:solidFill>
              </a:rPr>
              <a:t>BATTERIES</a:t>
            </a:r>
            <a:endParaRPr lang="en-GB" sz="1800" b="1" dirty="0">
              <a:solidFill>
                <a:schemeClr val="tx1">
                  <a:lumMod val="50000"/>
                </a:schemeClr>
              </a:solidFill>
            </a:endParaRPr>
          </a:p>
          <a:p>
            <a:pPr algn="just"/>
            <a:endParaRPr lang="en-GB" sz="1800" dirty="0">
              <a:solidFill>
                <a:schemeClr val="tx1">
                  <a:lumMod val="50000"/>
                </a:schemeClr>
              </a:solidFill>
            </a:endParaRPr>
          </a:p>
        </p:txBody>
      </p:sp>
      <p:pic>
        <p:nvPicPr>
          <p:cNvPr id="2" name="Obraz 1">
            <a:extLst>
              <a:ext uri="{FF2B5EF4-FFF2-40B4-BE49-F238E27FC236}">
                <a16:creationId xmlns:a16="http://schemas.microsoft.com/office/drawing/2014/main" id="{06F7D508-93DB-8EEC-A617-2F2B90D301B0}"/>
              </a:ext>
            </a:extLst>
          </p:cNvPr>
          <p:cNvPicPr>
            <a:picLocks noChangeAspect="1"/>
          </p:cNvPicPr>
          <p:nvPr/>
        </p:nvPicPr>
        <p:blipFill>
          <a:blip r:embed="rId3"/>
          <a:stretch>
            <a:fillRect/>
          </a:stretch>
        </p:blipFill>
        <p:spPr>
          <a:xfrm>
            <a:off x="10446746" y="225096"/>
            <a:ext cx="1432684" cy="329213"/>
          </a:xfrm>
          <a:prstGeom prst="rect">
            <a:avLst/>
          </a:prstGeom>
        </p:spPr>
      </p:pic>
    </p:spTree>
    <p:extLst>
      <p:ext uri="{BB962C8B-B14F-4D97-AF65-F5344CB8AC3E}">
        <p14:creationId xmlns:p14="http://schemas.microsoft.com/office/powerpoint/2010/main" val="910448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1"/>
          </p:nvPr>
        </p:nvSpPr>
        <p:spPr/>
        <p:txBody>
          <a:bodyPr/>
          <a:lstStyle/>
          <a:p>
            <a:endParaRPr lang="pl-PL" altLang="pl-PL" dirty="0"/>
          </a:p>
        </p:txBody>
      </p:sp>
      <p:sp>
        <p:nvSpPr>
          <p:cNvPr id="5" name="Symbol zastępczy numeru slajdu 4"/>
          <p:cNvSpPr>
            <a:spLocks noGrp="1"/>
          </p:cNvSpPr>
          <p:nvPr>
            <p:ph type="sldNum" sz="quarter" idx="12"/>
          </p:nvPr>
        </p:nvSpPr>
        <p:spPr/>
        <p:txBody>
          <a:bodyPr/>
          <a:lstStyle/>
          <a:p>
            <a:fld id="{5E26CD2E-4144-4FDC-A3AE-FF17D2F81A9F}" type="slidenum">
              <a:rPr lang="pl-PL" altLang="pl-PL" smtClean="0"/>
              <a:pPr/>
              <a:t>14</a:t>
            </a:fld>
            <a:endParaRPr lang="pl-PL" altLang="pl-PL" dirty="0"/>
          </a:p>
        </p:txBody>
      </p:sp>
      <p:sp>
        <p:nvSpPr>
          <p:cNvPr id="8" name="Prostokąt 7"/>
          <p:cNvSpPr/>
          <p:nvPr/>
        </p:nvSpPr>
        <p:spPr>
          <a:xfrm>
            <a:off x="364200" y="225096"/>
            <a:ext cx="8705405" cy="430887"/>
          </a:xfrm>
          <a:prstGeom prst="rect">
            <a:avLst/>
          </a:prstGeom>
        </p:spPr>
        <p:txBody>
          <a:bodyPr wrap="square">
            <a:spAutoFit/>
          </a:bodyPr>
          <a:lstStyle/>
          <a:p>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a:t>
            </a:r>
            <a:endParaRPr lang="pl-PL" sz="2200" b="1" dirty="0">
              <a:solidFill>
                <a:schemeClr val="accent5">
                  <a:lumMod val="75000"/>
                </a:schemeClr>
              </a:solidFill>
            </a:endParaRPr>
          </a:p>
        </p:txBody>
      </p:sp>
      <p:sp>
        <p:nvSpPr>
          <p:cNvPr id="12" name="Prostokąt 11"/>
          <p:cNvSpPr/>
          <p:nvPr/>
        </p:nvSpPr>
        <p:spPr>
          <a:xfrm>
            <a:off x="364200" y="1039040"/>
            <a:ext cx="4512600" cy="5262979"/>
          </a:xfrm>
          <a:prstGeom prst="rect">
            <a:avLst/>
          </a:prstGeom>
        </p:spPr>
        <p:txBody>
          <a:bodyPr wrap="square">
            <a:spAutoFit/>
          </a:bodyPr>
          <a:lstStyle/>
          <a:p>
            <a:pPr algn="just"/>
            <a:r>
              <a:rPr lang="es-ES" sz="1800" b="1" dirty="0">
                <a:solidFill>
                  <a:schemeClr val="tx1">
                    <a:lumMod val="50000"/>
                  </a:schemeClr>
                </a:solidFill>
              </a:rPr>
              <a:t>SCENARIO (MULTI-ACTION)</a:t>
            </a:r>
          </a:p>
          <a:p>
            <a:pPr algn="just"/>
            <a:endParaRPr lang="es-ES" sz="1800" b="1" dirty="0">
              <a:solidFill>
                <a:schemeClr val="tx1">
                  <a:lumMod val="50000"/>
                </a:schemeClr>
              </a:solidFill>
            </a:endParaRPr>
          </a:p>
          <a:p>
            <a:r>
              <a:rPr lang="es-ES" sz="2400" b="1" dirty="0">
                <a:solidFill>
                  <a:schemeClr val="tx1">
                    <a:lumMod val="50000"/>
                  </a:schemeClr>
                </a:solidFill>
              </a:rPr>
              <a:t>Eco-industrial</a:t>
            </a:r>
            <a:r>
              <a:rPr lang="pl-PL" sz="2400" b="1" dirty="0">
                <a:solidFill>
                  <a:schemeClr val="tx1">
                    <a:lumMod val="50000"/>
                  </a:schemeClr>
                </a:solidFill>
              </a:rPr>
              <a:t> </a:t>
            </a:r>
            <a:r>
              <a:rPr lang="es-ES" sz="2400" b="1" dirty="0" err="1">
                <a:solidFill>
                  <a:schemeClr val="tx1">
                    <a:lumMod val="50000"/>
                  </a:schemeClr>
                </a:solidFill>
              </a:rPr>
              <a:t>park</a:t>
            </a:r>
            <a:r>
              <a:rPr lang="es-ES" sz="2400" b="1" dirty="0">
                <a:solidFill>
                  <a:schemeClr val="tx1">
                    <a:lumMod val="50000"/>
                  </a:schemeClr>
                </a:solidFill>
              </a:rPr>
              <a:t> </a:t>
            </a:r>
            <a:r>
              <a:rPr lang="pl-PL" sz="2400" b="1" dirty="0">
                <a:solidFill>
                  <a:schemeClr val="tx1">
                    <a:lumMod val="50000"/>
                  </a:schemeClr>
                </a:solidFill>
              </a:rPr>
              <a:t>        </a:t>
            </a:r>
            <a:r>
              <a:rPr lang="es-ES" sz="2400" b="1" dirty="0">
                <a:solidFill>
                  <a:schemeClr val="tx1">
                    <a:lumMod val="50000"/>
                  </a:schemeClr>
                </a:solidFill>
              </a:rPr>
              <a:t>(</a:t>
            </a:r>
            <a:r>
              <a:rPr lang="es-ES" sz="2400" b="1" dirty="0" err="1">
                <a:solidFill>
                  <a:schemeClr val="tx1">
                    <a:lumMod val="50000"/>
                  </a:schemeClr>
                </a:solidFill>
              </a:rPr>
              <a:t>with</a:t>
            </a:r>
            <a:r>
              <a:rPr lang="es-ES" sz="2400" b="1" dirty="0">
                <a:solidFill>
                  <a:schemeClr val="tx1">
                    <a:lumMod val="50000"/>
                  </a:schemeClr>
                </a:solidFill>
              </a:rPr>
              <a:t> virtual </a:t>
            </a:r>
            <a:r>
              <a:rPr lang="es-ES" sz="2400" b="1" dirty="0" err="1">
                <a:solidFill>
                  <a:schemeClr val="tx1">
                    <a:lumMod val="50000"/>
                  </a:schemeClr>
                </a:solidFill>
              </a:rPr>
              <a:t>power</a:t>
            </a:r>
            <a:r>
              <a:rPr lang="es-ES" sz="2400" b="1" dirty="0">
                <a:solidFill>
                  <a:schemeClr val="tx1">
                    <a:lumMod val="50000"/>
                  </a:schemeClr>
                </a:solidFill>
              </a:rPr>
              <a:t> p</a:t>
            </a:r>
            <a:r>
              <a:rPr lang="pl-PL" sz="2400" b="1" dirty="0">
                <a:solidFill>
                  <a:schemeClr val="tx1">
                    <a:lumMod val="50000"/>
                  </a:schemeClr>
                </a:solidFill>
              </a:rPr>
              <a:t>l</a:t>
            </a:r>
            <a:r>
              <a:rPr lang="es-ES" sz="2400" b="1" dirty="0" err="1">
                <a:solidFill>
                  <a:schemeClr val="tx1">
                    <a:lumMod val="50000"/>
                  </a:schemeClr>
                </a:solidFill>
              </a:rPr>
              <a:t>ant</a:t>
            </a:r>
            <a:r>
              <a:rPr lang="es-ES" sz="2400" b="1" dirty="0">
                <a:solidFill>
                  <a:schemeClr val="tx1">
                    <a:lumMod val="50000"/>
                  </a:schemeClr>
                </a:solidFill>
              </a:rPr>
              <a:t>)</a:t>
            </a:r>
          </a:p>
          <a:p>
            <a:pPr algn="just"/>
            <a:endParaRPr lang="es-ES" sz="1800" b="1" dirty="0">
              <a:solidFill>
                <a:schemeClr val="tx1">
                  <a:lumMod val="50000"/>
                </a:schemeClr>
              </a:solidFill>
            </a:endParaRPr>
          </a:p>
          <a:p>
            <a:pPr algn="just"/>
            <a:r>
              <a:rPr lang="pl-PL" sz="3600" b="1" dirty="0">
                <a:solidFill>
                  <a:schemeClr val="tx1">
                    <a:lumMod val="50000"/>
                  </a:schemeClr>
                </a:solidFill>
              </a:rPr>
              <a:t>+</a:t>
            </a:r>
          </a:p>
          <a:p>
            <a:pPr algn="just"/>
            <a:endParaRPr lang="pl-PL" sz="1800" b="1" dirty="0">
              <a:solidFill>
                <a:schemeClr val="tx1">
                  <a:lumMod val="50000"/>
                </a:schemeClr>
              </a:solidFill>
            </a:endParaRPr>
          </a:p>
          <a:p>
            <a:pPr algn="just"/>
            <a:r>
              <a:rPr lang="pl-PL" sz="1800" b="1" dirty="0">
                <a:solidFill>
                  <a:schemeClr val="tx1">
                    <a:lumMod val="50000"/>
                  </a:schemeClr>
                </a:solidFill>
              </a:rPr>
              <a:t>Green H</a:t>
            </a:r>
            <a:r>
              <a:rPr lang="pl-PL" sz="1800" b="1" baseline="-25000" dirty="0">
                <a:solidFill>
                  <a:schemeClr val="tx1">
                    <a:lumMod val="50000"/>
                  </a:schemeClr>
                </a:solidFill>
              </a:rPr>
              <a:t>2</a:t>
            </a:r>
            <a:r>
              <a:rPr lang="pl-PL" sz="1800" b="1" dirty="0">
                <a:solidFill>
                  <a:schemeClr val="tx1">
                    <a:lumMod val="50000"/>
                  </a:schemeClr>
                </a:solidFill>
              </a:rPr>
              <a:t> plant</a:t>
            </a:r>
          </a:p>
          <a:p>
            <a:pPr algn="just"/>
            <a:endParaRPr lang="pl-PL" sz="1800" b="1" dirty="0">
              <a:solidFill>
                <a:schemeClr val="tx1">
                  <a:lumMod val="50000"/>
                </a:schemeClr>
              </a:solidFill>
            </a:endParaRPr>
          </a:p>
          <a:p>
            <a:pPr algn="just"/>
            <a:r>
              <a:rPr lang="pl-PL" sz="1800" b="1" dirty="0" err="1">
                <a:solidFill>
                  <a:schemeClr val="tx1">
                    <a:lumMod val="50000"/>
                  </a:schemeClr>
                </a:solidFill>
              </a:rPr>
              <a:t>Molten</a:t>
            </a:r>
            <a:r>
              <a:rPr lang="pl-PL" sz="1800" b="1" dirty="0">
                <a:solidFill>
                  <a:schemeClr val="tx1">
                    <a:lumMod val="50000"/>
                  </a:schemeClr>
                </a:solidFill>
              </a:rPr>
              <a:t> salt plant</a:t>
            </a:r>
          </a:p>
          <a:p>
            <a:pPr algn="just"/>
            <a:endParaRPr lang="pl-PL" sz="1800" b="1" dirty="0">
              <a:solidFill>
                <a:schemeClr val="tx1">
                  <a:lumMod val="50000"/>
                </a:schemeClr>
              </a:solidFill>
            </a:endParaRPr>
          </a:p>
          <a:p>
            <a:pPr algn="just"/>
            <a:r>
              <a:rPr lang="pl-PL" sz="1800" b="1" dirty="0" err="1">
                <a:solidFill>
                  <a:schemeClr val="tx1">
                    <a:lumMod val="50000"/>
                  </a:schemeClr>
                </a:solidFill>
              </a:rPr>
              <a:t>Batteries</a:t>
            </a:r>
            <a:endParaRPr lang="pl-PL" sz="1800" b="1" dirty="0">
              <a:solidFill>
                <a:schemeClr val="tx1">
                  <a:lumMod val="50000"/>
                </a:schemeClr>
              </a:solidFill>
            </a:endParaRPr>
          </a:p>
          <a:p>
            <a:pPr algn="just"/>
            <a:endParaRPr lang="pl-PL" sz="1800" b="1" dirty="0">
              <a:solidFill>
                <a:schemeClr val="tx1">
                  <a:lumMod val="50000"/>
                </a:schemeClr>
              </a:solidFill>
            </a:endParaRPr>
          </a:p>
          <a:p>
            <a:pPr algn="just"/>
            <a:r>
              <a:rPr lang="pl-PL" sz="1800" b="1" dirty="0" err="1">
                <a:solidFill>
                  <a:schemeClr val="tx1">
                    <a:lumMod val="50000"/>
                  </a:schemeClr>
                </a:solidFill>
              </a:rPr>
              <a:t>Biofuels</a:t>
            </a:r>
            <a:r>
              <a:rPr lang="pl-PL" sz="1800" b="1" dirty="0">
                <a:solidFill>
                  <a:schemeClr val="tx1">
                    <a:lumMod val="50000"/>
                  </a:schemeClr>
                </a:solidFill>
              </a:rPr>
              <a:t> </a:t>
            </a:r>
            <a:r>
              <a:rPr lang="pl-PL" sz="1800" b="1" dirty="0" err="1">
                <a:solidFill>
                  <a:schemeClr val="tx1">
                    <a:lumMod val="50000"/>
                  </a:schemeClr>
                </a:solidFill>
              </a:rPr>
              <a:t>production</a:t>
            </a:r>
            <a:endParaRPr lang="pl-PL" sz="1800" b="1" dirty="0">
              <a:solidFill>
                <a:schemeClr val="tx1">
                  <a:lumMod val="50000"/>
                </a:schemeClr>
              </a:solidFill>
            </a:endParaRPr>
          </a:p>
          <a:p>
            <a:pPr algn="just"/>
            <a:endParaRPr lang="pl-PL" sz="1800" b="1" dirty="0">
              <a:solidFill>
                <a:schemeClr val="tx1">
                  <a:lumMod val="50000"/>
                </a:schemeClr>
              </a:solidFill>
            </a:endParaRPr>
          </a:p>
          <a:p>
            <a:pPr algn="just"/>
            <a:r>
              <a:rPr lang="pl-PL" sz="1800" b="1" dirty="0" err="1">
                <a:solidFill>
                  <a:schemeClr val="tx1">
                    <a:lumMod val="50000"/>
                  </a:schemeClr>
                </a:solidFill>
              </a:rPr>
              <a:t>Biofuels</a:t>
            </a:r>
            <a:r>
              <a:rPr lang="pl-PL" sz="1800" b="1" dirty="0">
                <a:solidFill>
                  <a:schemeClr val="tx1">
                    <a:lumMod val="50000"/>
                  </a:schemeClr>
                </a:solidFill>
              </a:rPr>
              <a:t> </a:t>
            </a:r>
            <a:r>
              <a:rPr lang="pl-PL" sz="1800" b="1" dirty="0" err="1">
                <a:solidFill>
                  <a:schemeClr val="tx1">
                    <a:lumMod val="50000"/>
                  </a:schemeClr>
                </a:solidFill>
              </a:rPr>
              <a:t>combustion</a:t>
            </a:r>
            <a:endParaRPr lang="en-GB" sz="1800" b="1" dirty="0">
              <a:solidFill>
                <a:schemeClr val="tx1">
                  <a:lumMod val="50000"/>
                </a:schemeClr>
              </a:solidFill>
            </a:endParaRPr>
          </a:p>
          <a:p>
            <a:pPr algn="just"/>
            <a:endParaRPr lang="en-GB" sz="1800" dirty="0">
              <a:solidFill>
                <a:schemeClr val="tx1">
                  <a:lumMod val="50000"/>
                </a:schemeClr>
              </a:solidFill>
            </a:endParaRPr>
          </a:p>
        </p:txBody>
      </p:sp>
      <p:pic>
        <p:nvPicPr>
          <p:cNvPr id="3" name="Imagen 2">
            <a:extLst>
              <a:ext uri="{FF2B5EF4-FFF2-40B4-BE49-F238E27FC236}">
                <a16:creationId xmlns:a16="http://schemas.microsoft.com/office/drawing/2014/main" id="{4FDFC0A8-FD66-F38F-1D00-74917B3B6CC0}"/>
              </a:ext>
            </a:extLst>
          </p:cNvPr>
          <p:cNvPicPr>
            <a:picLocks noChangeAspect="1"/>
          </p:cNvPicPr>
          <p:nvPr/>
        </p:nvPicPr>
        <p:blipFill rotWithShape="1">
          <a:blip r:embed="rId3"/>
          <a:srcRect l="-30" t="9760" r="57421" b="17196"/>
          <a:stretch/>
        </p:blipFill>
        <p:spPr>
          <a:xfrm>
            <a:off x="5074193" y="-38100"/>
            <a:ext cx="7093995" cy="6840538"/>
          </a:xfrm>
          <a:prstGeom prst="rect">
            <a:avLst/>
          </a:prstGeom>
        </p:spPr>
      </p:pic>
      <p:sp>
        <p:nvSpPr>
          <p:cNvPr id="6" name="Elipse 5">
            <a:extLst>
              <a:ext uri="{FF2B5EF4-FFF2-40B4-BE49-F238E27FC236}">
                <a16:creationId xmlns:a16="http://schemas.microsoft.com/office/drawing/2014/main" id="{99601BE3-4507-E045-A26E-4AC491F661B7}"/>
              </a:ext>
            </a:extLst>
          </p:cNvPr>
          <p:cNvSpPr/>
          <p:nvPr/>
        </p:nvSpPr>
        <p:spPr>
          <a:xfrm>
            <a:off x="5074193" y="3054096"/>
            <a:ext cx="2936531" cy="485045"/>
          </a:xfrm>
          <a:prstGeom prst="ellipse">
            <a:avLst/>
          </a:prstGeom>
          <a:noFill/>
          <a:ln>
            <a:solidFill>
              <a:srgbClr val="D22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7E9C8A93-9B78-9176-033E-2D03ECF4A995}"/>
              </a:ext>
            </a:extLst>
          </p:cNvPr>
          <p:cNvSpPr/>
          <p:nvPr/>
        </p:nvSpPr>
        <p:spPr>
          <a:xfrm>
            <a:off x="5074192" y="5255476"/>
            <a:ext cx="2936531" cy="249269"/>
          </a:xfrm>
          <a:prstGeom prst="ellipse">
            <a:avLst/>
          </a:prstGeom>
          <a:noFill/>
          <a:ln>
            <a:solidFill>
              <a:srgbClr val="D22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a:extLst>
              <a:ext uri="{FF2B5EF4-FFF2-40B4-BE49-F238E27FC236}">
                <a16:creationId xmlns:a16="http://schemas.microsoft.com/office/drawing/2014/main" id="{5724531D-8D53-BD7D-4124-B90BA2606410}"/>
              </a:ext>
            </a:extLst>
          </p:cNvPr>
          <p:cNvSpPr/>
          <p:nvPr/>
        </p:nvSpPr>
        <p:spPr>
          <a:xfrm>
            <a:off x="5074193" y="5504889"/>
            <a:ext cx="2936531" cy="432366"/>
          </a:xfrm>
          <a:prstGeom prst="ellipse">
            <a:avLst/>
          </a:prstGeom>
          <a:noFill/>
          <a:ln>
            <a:solidFill>
              <a:srgbClr val="D22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7614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47268" y="225096"/>
            <a:ext cx="8705405" cy="430887"/>
          </a:xfrm>
          <a:prstGeom prst="rect">
            <a:avLst/>
          </a:prstGeom>
        </p:spPr>
        <p:txBody>
          <a:bodyPr wrap="square">
            <a:spAutoFit/>
          </a:bodyPr>
          <a:lstStyle/>
          <a:p>
            <a:r>
              <a:rPr lang="es-ES" sz="2200" b="1" dirty="0">
                <a:solidFill>
                  <a:schemeClr val="accent5">
                    <a:lumMod val="75000"/>
                  </a:schemeClr>
                </a:solidFill>
              </a:rPr>
              <a:t>GreenJOBS</a:t>
            </a:r>
            <a:r>
              <a:rPr lang="en-US" sz="2200" b="1" dirty="0">
                <a:solidFill>
                  <a:schemeClr val="accent5">
                    <a:lumMod val="75000"/>
                  </a:schemeClr>
                </a:solidFill>
              </a:rPr>
              <a:t> Project</a:t>
            </a:r>
            <a:endParaRPr lang="pl-PL" sz="2200" b="1" dirty="0">
              <a:solidFill>
                <a:schemeClr val="accent5">
                  <a:lumMod val="75000"/>
                </a:schemeClr>
              </a:solidFill>
            </a:endParaRPr>
          </a:p>
        </p:txBody>
      </p:sp>
      <p:sp>
        <p:nvSpPr>
          <p:cNvPr id="7" name="Symbol zastępczy zawartości 2">
            <a:extLst>
              <a:ext uri="{FF2B5EF4-FFF2-40B4-BE49-F238E27FC236}">
                <a16:creationId xmlns:a16="http://schemas.microsoft.com/office/drawing/2014/main" id="{AF4C2D0C-2E4F-D33B-6C12-BBD5B1B47BFC}"/>
              </a:ext>
            </a:extLst>
          </p:cNvPr>
          <p:cNvSpPr txBox="1">
            <a:spLocks/>
          </p:cNvSpPr>
          <p:nvPr/>
        </p:nvSpPr>
        <p:spPr>
          <a:xfrm>
            <a:off x="3783285" y="147030"/>
            <a:ext cx="4963126" cy="1314972"/>
          </a:xfrm>
          <a:prstGeom prst="rect">
            <a:avLst/>
          </a:prstGeom>
        </p:spPr>
        <p:txBody>
          <a:bodyPr vert="horz" lIns="45720" tIns="45720" rIns="45720" bIns="45720" rtlCol="0">
            <a:normAutofit/>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r>
              <a:rPr lang="pl-PL" sz="2000" dirty="0">
                <a:solidFill>
                  <a:schemeClr val="tx1">
                    <a:lumMod val="50000"/>
                  </a:schemeClr>
                </a:solidFill>
              </a:rPr>
              <a:t>Bobrek-Piekary </a:t>
            </a:r>
            <a:r>
              <a:rPr lang="pl-PL" sz="2000" dirty="0" err="1">
                <a:solidFill>
                  <a:schemeClr val="tx1">
                    <a:lumMod val="50000"/>
                  </a:schemeClr>
                </a:solidFill>
              </a:rPr>
              <a:t>Coal</a:t>
            </a:r>
            <a:r>
              <a:rPr lang="pl-PL" sz="2000" dirty="0">
                <a:solidFill>
                  <a:schemeClr val="tx1">
                    <a:lumMod val="50000"/>
                  </a:schemeClr>
                </a:solidFill>
              </a:rPr>
              <a:t> </a:t>
            </a:r>
            <a:r>
              <a:rPr lang="pl-PL" sz="2000" dirty="0" err="1">
                <a:solidFill>
                  <a:schemeClr val="tx1">
                    <a:lumMod val="50000"/>
                  </a:schemeClr>
                </a:solidFill>
              </a:rPr>
              <a:t>Mine</a:t>
            </a:r>
            <a:r>
              <a:rPr lang="pl-PL" sz="2000" dirty="0">
                <a:solidFill>
                  <a:schemeClr val="tx1">
                    <a:lumMod val="50000"/>
                  </a:schemeClr>
                </a:solidFill>
              </a:rPr>
              <a:t>, POLAND</a:t>
            </a:r>
          </a:p>
        </p:txBody>
      </p:sp>
      <p:pic>
        <p:nvPicPr>
          <p:cNvPr id="2" name="Obraz 1"/>
          <p:cNvPicPr>
            <a:picLocks noChangeAspect="1"/>
          </p:cNvPicPr>
          <p:nvPr/>
        </p:nvPicPr>
        <p:blipFill>
          <a:blip r:embed="rId2"/>
          <a:stretch>
            <a:fillRect/>
          </a:stretch>
        </p:blipFill>
        <p:spPr>
          <a:xfrm>
            <a:off x="10027638" y="204840"/>
            <a:ext cx="1963082" cy="451143"/>
          </a:xfrm>
          <a:prstGeom prst="rect">
            <a:avLst/>
          </a:prstGeom>
        </p:spPr>
      </p:pic>
      <p:pic>
        <p:nvPicPr>
          <p:cNvPr id="3" name="Picture 2" descr="C:\Users\AWieckol\AppData\Local\Temp\XPgrpwise\IMAGE_3.jpeg">
            <a:extLst>
              <a:ext uri="{FF2B5EF4-FFF2-40B4-BE49-F238E27FC236}">
                <a16:creationId xmlns:a16="http://schemas.microsoft.com/office/drawing/2014/main" id="{5689FB03-860D-90CF-7F55-0D5E25E29A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3285" y="469132"/>
            <a:ext cx="4963126" cy="27917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AWieckol\AppData\Local\Temp\XPgrpwise\IMAGE_2.jpeg">
            <a:extLst>
              <a:ext uri="{FF2B5EF4-FFF2-40B4-BE49-F238E27FC236}">
                <a16:creationId xmlns:a16="http://schemas.microsoft.com/office/drawing/2014/main" id="{F0FE740C-CF4F-4C9B-F877-BD2E9A14485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10" b="-329"/>
          <a:stretch/>
        </p:blipFill>
        <p:spPr bwMode="auto">
          <a:xfrm>
            <a:off x="347268" y="3717055"/>
            <a:ext cx="4936455" cy="2791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AWieckol\AppData\Local\Temp\XPgrpwise\IMAGE.jpeg">
            <a:extLst>
              <a:ext uri="{FF2B5EF4-FFF2-40B4-BE49-F238E27FC236}">
                <a16:creationId xmlns:a16="http://schemas.microsoft.com/office/drawing/2014/main" id="{3EE445B9-827A-F24A-D7C4-76F80BD510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4467" y="3717055"/>
            <a:ext cx="4963126" cy="2791759"/>
          </a:xfrm>
          <a:prstGeom prst="rect">
            <a:avLst/>
          </a:prstGeom>
          <a:noFill/>
          <a:extLst>
            <a:ext uri="{909E8E84-426E-40DD-AFC4-6F175D3DCCD1}">
              <a14:hiddenFill xmlns:a14="http://schemas.microsoft.com/office/drawing/2010/main">
                <a:solidFill>
                  <a:srgbClr val="FFFFFF"/>
                </a:solidFill>
              </a14:hiddenFill>
            </a:ext>
          </a:extLst>
        </p:spPr>
      </p:pic>
      <p:sp>
        <p:nvSpPr>
          <p:cNvPr id="9" name="Symbol zastępczy zawartości 2">
            <a:extLst>
              <a:ext uri="{FF2B5EF4-FFF2-40B4-BE49-F238E27FC236}">
                <a16:creationId xmlns:a16="http://schemas.microsoft.com/office/drawing/2014/main" id="{0FB932E6-61A6-8CC3-9FBA-9F984A8DBE81}"/>
              </a:ext>
            </a:extLst>
          </p:cNvPr>
          <p:cNvSpPr txBox="1">
            <a:spLocks/>
          </p:cNvSpPr>
          <p:nvPr/>
        </p:nvSpPr>
        <p:spPr>
          <a:xfrm>
            <a:off x="347268" y="3374180"/>
            <a:ext cx="4963126" cy="1314972"/>
          </a:xfrm>
          <a:prstGeom prst="rect">
            <a:avLst/>
          </a:prstGeom>
        </p:spPr>
        <p:txBody>
          <a:bodyPr vert="horz" lIns="45720" tIns="45720" rIns="45720" bIns="45720" rtlCol="0">
            <a:normAutofit/>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r>
              <a:rPr lang="pl-PL" sz="2000" dirty="0" err="1">
                <a:solidFill>
                  <a:schemeClr val="tx1">
                    <a:lumMod val="50000"/>
                  </a:schemeClr>
                </a:solidFill>
              </a:rPr>
              <a:t>Aller-Barredo-Figaredo</a:t>
            </a:r>
            <a:r>
              <a:rPr lang="pl-PL" sz="2000" dirty="0">
                <a:solidFill>
                  <a:schemeClr val="tx1">
                    <a:lumMod val="50000"/>
                  </a:schemeClr>
                </a:solidFill>
              </a:rPr>
              <a:t>, SPAIN</a:t>
            </a:r>
          </a:p>
        </p:txBody>
      </p:sp>
      <p:sp>
        <p:nvSpPr>
          <p:cNvPr id="12" name="Symbol zastępczy zawartości 2">
            <a:extLst>
              <a:ext uri="{FF2B5EF4-FFF2-40B4-BE49-F238E27FC236}">
                <a16:creationId xmlns:a16="http://schemas.microsoft.com/office/drawing/2014/main" id="{B05A5FA7-0A66-B598-D390-BAA8E2E3051B}"/>
              </a:ext>
            </a:extLst>
          </p:cNvPr>
          <p:cNvSpPr txBox="1">
            <a:spLocks/>
          </p:cNvSpPr>
          <p:nvPr/>
        </p:nvSpPr>
        <p:spPr>
          <a:xfrm>
            <a:off x="6905462" y="3374180"/>
            <a:ext cx="4963126" cy="1314972"/>
          </a:xfrm>
          <a:prstGeom prst="rect">
            <a:avLst/>
          </a:prstGeom>
        </p:spPr>
        <p:txBody>
          <a:bodyPr vert="horz" lIns="45720" tIns="45720" rIns="45720" bIns="45720" rtlCol="0">
            <a:normAutofit/>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r>
              <a:rPr lang="pl-PL" sz="2000" dirty="0" err="1">
                <a:solidFill>
                  <a:schemeClr val="tx1">
                    <a:lumMod val="50000"/>
                  </a:schemeClr>
                </a:solidFill>
              </a:rPr>
              <a:t>Premogovnik</a:t>
            </a:r>
            <a:r>
              <a:rPr lang="pl-PL" sz="2000" dirty="0">
                <a:solidFill>
                  <a:schemeClr val="tx1">
                    <a:lumMod val="50000"/>
                  </a:schemeClr>
                </a:solidFill>
              </a:rPr>
              <a:t> </a:t>
            </a:r>
            <a:r>
              <a:rPr lang="pl-PL" sz="2000" dirty="0" err="1">
                <a:solidFill>
                  <a:schemeClr val="tx1">
                    <a:lumMod val="50000"/>
                  </a:schemeClr>
                </a:solidFill>
              </a:rPr>
              <a:t>Velenje</a:t>
            </a:r>
            <a:r>
              <a:rPr lang="pl-PL" sz="2000" dirty="0">
                <a:solidFill>
                  <a:schemeClr val="tx1">
                    <a:lumMod val="50000"/>
                  </a:schemeClr>
                </a:solidFill>
              </a:rPr>
              <a:t>, SLOVENIA</a:t>
            </a:r>
          </a:p>
        </p:txBody>
      </p:sp>
    </p:spTree>
    <p:extLst>
      <p:ext uri="{BB962C8B-B14F-4D97-AF65-F5344CB8AC3E}">
        <p14:creationId xmlns:p14="http://schemas.microsoft.com/office/powerpoint/2010/main" val="2519840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47268" y="225096"/>
            <a:ext cx="8705405" cy="430887"/>
          </a:xfrm>
          <a:prstGeom prst="rect">
            <a:avLst/>
          </a:prstGeom>
        </p:spPr>
        <p:txBody>
          <a:bodyPr wrap="square">
            <a:spAutoFit/>
          </a:bodyPr>
          <a:lstStyle/>
          <a:p>
            <a:r>
              <a:rPr lang="es-ES" sz="2200" b="1" dirty="0">
                <a:solidFill>
                  <a:schemeClr val="accent5">
                    <a:lumMod val="75000"/>
                  </a:schemeClr>
                </a:solidFill>
              </a:rPr>
              <a:t>GreenJOBS</a:t>
            </a:r>
            <a:r>
              <a:rPr lang="en-US" sz="2200" b="1" dirty="0">
                <a:solidFill>
                  <a:schemeClr val="accent5">
                    <a:lumMod val="75000"/>
                  </a:schemeClr>
                </a:solidFill>
              </a:rPr>
              <a:t> Project</a:t>
            </a:r>
            <a:endParaRPr lang="pl-PL" sz="2200" b="1" dirty="0">
              <a:solidFill>
                <a:schemeClr val="accent5">
                  <a:lumMod val="75000"/>
                </a:schemeClr>
              </a:solidFill>
            </a:endParaRPr>
          </a:p>
        </p:txBody>
      </p:sp>
      <p:sp>
        <p:nvSpPr>
          <p:cNvPr id="7" name="Symbol zastępczy zawartości 2">
            <a:extLst>
              <a:ext uri="{FF2B5EF4-FFF2-40B4-BE49-F238E27FC236}">
                <a16:creationId xmlns:a16="http://schemas.microsoft.com/office/drawing/2014/main" id="{AF4C2D0C-2E4F-D33B-6C12-BBD5B1B47BFC}"/>
              </a:ext>
            </a:extLst>
          </p:cNvPr>
          <p:cNvSpPr txBox="1">
            <a:spLocks/>
          </p:cNvSpPr>
          <p:nvPr/>
        </p:nvSpPr>
        <p:spPr>
          <a:xfrm>
            <a:off x="406400" y="949763"/>
            <a:ext cx="8425788" cy="5112369"/>
          </a:xfrm>
          <a:prstGeom prst="rect">
            <a:avLst/>
          </a:prstGeom>
        </p:spPr>
        <p:txBody>
          <a:bodyPr vert="horz" lIns="45720" tIns="45720" rIns="45720" bIns="45720" rtlCol="0">
            <a:normAutofit/>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r>
              <a:rPr lang="en-GB" sz="2000" dirty="0">
                <a:solidFill>
                  <a:schemeClr val="tx1">
                    <a:lumMod val="50000"/>
                  </a:schemeClr>
                </a:solidFill>
              </a:rPr>
              <a:t>Business model 1: Virtual Power Plant where energy is sold to the grid. </a:t>
            </a:r>
            <a:endParaRPr lang="en-GB" dirty="0">
              <a:solidFill>
                <a:schemeClr val="tx1">
                  <a:lumMod val="50000"/>
                </a:schemeClr>
              </a:solidFill>
            </a:endParaRPr>
          </a:p>
        </p:txBody>
      </p:sp>
      <p:pic>
        <p:nvPicPr>
          <p:cNvPr id="8" name="Obraz 7"/>
          <p:cNvPicPr>
            <a:picLocks noChangeAspect="1"/>
          </p:cNvPicPr>
          <p:nvPr/>
        </p:nvPicPr>
        <p:blipFill>
          <a:blip r:embed="rId2"/>
          <a:stretch>
            <a:fillRect/>
          </a:stretch>
        </p:blipFill>
        <p:spPr>
          <a:xfrm>
            <a:off x="2335642" y="1349516"/>
            <a:ext cx="7315834" cy="4712616"/>
          </a:xfrm>
          <a:prstGeom prst="rect">
            <a:avLst/>
          </a:prstGeom>
        </p:spPr>
      </p:pic>
      <p:pic>
        <p:nvPicPr>
          <p:cNvPr id="2" name="Obraz 1"/>
          <p:cNvPicPr>
            <a:picLocks noChangeAspect="1"/>
          </p:cNvPicPr>
          <p:nvPr/>
        </p:nvPicPr>
        <p:blipFill>
          <a:blip r:embed="rId3"/>
          <a:stretch>
            <a:fillRect/>
          </a:stretch>
        </p:blipFill>
        <p:spPr>
          <a:xfrm>
            <a:off x="10043247" y="205987"/>
            <a:ext cx="1965968" cy="449996"/>
          </a:xfrm>
          <a:prstGeom prst="rect">
            <a:avLst/>
          </a:prstGeom>
        </p:spPr>
      </p:pic>
    </p:spTree>
    <p:extLst>
      <p:ext uri="{BB962C8B-B14F-4D97-AF65-F5344CB8AC3E}">
        <p14:creationId xmlns:p14="http://schemas.microsoft.com/office/powerpoint/2010/main" val="2983416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47268" y="225096"/>
            <a:ext cx="8705405" cy="430887"/>
          </a:xfrm>
          <a:prstGeom prst="rect">
            <a:avLst/>
          </a:prstGeom>
        </p:spPr>
        <p:txBody>
          <a:bodyPr wrap="square">
            <a:spAutoFit/>
          </a:bodyPr>
          <a:lstStyle/>
          <a:p>
            <a:r>
              <a:rPr lang="es-ES" sz="2200" b="1" dirty="0">
                <a:solidFill>
                  <a:schemeClr val="accent5">
                    <a:lumMod val="75000"/>
                  </a:schemeClr>
                </a:solidFill>
              </a:rPr>
              <a:t>GreenJOBS</a:t>
            </a:r>
            <a:r>
              <a:rPr lang="en-US" sz="2200" b="1" dirty="0">
                <a:solidFill>
                  <a:schemeClr val="accent5">
                    <a:lumMod val="75000"/>
                  </a:schemeClr>
                </a:solidFill>
              </a:rPr>
              <a:t> Project</a:t>
            </a:r>
            <a:endParaRPr lang="pl-PL" sz="2200" b="1" dirty="0">
              <a:solidFill>
                <a:schemeClr val="accent5">
                  <a:lumMod val="75000"/>
                </a:schemeClr>
              </a:solidFill>
            </a:endParaRPr>
          </a:p>
        </p:txBody>
      </p:sp>
      <p:sp>
        <p:nvSpPr>
          <p:cNvPr id="7" name="Symbol zastępczy zawartości 2">
            <a:extLst>
              <a:ext uri="{FF2B5EF4-FFF2-40B4-BE49-F238E27FC236}">
                <a16:creationId xmlns:a16="http://schemas.microsoft.com/office/drawing/2014/main" id="{AF4C2D0C-2E4F-D33B-6C12-BBD5B1B47BFC}"/>
              </a:ext>
            </a:extLst>
          </p:cNvPr>
          <p:cNvSpPr txBox="1">
            <a:spLocks/>
          </p:cNvSpPr>
          <p:nvPr/>
        </p:nvSpPr>
        <p:spPr>
          <a:xfrm>
            <a:off x="406400" y="949763"/>
            <a:ext cx="8425788" cy="5112369"/>
          </a:xfrm>
          <a:prstGeom prst="rect">
            <a:avLst/>
          </a:prstGeom>
        </p:spPr>
        <p:txBody>
          <a:bodyPr vert="horz" lIns="45720" tIns="45720" rIns="45720" bIns="45720" rtlCol="0">
            <a:normAutofit/>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r>
              <a:rPr lang="en-GB" sz="2000" dirty="0">
                <a:solidFill>
                  <a:schemeClr val="tx1">
                    <a:lumMod val="50000"/>
                  </a:schemeClr>
                </a:solidFill>
              </a:rPr>
              <a:t>Business model 2: Green hydrogen plant</a:t>
            </a:r>
            <a:r>
              <a:rPr lang="en-GB" sz="2000" dirty="0"/>
              <a:t>. </a:t>
            </a:r>
            <a:endParaRPr lang="en-GB" dirty="0"/>
          </a:p>
        </p:txBody>
      </p:sp>
      <p:pic>
        <p:nvPicPr>
          <p:cNvPr id="8" name="Obraz 7"/>
          <p:cNvPicPr>
            <a:picLocks noChangeAspect="1"/>
          </p:cNvPicPr>
          <p:nvPr/>
        </p:nvPicPr>
        <p:blipFill>
          <a:blip r:embed="rId2"/>
          <a:stretch>
            <a:fillRect/>
          </a:stretch>
        </p:blipFill>
        <p:spPr>
          <a:xfrm>
            <a:off x="2024901" y="1478376"/>
            <a:ext cx="7901101" cy="4517528"/>
          </a:xfrm>
          <a:prstGeom prst="rect">
            <a:avLst/>
          </a:prstGeom>
        </p:spPr>
      </p:pic>
      <p:pic>
        <p:nvPicPr>
          <p:cNvPr id="2" name="Obraz 1"/>
          <p:cNvPicPr>
            <a:picLocks noChangeAspect="1"/>
          </p:cNvPicPr>
          <p:nvPr/>
        </p:nvPicPr>
        <p:blipFill>
          <a:blip r:embed="rId3"/>
          <a:stretch>
            <a:fillRect/>
          </a:stretch>
        </p:blipFill>
        <p:spPr>
          <a:xfrm>
            <a:off x="10027638" y="204840"/>
            <a:ext cx="1963082" cy="451143"/>
          </a:xfrm>
          <a:prstGeom prst="rect">
            <a:avLst/>
          </a:prstGeom>
        </p:spPr>
      </p:pic>
    </p:spTree>
    <p:extLst>
      <p:ext uri="{BB962C8B-B14F-4D97-AF65-F5344CB8AC3E}">
        <p14:creationId xmlns:p14="http://schemas.microsoft.com/office/powerpoint/2010/main" val="2573599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912614" y="124186"/>
            <a:ext cx="10342960" cy="346594"/>
          </a:xfrm>
        </p:spPr>
        <p:txBody>
          <a:bodyPr vert="horz" lIns="0" tIns="0" rIns="91440" bIns="45720" rtlCol="0" anchor="t" anchorCtr="0">
            <a:normAutofit fontScale="90000"/>
          </a:bodyPr>
          <a:lstStyle/>
          <a:p>
            <a:pPr algn="ctr"/>
            <a:r>
              <a:rPr lang="es-ES" dirty="0"/>
              <a:t>POTENTIAL SCOPE and </a:t>
            </a:r>
            <a:r>
              <a:rPr lang="en-AU" dirty="0"/>
              <a:t>activities</a:t>
            </a:r>
            <a:r>
              <a:rPr lang="es-ES" dirty="0"/>
              <a:t> </a:t>
            </a:r>
            <a:r>
              <a:rPr lang="es-ES" dirty="0" err="1"/>
              <a:t>of</a:t>
            </a:r>
            <a:r>
              <a:rPr lang="pl-PL" dirty="0"/>
              <a:t> </a:t>
            </a:r>
            <a:r>
              <a:rPr lang="en-US" dirty="0"/>
              <a:t>Task Force on Safe Operations and Closure of Coal Mines </a:t>
            </a:r>
            <a:endParaRPr lang="en-AU" dirty="0"/>
          </a:p>
        </p:txBody>
      </p:sp>
      <p:sp>
        <p:nvSpPr>
          <p:cNvPr id="3" name="Podtytuł 2"/>
          <p:cNvSpPr>
            <a:spLocks noGrp="1"/>
          </p:cNvSpPr>
          <p:nvPr>
            <p:ph type="subTitle" idx="1"/>
          </p:nvPr>
        </p:nvSpPr>
        <p:spPr>
          <a:xfrm>
            <a:off x="307818" y="1272209"/>
            <a:ext cx="11316832" cy="4947435"/>
          </a:xfrm>
        </p:spPr>
        <p:txBody>
          <a:bodyPr>
            <a:normAutofit/>
          </a:bodyPr>
          <a:lstStyle/>
          <a:p>
            <a:pPr marL="457200" indent="-457200" algn="just">
              <a:lnSpc>
                <a:spcPct val="110000"/>
              </a:lnSpc>
              <a:buFont typeface="+mj-lt"/>
              <a:buAutoNum type="arabicPeriod"/>
            </a:pPr>
            <a:r>
              <a:rPr lang="en-GB" dirty="0">
                <a:latin typeface="+mn-lt"/>
              </a:rPr>
              <a:t>How could the results change when applying specific criteria and policies corresponding to different non-European countries?</a:t>
            </a:r>
          </a:p>
          <a:p>
            <a:pPr marL="457200" indent="-457200" algn="just">
              <a:lnSpc>
                <a:spcPct val="110000"/>
              </a:lnSpc>
              <a:buFont typeface="+mj-lt"/>
              <a:buAutoNum type="arabicPeriod"/>
            </a:pPr>
            <a:r>
              <a:rPr lang="en-GB" dirty="0">
                <a:latin typeface="+mn-lt"/>
              </a:rPr>
              <a:t>How to adapt the business models based on renewable energy to different non-European countries?</a:t>
            </a:r>
          </a:p>
          <a:p>
            <a:pPr marL="457200" indent="-457200" algn="just">
              <a:lnSpc>
                <a:spcPct val="110000"/>
              </a:lnSpc>
              <a:buFont typeface="+mj-lt"/>
              <a:buAutoNum type="arabicPeriod"/>
            </a:pPr>
            <a:r>
              <a:rPr lang="en-GB" dirty="0">
                <a:latin typeface="+mn-lt"/>
              </a:rPr>
              <a:t>Are there any alternative opportunities to develop business models that rely on renewable energy, on the circular economy or scale energy storage?</a:t>
            </a:r>
          </a:p>
          <a:p>
            <a:pPr marL="457200" indent="-457200" algn="just">
              <a:lnSpc>
                <a:spcPct val="110000"/>
              </a:lnSpc>
              <a:buFont typeface="+mj-lt"/>
              <a:buAutoNum type="arabicPeriod"/>
            </a:pPr>
            <a:r>
              <a:rPr lang="en-GB">
                <a:latin typeface="+mn-lt"/>
              </a:rPr>
              <a:t>Which direct result indicators might be representative in other non-European countries?</a:t>
            </a:r>
          </a:p>
          <a:p>
            <a:pPr marL="457200" indent="-457200" algn="just">
              <a:lnSpc>
                <a:spcPct val="110000"/>
              </a:lnSpc>
              <a:buFont typeface="+mj-lt"/>
              <a:buAutoNum type="arabicPeriod"/>
            </a:pPr>
            <a:endParaRPr lang="es-ES" dirty="0">
              <a:latin typeface="+mn-lt"/>
            </a:endParaRPr>
          </a:p>
          <a:p>
            <a:pPr marL="457200" indent="-457200" algn="just">
              <a:lnSpc>
                <a:spcPct val="110000"/>
              </a:lnSpc>
              <a:buFont typeface="+mj-lt"/>
              <a:buAutoNum type="arabicPeriod"/>
            </a:pPr>
            <a:endParaRPr lang="pl-PL" dirty="0">
              <a:latin typeface="+mn-lt"/>
            </a:endParaRPr>
          </a:p>
          <a:p>
            <a:endParaRPr lang="en-AU" dirty="0"/>
          </a:p>
        </p:txBody>
      </p:sp>
      <p:sp>
        <p:nvSpPr>
          <p:cNvPr id="5" name="Symbol zastępczy numeru slajdu 4"/>
          <p:cNvSpPr>
            <a:spLocks noGrp="1"/>
          </p:cNvSpPr>
          <p:nvPr>
            <p:ph type="sldNum" sz="quarter" idx="12"/>
          </p:nvPr>
        </p:nvSpPr>
        <p:spPr/>
        <p:txBody>
          <a:bodyPr/>
          <a:lstStyle/>
          <a:p>
            <a:fld id="{5E26CD2E-4144-4FDC-A3AE-FF17D2F81A9F}" type="slidenum">
              <a:rPr lang="pl-PL" altLang="pl-PL" smtClean="0"/>
              <a:pPr/>
              <a:t>18</a:t>
            </a:fld>
            <a:endParaRPr lang="pl-PL" altLang="pl-PL" dirty="0"/>
          </a:p>
        </p:txBody>
      </p:sp>
    </p:spTree>
    <p:extLst>
      <p:ext uri="{BB962C8B-B14F-4D97-AF65-F5344CB8AC3E}">
        <p14:creationId xmlns:p14="http://schemas.microsoft.com/office/powerpoint/2010/main" val="2166338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0DEE7CC3-E28F-E896-0A78-C88AB692B796}"/>
              </a:ext>
            </a:extLst>
          </p:cNvPr>
          <p:cNvSpPr/>
          <p:nvPr/>
        </p:nvSpPr>
        <p:spPr>
          <a:xfrm>
            <a:off x="0" y="-54898"/>
            <a:ext cx="12168188" cy="27604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p:cNvSpPr/>
          <p:nvPr/>
        </p:nvSpPr>
        <p:spPr>
          <a:xfrm>
            <a:off x="611963" y="703102"/>
            <a:ext cx="7141026" cy="543627"/>
          </a:xfrm>
          <a:prstGeom prst="rect">
            <a:avLst/>
          </a:prstGeom>
        </p:spPr>
        <p:txBody>
          <a:bodyPr wrap="none" lIns="91202" tIns="45601" rIns="91202" bIns="45601">
            <a:spAutoFit/>
          </a:bodyPr>
          <a:lstStyle/>
          <a:p>
            <a:pPr defTabSz="912091">
              <a:lnSpc>
                <a:spcPct val="80000"/>
              </a:lnSpc>
              <a:spcBef>
                <a:spcPct val="0"/>
              </a:spcBef>
            </a:pPr>
            <a:r>
              <a:rPr lang="pl-PL" altLang="pl-PL" sz="3600" b="1" cap="all" spc="100" dirty="0">
                <a:solidFill>
                  <a:schemeClr val="tx2">
                    <a:lumMod val="75000"/>
                  </a:schemeClr>
                </a:solidFill>
                <a:latin typeface="+mj-lt"/>
                <a:ea typeface="+mj-ea"/>
                <a:cs typeface="+mj-cs"/>
              </a:rPr>
              <a:t>THANK YOU FOR ATTENTION </a:t>
            </a:r>
          </a:p>
        </p:txBody>
      </p:sp>
      <p:sp>
        <p:nvSpPr>
          <p:cNvPr id="7" name="pole tekstowe 2"/>
          <p:cNvSpPr txBox="1">
            <a:spLocks noChangeArrowheads="1"/>
          </p:cNvSpPr>
          <p:nvPr/>
        </p:nvSpPr>
        <p:spPr bwMode="auto">
          <a:xfrm>
            <a:off x="611963" y="1876965"/>
            <a:ext cx="6871188" cy="2800526"/>
          </a:xfrm>
          <a:prstGeom prst="rect">
            <a:avLst/>
          </a:prstGeom>
          <a:solidFill>
            <a:srgbClr val="FFFFFF">
              <a:alpha val="70979"/>
            </a:srgbClr>
          </a:solidFill>
          <a:ln w="9525">
            <a:noFill/>
            <a:miter lim="800000"/>
            <a:headEnd/>
            <a:tailEnd/>
          </a:ln>
        </p:spPr>
        <p:txBody>
          <a:bodyPr wrap="square" lIns="91202" tIns="45601" rIns="91202" bIns="45601">
            <a:spAutoFit/>
          </a:bodyPr>
          <a:lstStyle/>
          <a:p>
            <a:pPr lvl="0"/>
            <a:r>
              <a:rPr lang="pl-PL" sz="1600" b="1" dirty="0">
                <a:solidFill>
                  <a:srgbClr val="616161">
                    <a:lumMod val="75000"/>
                  </a:srgbClr>
                </a:solidFill>
                <a:cs typeface="Times New Roman" panose="02020603050405020304" pitchFamily="18" charset="0"/>
              </a:rPr>
              <a:t>Alicja Krzemień</a:t>
            </a:r>
            <a:endParaRPr lang="pl-PL" altLang="pl-PL" sz="1600" dirty="0">
              <a:solidFill>
                <a:srgbClr val="616161">
                  <a:lumMod val="75000"/>
                </a:srgbClr>
              </a:solidFill>
              <a:cs typeface="Times New Roman" panose="02020603050405020304" pitchFamily="18" charset="0"/>
            </a:endParaRPr>
          </a:p>
          <a:p>
            <a:pPr lvl="0"/>
            <a:endParaRPr lang="pl-PL" sz="1600" dirty="0"/>
          </a:p>
          <a:p>
            <a:pPr lvl="0"/>
            <a:r>
              <a:rPr lang="en-GB" sz="1600" dirty="0"/>
              <a:t>Head</a:t>
            </a:r>
            <a:r>
              <a:rPr lang="pl-PL" sz="1600" dirty="0"/>
              <a:t> of </a:t>
            </a:r>
            <a:r>
              <a:rPr lang="en-GB" sz="1600" dirty="0"/>
              <a:t>Laboratory </a:t>
            </a:r>
            <a:r>
              <a:rPr lang="pl-PL" sz="1600" dirty="0"/>
              <a:t>of</a:t>
            </a:r>
            <a:r>
              <a:rPr lang="en-GB" sz="1600" dirty="0"/>
              <a:t> Risk</a:t>
            </a:r>
            <a:r>
              <a:rPr lang="pl-PL" sz="1600" dirty="0"/>
              <a:t> </a:t>
            </a:r>
            <a:r>
              <a:rPr lang="en-GB" sz="1600" dirty="0"/>
              <a:t>Assessment </a:t>
            </a:r>
            <a:r>
              <a:rPr lang="pl-PL" sz="1600" dirty="0"/>
              <a:t>and</a:t>
            </a:r>
            <a:r>
              <a:rPr lang="en-GB" sz="1600" dirty="0"/>
              <a:t> Industrial Safety</a:t>
            </a:r>
            <a:endParaRPr lang="en-GB" altLang="pl-PL" sz="1600" dirty="0">
              <a:solidFill>
                <a:srgbClr val="616161">
                  <a:lumMod val="75000"/>
                </a:srgbClr>
              </a:solidFill>
              <a:cs typeface="Times New Roman" panose="02020603050405020304" pitchFamily="18" charset="0"/>
            </a:endParaRPr>
          </a:p>
          <a:p>
            <a:pPr lvl="0"/>
            <a:endParaRPr lang="pl-PL" altLang="pl-PL" sz="1600" dirty="0">
              <a:solidFill>
                <a:srgbClr val="616161">
                  <a:lumMod val="75000"/>
                </a:srgbClr>
              </a:solidFill>
              <a:cs typeface="Times New Roman" panose="02020603050405020304" pitchFamily="18" charset="0"/>
            </a:endParaRPr>
          </a:p>
          <a:p>
            <a:pPr lvl="0"/>
            <a:r>
              <a:rPr lang="en-AU" altLang="pl-PL" sz="1600" dirty="0">
                <a:solidFill>
                  <a:srgbClr val="616161">
                    <a:lumMod val="75000"/>
                  </a:srgbClr>
                </a:solidFill>
                <a:cs typeface="Times New Roman" panose="02020603050405020304" pitchFamily="18" charset="0"/>
              </a:rPr>
              <a:t>Department of Extraction Technologies, Rockburst and Risk Assessment</a:t>
            </a:r>
            <a:br>
              <a:rPr lang="en-AU" altLang="pl-PL" sz="1600" dirty="0">
                <a:solidFill>
                  <a:srgbClr val="616161">
                    <a:lumMod val="75000"/>
                  </a:srgbClr>
                </a:solidFill>
                <a:cs typeface="Times New Roman" panose="02020603050405020304" pitchFamily="18" charset="0"/>
              </a:rPr>
            </a:br>
            <a:endParaRPr lang="pl-PL" altLang="pl-PL" sz="1600" dirty="0">
              <a:solidFill>
                <a:srgbClr val="616161">
                  <a:lumMod val="75000"/>
                </a:srgbClr>
              </a:solidFill>
              <a:cs typeface="Times New Roman" panose="02020603050405020304" pitchFamily="18" charset="0"/>
            </a:endParaRPr>
          </a:p>
          <a:p>
            <a:pPr lvl="0"/>
            <a:r>
              <a:rPr lang="en-AU" altLang="pl-PL" sz="1600" dirty="0">
                <a:solidFill>
                  <a:srgbClr val="616161">
                    <a:lumMod val="75000"/>
                  </a:srgbClr>
                </a:solidFill>
                <a:cs typeface="Times New Roman" panose="02020603050405020304" pitchFamily="18" charset="0"/>
              </a:rPr>
              <a:t>Plac Gwarków 1</a:t>
            </a:r>
            <a:br>
              <a:rPr lang="en-AU" altLang="pl-PL" sz="1600" dirty="0">
                <a:solidFill>
                  <a:srgbClr val="616161">
                    <a:lumMod val="75000"/>
                  </a:srgbClr>
                </a:solidFill>
                <a:cs typeface="Times New Roman" panose="02020603050405020304" pitchFamily="18" charset="0"/>
              </a:rPr>
            </a:br>
            <a:r>
              <a:rPr lang="en-AU" altLang="pl-PL" sz="1600" dirty="0">
                <a:solidFill>
                  <a:srgbClr val="616161">
                    <a:lumMod val="75000"/>
                  </a:srgbClr>
                </a:solidFill>
                <a:cs typeface="Times New Roman" panose="02020603050405020304" pitchFamily="18" charset="0"/>
              </a:rPr>
              <a:t>40-166 Katowice</a:t>
            </a:r>
            <a:br>
              <a:rPr lang="en-AU" altLang="pl-PL" sz="1600" dirty="0">
                <a:solidFill>
                  <a:srgbClr val="616161">
                    <a:lumMod val="75000"/>
                  </a:srgbClr>
                </a:solidFill>
                <a:cs typeface="Times New Roman" panose="02020603050405020304" pitchFamily="18" charset="0"/>
              </a:rPr>
            </a:br>
            <a:r>
              <a:rPr lang="en-AU" altLang="pl-PL" sz="1600" dirty="0">
                <a:solidFill>
                  <a:srgbClr val="616161">
                    <a:lumMod val="75000"/>
                  </a:srgbClr>
                </a:solidFill>
                <a:cs typeface="Times New Roman" panose="02020603050405020304" pitchFamily="18" charset="0"/>
              </a:rPr>
              <a:t>Poland</a:t>
            </a:r>
            <a:br>
              <a:rPr lang="en-AU" altLang="pl-PL" sz="1600" dirty="0">
                <a:solidFill>
                  <a:srgbClr val="616161">
                    <a:lumMod val="75000"/>
                  </a:srgbClr>
                </a:solidFill>
                <a:cs typeface="Times New Roman" panose="02020603050405020304" pitchFamily="18" charset="0"/>
              </a:rPr>
            </a:br>
            <a:r>
              <a:rPr lang="en-AU" altLang="pl-PL" sz="1600" dirty="0">
                <a:solidFill>
                  <a:srgbClr val="616161">
                    <a:lumMod val="75000"/>
                  </a:srgbClr>
                </a:solidFill>
                <a:cs typeface="Times New Roman" panose="02020603050405020304" pitchFamily="18" charset="0"/>
              </a:rPr>
              <a:t>phone: +48 32 259 </a:t>
            </a:r>
            <a:r>
              <a:rPr lang="pl-PL" altLang="pl-PL" sz="1600" dirty="0">
                <a:solidFill>
                  <a:srgbClr val="616161">
                    <a:lumMod val="75000"/>
                  </a:srgbClr>
                </a:solidFill>
                <a:cs typeface="Times New Roman" panose="02020603050405020304" pitchFamily="18" charset="0"/>
              </a:rPr>
              <a:t>2556</a:t>
            </a:r>
            <a:br>
              <a:rPr lang="pl-PL" altLang="pl-PL" sz="1600" dirty="0">
                <a:solidFill>
                  <a:srgbClr val="616161">
                    <a:lumMod val="75000"/>
                  </a:srgbClr>
                </a:solidFill>
                <a:cs typeface="Times New Roman" panose="02020603050405020304" pitchFamily="18" charset="0"/>
              </a:rPr>
            </a:br>
            <a:r>
              <a:rPr lang="pl-PL" altLang="pl-PL" sz="1600" dirty="0">
                <a:solidFill>
                  <a:srgbClr val="616161">
                    <a:lumMod val="75000"/>
                  </a:srgbClr>
                </a:solidFill>
                <a:cs typeface="Times New Roman" panose="02020603050405020304" pitchFamily="18" charset="0"/>
                <a:hlinkClick r:id="rId2"/>
              </a:rPr>
              <a:t>akrzemien@gig.eu</a:t>
            </a:r>
            <a:r>
              <a:rPr lang="pl-PL" altLang="pl-PL" sz="1600" dirty="0">
                <a:solidFill>
                  <a:srgbClr val="616161">
                    <a:lumMod val="75000"/>
                  </a:srgbClr>
                </a:solidFill>
                <a:cs typeface="Times New Roman" panose="02020603050405020304" pitchFamily="18" charset="0"/>
              </a:rPr>
              <a:t> </a:t>
            </a:r>
          </a:p>
        </p:txBody>
      </p:sp>
    </p:spTree>
    <p:extLst>
      <p:ext uri="{BB962C8B-B14F-4D97-AF65-F5344CB8AC3E}">
        <p14:creationId xmlns:p14="http://schemas.microsoft.com/office/powerpoint/2010/main" val="4174502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51927" y="314308"/>
            <a:ext cx="11625942" cy="1466282"/>
          </a:xfrm>
        </p:spPr>
        <p:txBody>
          <a:bodyPr/>
          <a:lstStyle/>
          <a:p>
            <a:r>
              <a:rPr lang="pl-PL" dirty="0">
                <a:latin typeface="+mj-lt"/>
              </a:rPr>
              <a:t>A</a:t>
            </a:r>
            <a:r>
              <a:rPr lang="es-ES" dirty="0" err="1">
                <a:latin typeface="+mj-lt"/>
              </a:rPr>
              <a:t>licja</a:t>
            </a:r>
            <a:r>
              <a:rPr lang="pl-PL" dirty="0">
                <a:latin typeface="+mj-lt"/>
              </a:rPr>
              <a:t> </a:t>
            </a:r>
            <a:r>
              <a:rPr lang="pl-PL" dirty="0" err="1">
                <a:latin typeface="+mj-lt"/>
              </a:rPr>
              <a:t>KRZEMIEń</a:t>
            </a:r>
            <a:endParaRPr lang="en-GB" dirty="0">
              <a:latin typeface="+mj-lt"/>
            </a:endParaRPr>
          </a:p>
        </p:txBody>
      </p:sp>
      <p:sp>
        <p:nvSpPr>
          <p:cNvPr id="8" name="Symbol zastępczy zawartości 2">
            <a:extLst>
              <a:ext uri="{FF2B5EF4-FFF2-40B4-BE49-F238E27FC236}">
                <a16:creationId xmlns:a16="http://schemas.microsoft.com/office/drawing/2014/main" id="{AF4C2D0C-2E4F-D33B-6C12-BBD5B1B47BFC}"/>
              </a:ext>
            </a:extLst>
          </p:cNvPr>
          <p:cNvSpPr txBox="1">
            <a:spLocks/>
          </p:cNvSpPr>
          <p:nvPr/>
        </p:nvSpPr>
        <p:spPr>
          <a:xfrm>
            <a:off x="251927" y="775252"/>
            <a:ext cx="8556470" cy="5848832"/>
          </a:xfrm>
          <a:prstGeom prst="rect">
            <a:avLst/>
          </a:prstGeom>
        </p:spPr>
        <p:txBody>
          <a:bodyPr vert="horz" lIns="45720" tIns="45720" rIns="45720" bIns="45720" rtlCol="0">
            <a:normAutofit fontScale="47500" lnSpcReduction="20000"/>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lnSpc>
                <a:spcPct val="170000"/>
              </a:lnSpc>
              <a:spcBef>
                <a:spcPts val="0"/>
              </a:spcBef>
            </a:pPr>
            <a:r>
              <a:rPr lang="pl-PL" sz="3600" b="1" u="sng" dirty="0" err="1">
                <a:solidFill>
                  <a:srgbClr val="000000"/>
                </a:solidFill>
                <a:latin typeface="Times New Roman" panose="02020603050405020304" pitchFamily="18" charset="0"/>
                <a:cs typeface="Times New Roman" panose="02020603050405020304" pitchFamily="18" charset="0"/>
              </a:rPr>
              <a:t>Who</a:t>
            </a:r>
            <a:r>
              <a:rPr lang="pl-PL" sz="3600" b="1" u="sng" dirty="0">
                <a:solidFill>
                  <a:srgbClr val="000000"/>
                </a:solidFill>
                <a:latin typeface="Times New Roman" panose="02020603050405020304" pitchFamily="18" charset="0"/>
                <a:cs typeface="Times New Roman" panose="02020603050405020304" pitchFamily="18" charset="0"/>
              </a:rPr>
              <a:t> </a:t>
            </a:r>
            <a:r>
              <a:rPr lang="pl-PL" sz="3600" b="1" u="sng" dirty="0" err="1">
                <a:solidFill>
                  <a:srgbClr val="000000"/>
                </a:solidFill>
                <a:latin typeface="Times New Roman" panose="02020603050405020304" pitchFamily="18" charset="0"/>
                <a:cs typeface="Times New Roman" panose="02020603050405020304" pitchFamily="18" charset="0"/>
              </a:rPr>
              <a:t>am</a:t>
            </a:r>
            <a:r>
              <a:rPr lang="pl-PL" sz="3600" b="1" u="sng" dirty="0">
                <a:solidFill>
                  <a:srgbClr val="000000"/>
                </a:solidFill>
                <a:latin typeface="Times New Roman" panose="02020603050405020304" pitchFamily="18" charset="0"/>
                <a:cs typeface="Times New Roman" panose="02020603050405020304" pitchFamily="18" charset="0"/>
              </a:rPr>
              <a:t> I? </a:t>
            </a:r>
            <a:r>
              <a:rPr lang="pl-PL" sz="3600" b="1" u="sng" dirty="0" err="1">
                <a:solidFill>
                  <a:srgbClr val="000000"/>
                </a:solidFill>
                <a:latin typeface="Times New Roman" panose="02020603050405020304" pitchFamily="18" charset="0"/>
                <a:cs typeface="Times New Roman" panose="02020603050405020304" pitchFamily="18" charset="0"/>
              </a:rPr>
              <a:t>Where</a:t>
            </a:r>
            <a:r>
              <a:rPr lang="pl-PL" sz="3600" b="1" u="sng" dirty="0">
                <a:solidFill>
                  <a:srgbClr val="000000"/>
                </a:solidFill>
                <a:latin typeface="Times New Roman" panose="02020603050405020304" pitchFamily="18" charset="0"/>
                <a:cs typeface="Times New Roman" panose="02020603050405020304" pitchFamily="18" charset="0"/>
              </a:rPr>
              <a:t> do I </a:t>
            </a:r>
            <a:r>
              <a:rPr lang="pl-PL" sz="3600" b="1" u="sng" dirty="0" err="1">
                <a:solidFill>
                  <a:srgbClr val="000000"/>
                </a:solidFill>
                <a:latin typeface="Times New Roman" panose="02020603050405020304" pitchFamily="18" charset="0"/>
                <a:cs typeface="Times New Roman" panose="02020603050405020304" pitchFamily="18" charset="0"/>
              </a:rPr>
              <a:t>work</a:t>
            </a:r>
            <a:r>
              <a:rPr lang="pl-PL" sz="3600" b="1" u="sng" dirty="0">
                <a:solidFill>
                  <a:srgbClr val="000000"/>
                </a:solidFill>
                <a:latin typeface="Times New Roman" panose="02020603050405020304" pitchFamily="18" charset="0"/>
                <a:cs typeface="Times New Roman" panose="02020603050405020304" pitchFamily="18" charset="0"/>
              </a:rPr>
              <a:t>?</a:t>
            </a:r>
          </a:p>
          <a:p>
            <a:pPr algn="just">
              <a:lnSpc>
                <a:spcPct val="170000"/>
              </a:lnSpc>
              <a:spcBef>
                <a:spcPts val="0"/>
              </a:spcBef>
              <a:spcAft>
                <a:spcPts val="1000"/>
              </a:spcAft>
            </a:pPr>
            <a:r>
              <a:rPr lang="en-GB" sz="3600" dirty="0">
                <a:solidFill>
                  <a:srgbClr val="000000"/>
                </a:solidFill>
                <a:latin typeface="Times New Roman" panose="02020603050405020304" pitchFamily="18" charset="0"/>
                <a:cs typeface="Times New Roman" panose="02020603050405020304" pitchFamily="18" charset="0"/>
              </a:rPr>
              <a:t>Professor, Central Mining Institute (GIG), Katowice, Poland</a:t>
            </a:r>
            <a:endParaRPr lang="pl-PL" sz="3600" dirty="0">
              <a:solidFill>
                <a:srgbClr val="000000"/>
              </a:solidFill>
              <a:latin typeface="Times New Roman" panose="02020603050405020304" pitchFamily="18" charset="0"/>
              <a:cs typeface="Times New Roman" panose="02020603050405020304" pitchFamily="18" charset="0"/>
            </a:endParaRPr>
          </a:p>
          <a:p>
            <a:pPr algn="just">
              <a:lnSpc>
                <a:spcPct val="170000"/>
              </a:lnSpc>
              <a:spcBef>
                <a:spcPts val="0"/>
              </a:spcBef>
              <a:spcAft>
                <a:spcPts val="1000"/>
              </a:spcAft>
            </a:pPr>
            <a:r>
              <a:rPr lang="en-GB" sz="3600" dirty="0">
                <a:solidFill>
                  <a:srgbClr val="000000"/>
                </a:solidFill>
                <a:latin typeface="Times New Roman" panose="02020603050405020304" pitchFamily="18" charset="0"/>
                <a:cs typeface="Times New Roman" panose="02020603050405020304" pitchFamily="18" charset="0"/>
              </a:rPr>
              <a:t>Department of Extraction Technologies, </a:t>
            </a:r>
            <a:r>
              <a:rPr lang="en-GB" sz="3600" dirty="0" err="1">
                <a:solidFill>
                  <a:srgbClr val="000000"/>
                </a:solidFill>
                <a:latin typeface="Times New Roman" panose="02020603050405020304" pitchFamily="18" charset="0"/>
                <a:cs typeface="Times New Roman" panose="02020603050405020304" pitchFamily="18" charset="0"/>
              </a:rPr>
              <a:t>Rockburst</a:t>
            </a:r>
            <a:r>
              <a:rPr lang="en-GB" sz="3600" dirty="0">
                <a:solidFill>
                  <a:srgbClr val="000000"/>
                </a:solidFill>
                <a:latin typeface="Times New Roman" panose="02020603050405020304" pitchFamily="18" charset="0"/>
                <a:cs typeface="Times New Roman" panose="02020603050405020304" pitchFamily="18" charset="0"/>
              </a:rPr>
              <a:t> and Risk Assessment at GIG</a:t>
            </a:r>
            <a:endParaRPr lang="es-ES" sz="3600" dirty="0">
              <a:solidFill>
                <a:srgbClr val="000000"/>
              </a:solidFill>
              <a:latin typeface="Times New Roman" panose="02020603050405020304" pitchFamily="18" charset="0"/>
              <a:cs typeface="Times New Roman" panose="02020603050405020304" pitchFamily="18" charset="0"/>
            </a:endParaRPr>
          </a:p>
          <a:p>
            <a:pPr algn="just">
              <a:lnSpc>
                <a:spcPct val="170000"/>
              </a:lnSpc>
              <a:spcBef>
                <a:spcPts val="0"/>
              </a:spcBef>
              <a:spcAft>
                <a:spcPts val="1000"/>
              </a:spcAft>
            </a:pPr>
            <a:r>
              <a:rPr lang="en-GB" sz="3600" dirty="0">
                <a:solidFill>
                  <a:srgbClr val="000000"/>
                </a:solidFill>
                <a:latin typeface="Times New Roman" panose="02020603050405020304" pitchFamily="18" charset="0"/>
                <a:cs typeface="Times New Roman" panose="02020603050405020304" pitchFamily="18" charset="0"/>
              </a:rPr>
              <a:t>A specialist in risk assessment and Occupational Health and Safety in mines</a:t>
            </a:r>
            <a:r>
              <a:rPr lang="pl-PL" sz="3600" dirty="0">
                <a:solidFill>
                  <a:srgbClr val="000000"/>
                </a:solidFill>
                <a:latin typeface="Times New Roman" panose="02020603050405020304" pitchFamily="18" charset="0"/>
                <a:cs typeface="Times New Roman" panose="02020603050405020304" pitchFamily="18" charset="0"/>
              </a:rPr>
              <a:t>. The </a:t>
            </a:r>
            <a:r>
              <a:rPr lang="en-GB" sz="3600" dirty="0">
                <a:solidFill>
                  <a:srgbClr val="000000"/>
                </a:solidFill>
                <a:latin typeface="Times New Roman" panose="02020603050405020304" pitchFamily="18" charset="0"/>
                <a:cs typeface="Times New Roman" panose="02020603050405020304" pitchFamily="18" charset="0"/>
              </a:rPr>
              <a:t>EURACOAL’s Technical Research Committee </a:t>
            </a:r>
            <a:r>
              <a:rPr lang="pl-PL" sz="3600" dirty="0">
                <a:solidFill>
                  <a:srgbClr val="000000"/>
                </a:solidFill>
                <a:latin typeface="Times New Roman" panose="02020603050405020304" pitchFamily="18" charset="0"/>
                <a:cs typeface="Times New Roman" panose="02020603050405020304" pitchFamily="18" charset="0"/>
              </a:rPr>
              <a:t>Chair </a:t>
            </a:r>
            <a:r>
              <a:rPr lang="en-GB" sz="3600" dirty="0">
                <a:solidFill>
                  <a:srgbClr val="000000"/>
                </a:solidFill>
                <a:latin typeface="Times New Roman" panose="02020603050405020304" pitchFamily="18" charset="0"/>
                <a:cs typeface="Times New Roman" panose="02020603050405020304" pitchFamily="18" charset="0"/>
              </a:rPr>
              <a:t>and a member of the European Commission’s advisory group for coal (CAG). A </a:t>
            </a:r>
            <a:r>
              <a:rPr lang="en-US" sz="3600" dirty="0">
                <a:solidFill>
                  <a:srgbClr val="000000"/>
                </a:solidFill>
                <a:latin typeface="Times New Roman" panose="02020603050405020304" pitchFamily="18" charset="0"/>
                <a:cs typeface="Times New Roman" panose="02020603050405020304" pitchFamily="18" charset="0"/>
              </a:rPr>
              <a:t>lecturer in Risk Management at the University of Oviedo (Spain</a:t>
            </a:r>
            <a:r>
              <a:rPr lang="pl-PL" sz="3600" dirty="0">
                <a:solidFill>
                  <a:srgbClr val="000000"/>
                </a:solidFill>
                <a:latin typeface="Times New Roman" panose="02020603050405020304" pitchFamily="18" charset="0"/>
                <a:cs typeface="Times New Roman" panose="02020603050405020304" pitchFamily="18" charset="0"/>
              </a:rPr>
              <a:t>).</a:t>
            </a:r>
          </a:p>
          <a:p>
            <a:pPr algn="just">
              <a:lnSpc>
                <a:spcPct val="170000"/>
              </a:lnSpc>
              <a:spcBef>
                <a:spcPts val="0"/>
              </a:spcBef>
            </a:pPr>
            <a:endParaRPr lang="pl-PL" sz="3600" dirty="0">
              <a:solidFill>
                <a:srgbClr val="000000"/>
              </a:solidFill>
              <a:latin typeface="Times New Roman" panose="02020603050405020304" pitchFamily="18" charset="0"/>
              <a:cs typeface="Times New Roman" panose="02020603050405020304" pitchFamily="18" charset="0"/>
            </a:endParaRPr>
          </a:p>
          <a:p>
            <a:pPr algn="just">
              <a:lnSpc>
                <a:spcPct val="170000"/>
              </a:lnSpc>
              <a:spcBef>
                <a:spcPts val="0"/>
              </a:spcBef>
            </a:pPr>
            <a:r>
              <a:rPr lang="pl-PL" sz="3600" b="1" u="sng" dirty="0" err="1">
                <a:solidFill>
                  <a:srgbClr val="000000"/>
                </a:solidFill>
                <a:latin typeface="Times New Roman" panose="02020603050405020304" pitchFamily="18" charset="0"/>
                <a:cs typeface="Times New Roman" panose="02020603050405020304" pitchFamily="18" charset="0"/>
              </a:rPr>
              <a:t>What</a:t>
            </a:r>
            <a:r>
              <a:rPr lang="pl-PL" sz="3600" b="1" u="sng" dirty="0">
                <a:solidFill>
                  <a:srgbClr val="000000"/>
                </a:solidFill>
                <a:latin typeface="Times New Roman" panose="02020603050405020304" pitchFamily="18" charset="0"/>
                <a:cs typeface="Times New Roman" panose="02020603050405020304" pitchFamily="18" charset="0"/>
              </a:rPr>
              <a:t> do I do?</a:t>
            </a:r>
          </a:p>
          <a:p>
            <a:pPr algn="just">
              <a:lnSpc>
                <a:spcPct val="170000"/>
              </a:lnSpc>
              <a:spcBef>
                <a:spcPts val="0"/>
              </a:spcBef>
            </a:pPr>
            <a:r>
              <a:rPr lang="es-ES" sz="3600" dirty="0" err="1">
                <a:solidFill>
                  <a:srgbClr val="000000"/>
                </a:solidFill>
                <a:latin typeface="Times New Roman" panose="02020603050405020304" pitchFamily="18" charset="0"/>
                <a:cs typeface="Times New Roman" panose="02020603050405020304" pitchFamily="18" charset="0"/>
              </a:rPr>
              <a:t>European</a:t>
            </a:r>
            <a:r>
              <a:rPr lang="es-ES" sz="3600" dirty="0">
                <a:solidFill>
                  <a:srgbClr val="000000"/>
                </a:solidFill>
                <a:latin typeface="Times New Roman" panose="02020603050405020304" pitchFamily="18" charset="0"/>
                <a:cs typeface="Times New Roman" panose="02020603050405020304" pitchFamily="18" charset="0"/>
              </a:rPr>
              <a:t> </a:t>
            </a:r>
            <a:r>
              <a:rPr lang="pl-PL" sz="3600" dirty="0">
                <a:solidFill>
                  <a:srgbClr val="000000"/>
                </a:solidFill>
                <a:latin typeface="Times New Roman" panose="02020603050405020304" pitchFamily="18" charset="0"/>
                <a:cs typeface="Times New Roman" panose="02020603050405020304" pitchFamily="18" charset="0"/>
              </a:rPr>
              <a:t>R</a:t>
            </a:r>
            <a:r>
              <a:rPr lang="es-ES" sz="3600" dirty="0">
                <a:solidFill>
                  <a:srgbClr val="000000"/>
                </a:solidFill>
                <a:latin typeface="Times New Roman" panose="02020603050405020304" pitchFamily="18" charset="0"/>
                <a:cs typeface="Times New Roman" panose="02020603050405020304" pitchFamily="18" charset="0"/>
              </a:rPr>
              <a:t>&amp;D</a:t>
            </a:r>
            <a:r>
              <a:rPr lang="pl-PL" sz="3600" dirty="0">
                <a:solidFill>
                  <a:srgbClr val="000000"/>
                </a:solidFill>
                <a:latin typeface="Times New Roman" panose="02020603050405020304" pitchFamily="18" charset="0"/>
                <a:cs typeface="Times New Roman" panose="02020603050405020304" pitchFamily="18" charset="0"/>
              </a:rPr>
              <a:t> </a:t>
            </a:r>
            <a:r>
              <a:rPr lang="pl-PL" sz="3600" dirty="0" err="1">
                <a:solidFill>
                  <a:srgbClr val="000000"/>
                </a:solidFill>
                <a:latin typeface="Times New Roman" panose="02020603050405020304" pitchFamily="18" charset="0"/>
                <a:cs typeface="Times New Roman" panose="02020603050405020304" pitchFamily="18" charset="0"/>
              </a:rPr>
              <a:t>projects</a:t>
            </a:r>
            <a:r>
              <a:rPr lang="pl-PL" sz="3600" dirty="0">
                <a:solidFill>
                  <a:srgbClr val="000000"/>
                </a:solidFill>
                <a:latin typeface="Times New Roman" panose="02020603050405020304" pitchFamily="18" charset="0"/>
                <a:cs typeface="Times New Roman" panose="02020603050405020304" pitchFamily="18" charset="0"/>
              </a:rPr>
              <a:t> </a:t>
            </a:r>
            <a:r>
              <a:rPr lang="pl-PL" sz="3600" dirty="0" err="1">
                <a:solidFill>
                  <a:srgbClr val="000000"/>
                </a:solidFill>
                <a:latin typeface="Times New Roman" panose="02020603050405020304" pitchFamily="18" charset="0"/>
                <a:cs typeface="Times New Roman" panose="02020603050405020304" pitchFamily="18" charset="0"/>
              </a:rPr>
              <a:t>related</a:t>
            </a:r>
            <a:r>
              <a:rPr lang="pl-PL" sz="3600" dirty="0">
                <a:solidFill>
                  <a:srgbClr val="000000"/>
                </a:solidFill>
                <a:latin typeface="Times New Roman" panose="02020603050405020304" pitchFamily="18" charset="0"/>
                <a:cs typeface="Times New Roman" panose="02020603050405020304" pitchFamily="18" charset="0"/>
              </a:rPr>
              <a:t> to</a:t>
            </a:r>
            <a:r>
              <a:rPr lang="es-ES" sz="3600" dirty="0">
                <a:solidFill>
                  <a:srgbClr val="000000"/>
                </a:solidFill>
                <a:latin typeface="Times New Roman" panose="02020603050405020304" pitchFamily="18" charset="0"/>
                <a:cs typeface="Times New Roman" panose="02020603050405020304" pitchFamily="18" charset="0"/>
              </a:rPr>
              <a:t>:</a:t>
            </a:r>
          </a:p>
          <a:p>
            <a:pPr marL="571500" indent="-571500" algn="just">
              <a:lnSpc>
                <a:spcPct val="170000"/>
              </a:lnSpc>
              <a:spcBef>
                <a:spcPts val="0"/>
              </a:spcBef>
              <a:buFont typeface="Arial" panose="020B0604020202020204" pitchFamily="34" charset="0"/>
              <a:buChar char="•"/>
            </a:pPr>
            <a:r>
              <a:rPr lang="en-GB" sz="3600" dirty="0">
                <a:solidFill>
                  <a:srgbClr val="000000"/>
                </a:solidFill>
                <a:latin typeface="Times New Roman" panose="02020603050405020304" pitchFamily="18" charset="0"/>
                <a:cs typeface="Times New Roman" panose="02020603050405020304" pitchFamily="18" charset="0"/>
              </a:rPr>
              <a:t>leveraging the competitive advantages of end-of-life underground coal </a:t>
            </a:r>
            <a:r>
              <a:rPr lang="pl-PL" sz="3600" dirty="0" err="1">
                <a:solidFill>
                  <a:srgbClr val="000000"/>
                </a:solidFill>
                <a:latin typeface="Times New Roman" panose="02020603050405020304" pitchFamily="18" charset="0"/>
                <a:cs typeface="Times New Roman" panose="02020603050405020304" pitchFamily="18" charset="0"/>
              </a:rPr>
              <a:t>mines</a:t>
            </a:r>
            <a:r>
              <a:rPr lang="es-ES" sz="3600" dirty="0">
                <a:solidFill>
                  <a:srgbClr val="000000"/>
                </a:solidFill>
                <a:latin typeface="Times New Roman" panose="02020603050405020304" pitchFamily="18" charset="0"/>
                <a:cs typeface="Times New Roman" panose="02020603050405020304" pitchFamily="18" charset="0"/>
              </a:rPr>
              <a:t>;</a:t>
            </a:r>
            <a:r>
              <a:rPr lang="pl-PL" sz="3600" dirty="0">
                <a:solidFill>
                  <a:srgbClr val="000000"/>
                </a:solidFill>
                <a:latin typeface="Times New Roman" panose="02020603050405020304" pitchFamily="18" charset="0"/>
                <a:cs typeface="Times New Roman" panose="02020603050405020304" pitchFamily="18" charset="0"/>
              </a:rPr>
              <a:t> </a:t>
            </a:r>
            <a:endParaRPr lang="es-ES" sz="3600" dirty="0">
              <a:solidFill>
                <a:srgbClr val="000000"/>
              </a:solidFill>
              <a:latin typeface="Times New Roman" panose="02020603050405020304" pitchFamily="18" charset="0"/>
              <a:cs typeface="Times New Roman" panose="02020603050405020304" pitchFamily="18" charset="0"/>
            </a:endParaRPr>
          </a:p>
          <a:p>
            <a:pPr marL="571500" indent="-571500" algn="just">
              <a:lnSpc>
                <a:spcPct val="170000"/>
              </a:lnSpc>
              <a:spcBef>
                <a:spcPts val="0"/>
              </a:spcBef>
              <a:buFont typeface="Arial" panose="020B0604020202020204" pitchFamily="34" charset="0"/>
              <a:buChar char="•"/>
            </a:pPr>
            <a:r>
              <a:rPr lang="en-US" sz="3600" dirty="0">
                <a:solidFill>
                  <a:srgbClr val="000000"/>
                </a:solidFill>
                <a:latin typeface="Times New Roman" panose="02020603050405020304" pitchFamily="18" charset="0"/>
                <a:cs typeface="Times New Roman" panose="02020603050405020304" pitchFamily="18" charset="0"/>
              </a:rPr>
              <a:t>management of environmental risks during and after mine closure; </a:t>
            </a:r>
          </a:p>
          <a:p>
            <a:pPr marL="571500" indent="-571500" algn="just">
              <a:lnSpc>
                <a:spcPct val="170000"/>
              </a:lnSpc>
              <a:spcBef>
                <a:spcPts val="0"/>
              </a:spcBef>
              <a:buFont typeface="Arial" panose="020B0604020202020204" pitchFamily="34" charset="0"/>
              <a:buChar char="•"/>
            </a:pPr>
            <a:r>
              <a:rPr lang="en-US" sz="3600" dirty="0">
                <a:solidFill>
                  <a:srgbClr val="000000"/>
                </a:solidFill>
                <a:latin typeface="Times New Roman" panose="02020603050405020304" pitchFamily="18" charset="0"/>
                <a:cs typeface="Times New Roman" panose="02020603050405020304" pitchFamily="18" charset="0"/>
              </a:rPr>
              <a:t>recovery of degraded and transformed ecosystems in coal mining-affected areas.</a:t>
            </a:r>
            <a:endParaRPr lang="en-GB" sz="3600" dirty="0">
              <a:solidFill>
                <a:srgbClr val="000000"/>
              </a:solidFill>
              <a:latin typeface="Times New Roman" panose="02020603050405020304" pitchFamily="18" charset="0"/>
              <a:cs typeface="Times New Roman" panose="02020603050405020304" pitchFamily="18" charset="0"/>
            </a:endParaRPr>
          </a:p>
          <a:p>
            <a:pPr algn="just">
              <a:lnSpc>
                <a:spcPct val="120000"/>
              </a:lnSpc>
            </a:pPr>
            <a:endParaRPr lang="en-GB" sz="3600" dirty="0">
              <a:solidFill>
                <a:srgbClr val="000000"/>
              </a:solidFill>
              <a:latin typeface="Times New Roman" panose="02020603050405020304" pitchFamily="18" charset="0"/>
              <a:cs typeface="Times New Roman" panose="02020603050405020304" pitchFamily="18" charset="0"/>
            </a:endParaRPr>
          </a:p>
          <a:p>
            <a:pPr algn="just"/>
            <a:endParaRPr lang="en-GB" sz="2000" dirty="0"/>
          </a:p>
          <a:p>
            <a:pPr algn="just"/>
            <a:endParaRPr lang="en-GB" dirty="0"/>
          </a:p>
        </p:txBody>
      </p:sp>
      <p:pic>
        <p:nvPicPr>
          <p:cNvPr id="4" name="Imagen 3">
            <a:extLst>
              <a:ext uri="{FF2B5EF4-FFF2-40B4-BE49-F238E27FC236}">
                <a16:creationId xmlns:a16="http://schemas.microsoft.com/office/drawing/2014/main" id="{F270F861-E0AC-8FE1-8C55-8EC2A0B388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5157" y="165221"/>
            <a:ext cx="3069472" cy="4665597"/>
          </a:xfrm>
          <a:prstGeom prst="rect">
            <a:avLst/>
          </a:prstGeom>
        </p:spPr>
      </p:pic>
    </p:spTree>
    <p:extLst>
      <p:ext uri="{BB962C8B-B14F-4D97-AF65-F5344CB8AC3E}">
        <p14:creationId xmlns:p14="http://schemas.microsoft.com/office/powerpoint/2010/main" val="3607599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51927" y="314308"/>
            <a:ext cx="11625942" cy="1466282"/>
          </a:xfrm>
        </p:spPr>
        <p:txBody>
          <a:bodyPr/>
          <a:lstStyle/>
          <a:p>
            <a:pPr algn="ctr"/>
            <a:r>
              <a:rPr lang="en-GB" dirty="0">
                <a:latin typeface="+mj-lt"/>
              </a:rPr>
              <a:t>TWO ideas on potential scope and activities of THE </a:t>
            </a:r>
            <a:r>
              <a:rPr lang="en-US" dirty="0">
                <a:latin typeface="+mj-lt"/>
              </a:rPr>
              <a:t>Safe Operations and Closure of Coal Mines Taskforce</a:t>
            </a:r>
            <a:r>
              <a:rPr lang="en-GB" dirty="0">
                <a:latin typeface="+mj-lt"/>
              </a:rPr>
              <a:t> </a:t>
            </a:r>
          </a:p>
        </p:txBody>
      </p:sp>
      <p:pic>
        <p:nvPicPr>
          <p:cNvPr id="6" name="Obraz 5"/>
          <p:cNvPicPr>
            <a:picLocks noChangeAspect="1"/>
          </p:cNvPicPr>
          <p:nvPr/>
        </p:nvPicPr>
        <p:blipFill>
          <a:blip r:embed="rId3"/>
          <a:stretch>
            <a:fillRect/>
          </a:stretch>
        </p:blipFill>
        <p:spPr>
          <a:xfrm>
            <a:off x="1387477" y="2132735"/>
            <a:ext cx="3225064" cy="743776"/>
          </a:xfrm>
          <a:prstGeom prst="rect">
            <a:avLst/>
          </a:prstGeom>
        </p:spPr>
      </p:pic>
      <p:pic>
        <p:nvPicPr>
          <p:cNvPr id="7" name="Obraz 6"/>
          <p:cNvPicPr>
            <a:picLocks noChangeAspect="1"/>
          </p:cNvPicPr>
          <p:nvPr/>
        </p:nvPicPr>
        <p:blipFill>
          <a:blip r:embed="rId4"/>
          <a:stretch>
            <a:fillRect/>
          </a:stretch>
        </p:blipFill>
        <p:spPr>
          <a:xfrm>
            <a:off x="7469918" y="2132735"/>
            <a:ext cx="3246142" cy="743776"/>
          </a:xfrm>
          <a:prstGeom prst="rect">
            <a:avLst/>
          </a:prstGeom>
        </p:spPr>
      </p:pic>
      <p:sp>
        <p:nvSpPr>
          <p:cNvPr id="8" name="Symbol zastępczy zawartości 2">
            <a:extLst>
              <a:ext uri="{FF2B5EF4-FFF2-40B4-BE49-F238E27FC236}">
                <a16:creationId xmlns:a16="http://schemas.microsoft.com/office/drawing/2014/main" id="{AF4C2D0C-2E4F-D33B-6C12-BBD5B1B47BFC}"/>
              </a:ext>
            </a:extLst>
          </p:cNvPr>
          <p:cNvSpPr txBox="1">
            <a:spLocks/>
          </p:cNvSpPr>
          <p:nvPr/>
        </p:nvSpPr>
        <p:spPr>
          <a:xfrm>
            <a:off x="432137" y="3350223"/>
            <a:ext cx="5271546" cy="2905721"/>
          </a:xfrm>
          <a:prstGeom prst="rect">
            <a:avLst/>
          </a:prstGeom>
        </p:spPr>
        <p:txBody>
          <a:bodyPr vert="horz" lIns="45720" tIns="45720" rIns="45720" bIns="45720" rtlCol="0">
            <a:normAutofit fontScale="55000" lnSpcReduction="20000"/>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lnSpc>
                <a:spcPct val="120000"/>
              </a:lnSpc>
            </a:pPr>
            <a:r>
              <a:rPr lang="en-GB" sz="3600" dirty="0">
                <a:latin typeface="Times New Roman" panose="02020603050405020304" pitchFamily="18" charset="0"/>
                <a:cs typeface="Times New Roman" panose="02020603050405020304" pitchFamily="18" charset="0"/>
              </a:rPr>
              <a:t>Synergistic POTENTIALS of end-of-life coal mines and coal-fired power plants, along with closely related neighbouring industries: update and re-adoption of territorial just transition plans.</a:t>
            </a:r>
          </a:p>
          <a:p>
            <a:pPr algn="l">
              <a:lnSpc>
                <a:spcPct val="120000"/>
              </a:lnSpc>
            </a:pPr>
            <a:r>
              <a:rPr lang="en-GB" sz="3600" dirty="0">
                <a:latin typeface="Times New Roman" panose="02020603050405020304" pitchFamily="18" charset="0"/>
                <a:cs typeface="Times New Roman" panose="02020603050405020304" pitchFamily="18" charset="0"/>
              </a:rPr>
              <a:t>EU Research Fund for Coal and Steel (RFCS)               Grant Agreement No 101034042</a:t>
            </a:r>
          </a:p>
          <a:p>
            <a:r>
              <a:rPr lang="en-GB" sz="3600" dirty="0">
                <a:latin typeface="Times New Roman" panose="02020603050405020304" pitchFamily="18" charset="0"/>
                <a:cs typeface="Times New Roman" panose="02020603050405020304" pitchFamily="18" charset="0"/>
                <a:hlinkClick r:id="rId5"/>
              </a:rPr>
              <a:t>www.potentialsproject.eu</a:t>
            </a:r>
            <a:r>
              <a:rPr lang="en-GB" sz="3600" dirty="0">
                <a:latin typeface="Times New Roman" panose="02020603050405020304" pitchFamily="18" charset="0"/>
                <a:cs typeface="Times New Roman" panose="02020603050405020304" pitchFamily="18" charset="0"/>
              </a:rPr>
              <a:t> </a:t>
            </a:r>
            <a:endParaRPr lang="pl-PL" sz="3600" dirty="0">
              <a:latin typeface="Times New Roman" panose="02020603050405020304" pitchFamily="18" charset="0"/>
              <a:cs typeface="Times New Roman" panose="02020603050405020304" pitchFamily="18" charset="0"/>
            </a:endParaRPr>
          </a:p>
          <a:p>
            <a:pPr algn="just"/>
            <a:endParaRPr lang="en-GB" sz="2000" dirty="0"/>
          </a:p>
          <a:p>
            <a:pPr algn="just"/>
            <a:endParaRPr lang="en-GB" dirty="0"/>
          </a:p>
        </p:txBody>
      </p:sp>
      <p:sp>
        <p:nvSpPr>
          <p:cNvPr id="9" name="Symbol zastępczy zawartości 2">
            <a:extLst>
              <a:ext uri="{FF2B5EF4-FFF2-40B4-BE49-F238E27FC236}">
                <a16:creationId xmlns:a16="http://schemas.microsoft.com/office/drawing/2014/main" id="{0A0323F9-5D6A-0BB6-C6E6-2BF057CA8A7B}"/>
              </a:ext>
            </a:extLst>
          </p:cNvPr>
          <p:cNvSpPr txBox="1">
            <a:spLocks/>
          </p:cNvSpPr>
          <p:nvPr/>
        </p:nvSpPr>
        <p:spPr>
          <a:xfrm>
            <a:off x="6497955" y="3350223"/>
            <a:ext cx="5190067" cy="2905720"/>
          </a:xfrm>
          <a:prstGeom prst="rect">
            <a:avLst/>
          </a:prstGeom>
        </p:spPr>
        <p:txBody>
          <a:bodyPr vert="horz" lIns="45720" tIns="45720" rIns="45720" bIns="45720" rtlCol="0">
            <a:normAutofit fontScale="92500"/>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lnSpc>
                <a:spcPct val="120000"/>
              </a:lnSpc>
            </a:pPr>
            <a:r>
              <a:rPr lang="en-GB" sz="2200" dirty="0">
                <a:latin typeface="Times New Roman" panose="02020603050405020304" pitchFamily="18" charset="0"/>
                <a:cs typeface="Times New Roman" panose="02020603050405020304" pitchFamily="18" charset="0"/>
              </a:rPr>
              <a:t>Leveraging the competitive advantages of end-of-life underground coal mines to maximise the creation of green and quality jobs.</a:t>
            </a:r>
          </a:p>
          <a:p>
            <a:pPr algn="l">
              <a:lnSpc>
                <a:spcPct val="120000"/>
              </a:lnSpc>
            </a:pPr>
            <a:r>
              <a:rPr lang="en-GB" sz="2200" dirty="0">
                <a:latin typeface="Times New Roman" panose="02020603050405020304" pitchFamily="18" charset="0"/>
                <a:cs typeface="Times New Roman" panose="02020603050405020304" pitchFamily="18" charset="0"/>
              </a:rPr>
              <a:t>EU Research Fund for Coal and Steel (RFCS) Grant Agreement No 101057789</a:t>
            </a:r>
          </a:p>
          <a:p>
            <a:r>
              <a:rPr lang="en-GB" sz="2200" dirty="0">
                <a:latin typeface="Times New Roman" panose="02020603050405020304" pitchFamily="18" charset="0"/>
                <a:cs typeface="Times New Roman" panose="02020603050405020304" pitchFamily="18" charset="0"/>
                <a:hlinkClick r:id="rId6"/>
              </a:rPr>
              <a:t>www.greenjobsproject.eu</a:t>
            </a:r>
            <a:r>
              <a:rPr lang="en-GB" sz="2200" dirty="0">
                <a:latin typeface="Times New Roman" panose="02020603050405020304" pitchFamily="18" charset="0"/>
                <a:cs typeface="Times New Roman" panose="02020603050405020304" pitchFamily="18" charset="0"/>
              </a:rPr>
              <a:t>  </a:t>
            </a:r>
            <a:endParaRPr lang="pl-PL" sz="2200" dirty="0">
              <a:latin typeface="Times New Roman" panose="02020603050405020304" pitchFamily="18" charset="0"/>
              <a:cs typeface="Times New Roman" panose="02020603050405020304" pitchFamily="18" charset="0"/>
            </a:endParaRPr>
          </a:p>
          <a:p>
            <a:pPr algn="just"/>
            <a:endParaRPr lang="en-GB" sz="2000" dirty="0"/>
          </a:p>
          <a:p>
            <a:pPr algn="just"/>
            <a:endParaRPr lang="en-GB" dirty="0"/>
          </a:p>
        </p:txBody>
      </p:sp>
    </p:spTree>
    <p:extLst>
      <p:ext uri="{BB962C8B-B14F-4D97-AF65-F5344CB8AC3E}">
        <p14:creationId xmlns:p14="http://schemas.microsoft.com/office/powerpoint/2010/main" val="670396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19CB3324-3E94-4792-BA95-54A9A100F125}"/>
              </a:ext>
            </a:extLst>
          </p:cNvPr>
          <p:cNvSpPr>
            <a:spLocks noGrp="1"/>
          </p:cNvSpPr>
          <p:nvPr>
            <p:ph type="ctrTitle"/>
          </p:nvPr>
        </p:nvSpPr>
        <p:spPr>
          <a:xfrm>
            <a:off x="166321" y="152595"/>
            <a:ext cx="11597054" cy="380806"/>
          </a:xfrm>
        </p:spPr>
        <p:txBody>
          <a:bodyPr>
            <a:normAutofit fontScale="90000"/>
          </a:bodyPr>
          <a:lstStyle/>
          <a:p>
            <a:pPr algn="ct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endParaRPr lang="en-GB" dirty="0"/>
          </a:p>
        </p:txBody>
      </p:sp>
      <p:sp>
        <p:nvSpPr>
          <p:cNvPr id="4" name="Prostokąt 3"/>
          <p:cNvSpPr/>
          <p:nvPr/>
        </p:nvSpPr>
        <p:spPr>
          <a:xfrm>
            <a:off x="364200" y="225096"/>
            <a:ext cx="8705405" cy="430887"/>
          </a:xfrm>
          <a:prstGeom prst="rect">
            <a:avLst/>
          </a:prstGeom>
        </p:spPr>
        <p:txBody>
          <a:bodyPr wrap="square">
            <a:spAutoFit/>
          </a:bodyPr>
          <a:lstStyle/>
          <a:p>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a:t>
            </a:r>
            <a:endParaRPr lang="pl-PL" sz="2200" b="1" dirty="0">
              <a:solidFill>
                <a:schemeClr val="accent5">
                  <a:lumMod val="75000"/>
                </a:schemeClr>
              </a:solidFill>
            </a:endParaRPr>
          </a:p>
        </p:txBody>
      </p:sp>
      <p:sp>
        <p:nvSpPr>
          <p:cNvPr id="5" name="Symbol zastępczy zawartości 2">
            <a:extLst>
              <a:ext uri="{FF2B5EF4-FFF2-40B4-BE49-F238E27FC236}">
                <a16:creationId xmlns:a16="http://schemas.microsoft.com/office/drawing/2014/main" id="{AF4C2D0C-2E4F-D33B-6C12-BBD5B1B47BFC}"/>
              </a:ext>
            </a:extLst>
          </p:cNvPr>
          <p:cNvSpPr txBox="1">
            <a:spLocks/>
          </p:cNvSpPr>
          <p:nvPr/>
        </p:nvSpPr>
        <p:spPr>
          <a:xfrm>
            <a:off x="406400" y="655983"/>
            <a:ext cx="11046234" cy="1674568"/>
          </a:xfrm>
          <a:prstGeom prst="rect">
            <a:avLst/>
          </a:prstGeom>
        </p:spPr>
        <p:txBody>
          <a:bodyPr vert="horz" lIns="45720" tIns="45720" rIns="45720" bIns="45720" rtlCol="0">
            <a:normAutofit/>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r>
              <a:rPr lang="en-GB" sz="1800" dirty="0">
                <a:solidFill>
                  <a:schemeClr val="tx1">
                    <a:lumMod val="50000"/>
                  </a:schemeClr>
                </a:solidFill>
              </a:rPr>
              <a:t>It focuses on taking advantage of the joint potential of end-of-life coal mines and coal-fired power plants to stimulate new economic activities and develop jobs in Coal Regions in Transition.</a:t>
            </a:r>
          </a:p>
          <a:p>
            <a:pPr algn="just"/>
            <a:r>
              <a:rPr lang="en-GB" sz="1800" dirty="0">
                <a:solidFill>
                  <a:schemeClr val="tx1">
                    <a:lumMod val="50000"/>
                  </a:schemeClr>
                </a:solidFill>
              </a:rPr>
              <a:t>It identifies and assess opportunities by means of a prospective analysis, enabling to develop business models that rely on renewable energy, on the circular economy or scale energy storage, guaranteeing a sustainable and combined use of assets and resources.</a:t>
            </a:r>
          </a:p>
          <a:p>
            <a:pPr marL="798911" lvl="1" indent="-342900" algn="just">
              <a:buFont typeface="Arial" panose="020B0604020202020204" pitchFamily="34" charset="0"/>
              <a:buChar char="•"/>
            </a:pPr>
            <a:endParaRPr lang="en-GB" sz="1394" dirty="0"/>
          </a:p>
          <a:p>
            <a:pPr algn="just"/>
            <a:endParaRPr lang="en-GB" sz="2000" dirty="0"/>
          </a:p>
          <a:p>
            <a:pPr algn="just"/>
            <a:endParaRPr lang="en-GB" dirty="0"/>
          </a:p>
        </p:txBody>
      </p:sp>
      <p:pic>
        <p:nvPicPr>
          <p:cNvPr id="3" name="Obraz 2"/>
          <p:cNvPicPr>
            <a:picLocks noChangeAspect="1"/>
          </p:cNvPicPr>
          <p:nvPr/>
        </p:nvPicPr>
        <p:blipFill>
          <a:blip r:embed="rId3"/>
          <a:stretch>
            <a:fillRect/>
          </a:stretch>
        </p:blipFill>
        <p:spPr>
          <a:xfrm>
            <a:off x="10438803" y="225096"/>
            <a:ext cx="1431628" cy="330167"/>
          </a:xfrm>
          <a:prstGeom prst="rect">
            <a:avLst/>
          </a:prstGeom>
        </p:spPr>
      </p:pic>
      <p:pic>
        <p:nvPicPr>
          <p:cNvPr id="13" name="Picture 4" descr="Table&#10;&#10;Description automatically generated"/>
          <p:cNvPicPr/>
          <p:nvPr/>
        </p:nvPicPr>
        <p:blipFill>
          <a:blip r:embed="rId4"/>
          <a:stretch>
            <a:fillRect/>
          </a:stretch>
        </p:blipFill>
        <p:spPr>
          <a:xfrm>
            <a:off x="406400" y="2601022"/>
            <a:ext cx="6515100" cy="2769870"/>
          </a:xfrm>
          <a:prstGeom prst="rect">
            <a:avLst/>
          </a:prstGeom>
        </p:spPr>
      </p:pic>
      <p:pic>
        <p:nvPicPr>
          <p:cNvPr id="14" name="Picture 1" descr="Table&#10;&#10;Description automatically generated"/>
          <p:cNvPicPr/>
          <p:nvPr/>
        </p:nvPicPr>
        <p:blipFill>
          <a:blip r:embed="rId5"/>
          <a:stretch>
            <a:fillRect/>
          </a:stretch>
        </p:blipFill>
        <p:spPr>
          <a:xfrm>
            <a:off x="5681662" y="4469782"/>
            <a:ext cx="6486525" cy="2200275"/>
          </a:xfrm>
          <a:prstGeom prst="rect">
            <a:avLst/>
          </a:prstGeom>
        </p:spPr>
      </p:pic>
      <p:sp>
        <p:nvSpPr>
          <p:cNvPr id="15" name="Prostokąt 14"/>
          <p:cNvSpPr/>
          <p:nvPr/>
        </p:nvSpPr>
        <p:spPr>
          <a:xfrm>
            <a:off x="459245" y="2245042"/>
            <a:ext cx="8705405" cy="430887"/>
          </a:xfrm>
          <a:prstGeom prst="rect">
            <a:avLst/>
          </a:prstGeom>
        </p:spPr>
        <p:txBody>
          <a:bodyPr wrap="square">
            <a:spAutoFit/>
          </a:bodyPr>
          <a:lstStyle/>
          <a:p>
            <a:r>
              <a:rPr lang="pl-PL" sz="2200" b="1" dirty="0">
                <a:solidFill>
                  <a:schemeClr val="accent5">
                    <a:lumMod val="75000"/>
                  </a:schemeClr>
                </a:solidFill>
              </a:rPr>
              <a:t>ACTIONS</a:t>
            </a:r>
          </a:p>
        </p:txBody>
      </p:sp>
      <p:sp>
        <p:nvSpPr>
          <p:cNvPr id="16" name="Prostokąt 15"/>
          <p:cNvSpPr/>
          <p:nvPr/>
        </p:nvSpPr>
        <p:spPr>
          <a:xfrm>
            <a:off x="7099931" y="4057347"/>
            <a:ext cx="8705405" cy="430887"/>
          </a:xfrm>
          <a:prstGeom prst="rect">
            <a:avLst/>
          </a:prstGeom>
        </p:spPr>
        <p:txBody>
          <a:bodyPr wrap="square">
            <a:spAutoFit/>
          </a:bodyPr>
          <a:lstStyle/>
          <a:p>
            <a:r>
              <a:rPr lang="pl-PL" sz="2200" b="1" dirty="0">
                <a:solidFill>
                  <a:schemeClr val="accent5">
                    <a:lumMod val="75000"/>
                  </a:schemeClr>
                </a:solidFill>
              </a:rPr>
              <a:t>MICRO-ACTIONS</a:t>
            </a:r>
          </a:p>
        </p:txBody>
      </p:sp>
    </p:spTree>
    <p:extLst>
      <p:ext uri="{BB962C8B-B14F-4D97-AF65-F5344CB8AC3E}">
        <p14:creationId xmlns:p14="http://schemas.microsoft.com/office/powerpoint/2010/main" val="1150542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19CB3324-3E94-4792-BA95-54A9A100F125}"/>
              </a:ext>
            </a:extLst>
          </p:cNvPr>
          <p:cNvSpPr>
            <a:spLocks noGrp="1"/>
          </p:cNvSpPr>
          <p:nvPr>
            <p:ph type="ctrTitle"/>
          </p:nvPr>
        </p:nvSpPr>
        <p:spPr>
          <a:xfrm>
            <a:off x="166321" y="152595"/>
            <a:ext cx="11597054" cy="380806"/>
          </a:xfrm>
        </p:spPr>
        <p:txBody>
          <a:bodyPr>
            <a:normAutofit fontScale="90000"/>
          </a:bodyPr>
          <a:lstStyle/>
          <a:p>
            <a:pPr algn="ct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endParaRPr lang="en-GB" dirty="0"/>
          </a:p>
        </p:txBody>
      </p:sp>
      <p:sp>
        <p:nvSpPr>
          <p:cNvPr id="4" name="Prostokąt 3"/>
          <p:cNvSpPr/>
          <p:nvPr/>
        </p:nvSpPr>
        <p:spPr>
          <a:xfrm>
            <a:off x="364200" y="225096"/>
            <a:ext cx="8705405" cy="1107996"/>
          </a:xfrm>
          <a:prstGeom prst="rect">
            <a:avLst/>
          </a:prstGeom>
        </p:spPr>
        <p:txBody>
          <a:bodyPr wrap="square">
            <a:spAutoFit/>
          </a:bodyPr>
          <a:lstStyle/>
          <a:p>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a:t>
            </a:r>
            <a:endParaRPr lang="pl-PL" sz="2200" b="1" dirty="0">
              <a:solidFill>
                <a:schemeClr val="accent5">
                  <a:lumMod val="75000"/>
                </a:schemeClr>
              </a:solidFill>
            </a:endParaRPr>
          </a:p>
          <a:p>
            <a:endParaRPr lang="pl-PL" sz="2200" b="1" dirty="0">
              <a:solidFill>
                <a:schemeClr val="accent5">
                  <a:lumMod val="75000"/>
                </a:schemeClr>
              </a:solidFill>
            </a:endParaRPr>
          </a:p>
          <a:p>
            <a:r>
              <a:rPr lang="pl-PL" sz="2200" b="1" dirty="0">
                <a:solidFill>
                  <a:schemeClr val="accent5">
                    <a:lumMod val="75000"/>
                  </a:schemeClr>
                </a:solidFill>
              </a:rPr>
              <a:t>CRITERIA</a:t>
            </a:r>
          </a:p>
        </p:txBody>
      </p:sp>
      <p:pic>
        <p:nvPicPr>
          <p:cNvPr id="6" name="Obraz 5"/>
          <p:cNvPicPr>
            <a:picLocks noChangeAspect="1"/>
          </p:cNvPicPr>
          <p:nvPr/>
        </p:nvPicPr>
        <p:blipFill>
          <a:blip r:embed="rId3"/>
          <a:stretch>
            <a:fillRect/>
          </a:stretch>
        </p:blipFill>
        <p:spPr>
          <a:xfrm>
            <a:off x="364200" y="1333092"/>
            <a:ext cx="5077993" cy="1685005"/>
          </a:xfrm>
          <a:prstGeom prst="rect">
            <a:avLst/>
          </a:prstGeom>
        </p:spPr>
      </p:pic>
      <p:pic>
        <p:nvPicPr>
          <p:cNvPr id="8" name="Obraz 7"/>
          <p:cNvPicPr>
            <a:picLocks noChangeAspect="1"/>
          </p:cNvPicPr>
          <p:nvPr/>
        </p:nvPicPr>
        <p:blipFill>
          <a:blip r:embed="rId4"/>
          <a:stretch>
            <a:fillRect/>
          </a:stretch>
        </p:blipFill>
        <p:spPr>
          <a:xfrm>
            <a:off x="3252050" y="3466343"/>
            <a:ext cx="5220564" cy="992213"/>
          </a:xfrm>
          <a:prstGeom prst="rect">
            <a:avLst/>
          </a:prstGeom>
        </p:spPr>
      </p:pic>
      <p:pic>
        <p:nvPicPr>
          <p:cNvPr id="3" name="Obraz 2"/>
          <p:cNvPicPr>
            <a:picLocks noChangeAspect="1"/>
          </p:cNvPicPr>
          <p:nvPr/>
        </p:nvPicPr>
        <p:blipFill>
          <a:blip r:embed="rId5"/>
          <a:stretch>
            <a:fillRect/>
          </a:stretch>
        </p:blipFill>
        <p:spPr>
          <a:xfrm>
            <a:off x="10438803" y="225096"/>
            <a:ext cx="1431628" cy="330167"/>
          </a:xfrm>
          <a:prstGeom prst="rect">
            <a:avLst/>
          </a:prstGeom>
        </p:spPr>
      </p:pic>
      <p:sp>
        <p:nvSpPr>
          <p:cNvPr id="10" name="Prostokąt 9"/>
          <p:cNvSpPr/>
          <p:nvPr/>
        </p:nvSpPr>
        <p:spPr>
          <a:xfrm>
            <a:off x="3252050" y="3097449"/>
            <a:ext cx="8705405" cy="430887"/>
          </a:xfrm>
          <a:prstGeom prst="rect">
            <a:avLst/>
          </a:prstGeom>
        </p:spPr>
        <p:txBody>
          <a:bodyPr wrap="square">
            <a:spAutoFit/>
          </a:bodyPr>
          <a:lstStyle/>
          <a:p>
            <a:r>
              <a:rPr lang="es-ES" sz="2200" b="1" dirty="0">
                <a:solidFill>
                  <a:schemeClr val="accent5">
                    <a:lumMod val="75000"/>
                  </a:schemeClr>
                </a:solidFill>
              </a:rPr>
              <a:t>EUROPEAN GREEN DEAL </a:t>
            </a:r>
            <a:r>
              <a:rPr lang="pl-PL" sz="2200" b="1" dirty="0">
                <a:solidFill>
                  <a:schemeClr val="accent5">
                    <a:lumMod val="75000"/>
                  </a:schemeClr>
                </a:solidFill>
              </a:rPr>
              <a:t>POLICIES</a:t>
            </a:r>
          </a:p>
        </p:txBody>
      </p:sp>
    </p:spTree>
    <p:extLst>
      <p:ext uri="{BB962C8B-B14F-4D97-AF65-F5344CB8AC3E}">
        <p14:creationId xmlns:p14="http://schemas.microsoft.com/office/powerpoint/2010/main" val="4074165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fld id="{5E26CD2E-4144-4FDC-A3AE-FF17D2F81A9F}" type="slidenum">
              <a:rPr lang="pl-PL" altLang="pl-PL" smtClean="0"/>
              <a:pPr/>
              <a:t>6</a:t>
            </a:fld>
            <a:endParaRPr lang="pl-PL" altLang="pl-PL" dirty="0"/>
          </a:p>
        </p:txBody>
      </p:sp>
      <p:sp>
        <p:nvSpPr>
          <p:cNvPr id="6" name="Prostokąt 5"/>
          <p:cNvSpPr/>
          <p:nvPr/>
        </p:nvSpPr>
        <p:spPr>
          <a:xfrm>
            <a:off x="364200" y="225096"/>
            <a:ext cx="8705405" cy="430887"/>
          </a:xfrm>
          <a:prstGeom prst="rect">
            <a:avLst/>
          </a:prstGeom>
        </p:spPr>
        <p:txBody>
          <a:bodyPr wrap="square">
            <a:spAutoFit/>
          </a:bodyPr>
          <a:lstStyle/>
          <a:p>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 - ACTIONS</a:t>
            </a:r>
            <a:endParaRPr lang="pl-PL" sz="2200" b="1" dirty="0">
              <a:solidFill>
                <a:schemeClr val="accent5">
                  <a:lumMod val="75000"/>
                </a:schemeClr>
              </a:solidFill>
            </a:endParaRPr>
          </a:p>
        </p:txBody>
      </p:sp>
      <p:sp>
        <p:nvSpPr>
          <p:cNvPr id="7" name="Symbol zastępczy zawartości 2">
            <a:extLst>
              <a:ext uri="{FF2B5EF4-FFF2-40B4-BE49-F238E27FC236}">
                <a16:creationId xmlns:a16="http://schemas.microsoft.com/office/drawing/2014/main" id="{AF4C2D0C-2E4F-D33B-6C12-BBD5B1B47BFC}"/>
              </a:ext>
            </a:extLst>
          </p:cNvPr>
          <p:cNvSpPr txBox="1">
            <a:spLocks/>
          </p:cNvSpPr>
          <p:nvPr/>
        </p:nvSpPr>
        <p:spPr>
          <a:xfrm>
            <a:off x="64507" y="1268459"/>
            <a:ext cx="2967486" cy="2958485"/>
          </a:xfrm>
          <a:prstGeom prst="rect">
            <a:avLst/>
          </a:prstGeom>
        </p:spPr>
        <p:txBody>
          <a:bodyPr vert="horz" lIns="45720" tIns="45720" rIns="45720" bIns="45720" rtlCol="0">
            <a:normAutofit/>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r>
              <a:rPr lang="pl-PL" sz="1800" dirty="0">
                <a:solidFill>
                  <a:srgbClr val="000000"/>
                </a:solidFill>
              </a:rPr>
              <a:t>First, u</a:t>
            </a:r>
            <a:r>
              <a:rPr lang="en-GB" sz="1800" dirty="0">
                <a:solidFill>
                  <a:srgbClr val="000000"/>
                </a:solidFill>
              </a:rPr>
              <a:t>sing MULTIPOL program (Multicriteria and policy), the scoring of actions with respect to criteria from 0 to 20 is made. </a:t>
            </a:r>
          </a:p>
          <a:p>
            <a:pPr algn="just"/>
            <a:endParaRPr lang="en-GB" dirty="0"/>
          </a:p>
        </p:txBody>
      </p:sp>
      <p:pic>
        <p:nvPicPr>
          <p:cNvPr id="11" name="Obraz 10"/>
          <p:cNvPicPr>
            <a:picLocks noChangeAspect="1"/>
          </p:cNvPicPr>
          <p:nvPr/>
        </p:nvPicPr>
        <p:blipFill>
          <a:blip r:embed="rId3"/>
          <a:stretch>
            <a:fillRect/>
          </a:stretch>
        </p:blipFill>
        <p:spPr>
          <a:xfrm>
            <a:off x="3031993" y="705364"/>
            <a:ext cx="9022862" cy="4084674"/>
          </a:xfrm>
          <a:prstGeom prst="rect">
            <a:avLst/>
          </a:prstGeom>
        </p:spPr>
      </p:pic>
      <p:pic>
        <p:nvPicPr>
          <p:cNvPr id="2" name="Obraz 1"/>
          <p:cNvPicPr>
            <a:picLocks noChangeAspect="1"/>
          </p:cNvPicPr>
          <p:nvPr/>
        </p:nvPicPr>
        <p:blipFill>
          <a:blip r:embed="rId4"/>
          <a:stretch>
            <a:fillRect/>
          </a:stretch>
        </p:blipFill>
        <p:spPr>
          <a:xfrm>
            <a:off x="10446746" y="225096"/>
            <a:ext cx="1432684" cy="329213"/>
          </a:xfrm>
          <a:prstGeom prst="rect">
            <a:avLst/>
          </a:prstGeom>
        </p:spPr>
      </p:pic>
      <p:sp>
        <p:nvSpPr>
          <p:cNvPr id="8" name="Symbol zastępczy zawartości 2">
            <a:extLst>
              <a:ext uri="{FF2B5EF4-FFF2-40B4-BE49-F238E27FC236}">
                <a16:creationId xmlns:a16="http://schemas.microsoft.com/office/drawing/2014/main" id="{AF4C2D0C-2E4F-D33B-6C12-BBD5B1B47BFC}"/>
              </a:ext>
            </a:extLst>
          </p:cNvPr>
          <p:cNvSpPr txBox="1">
            <a:spLocks/>
          </p:cNvSpPr>
          <p:nvPr/>
        </p:nvSpPr>
        <p:spPr>
          <a:xfrm>
            <a:off x="64507" y="4669268"/>
            <a:ext cx="2967486" cy="2016203"/>
          </a:xfrm>
          <a:prstGeom prst="rect">
            <a:avLst/>
          </a:prstGeom>
        </p:spPr>
        <p:txBody>
          <a:bodyPr vert="horz" lIns="45720" tIns="45720" rIns="45720" bIns="45720" rtlCol="0">
            <a:normAutofit lnSpcReduction="10000"/>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r>
              <a:rPr lang="en-GB" sz="1800" dirty="0">
                <a:solidFill>
                  <a:schemeClr val="tx1">
                    <a:lumMod val="50000"/>
                  </a:schemeClr>
                </a:solidFill>
              </a:rPr>
              <a:t>Second, matrix values corresponding to policy evaluation with respect to the criteria are assigned. As this concerns the set of criteria weights, the row sum must always equal 100. </a:t>
            </a:r>
          </a:p>
          <a:p>
            <a:pPr algn="just"/>
            <a:endParaRPr lang="en-GB" sz="2000" dirty="0"/>
          </a:p>
          <a:p>
            <a:pPr algn="just"/>
            <a:endParaRPr lang="en-GB" dirty="0"/>
          </a:p>
        </p:txBody>
      </p:sp>
      <p:pic>
        <p:nvPicPr>
          <p:cNvPr id="9" name="Obraz 8"/>
          <p:cNvPicPr>
            <a:picLocks noChangeAspect="1"/>
          </p:cNvPicPr>
          <p:nvPr/>
        </p:nvPicPr>
        <p:blipFill>
          <a:blip r:embed="rId5"/>
          <a:stretch>
            <a:fillRect/>
          </a:stretch>
        </p:blipFill>
        <p:spPr>
          <a:xfrm>
            <a:off x="3031993" y="5193811"/>
            <a:ext cx="9022862" cy="1360785"/>
          </a:xfrm>
          <a:prstGeom prst="rect">
            <a:avLst/>
          </a:prstGeom>
        </p:spPr>
      </p:pic>
    </p:spTree>
    <p:extLst>
      <p:ext uri="{BB962C8B-B14F-4D97-AF65-F5344CB8AC3E}">
        <p14:creationId xmlns:p14="http://schemas.microsoft.com/office/powerpoint/2010/main" val="1788581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64200" y="225096"/>
            <a:ext cx="8705405" cy="430887"/>
          </a:xfrm>
          <a:prstGeom prst="rect">
            <a:avLst/>
          </a:prstGeom>
        </p:spPr>
        <p:txBody>
          <a:bodyPr wrap="square">
            <a:spAutoFit/>
          </a:bodyPr>
          <a:lstStyle/>
          <a:p>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 - ACTIONS</a:t>
            </a:r>
            <a:endParaRPr lang="pl-PL" sz="2200" b="1" dirty="0">
              <a:solidFill>
                <a:schemeClr val="accent5">
                  <a:lumMod val="75000"/>
                </a:schemeClr>
              </a:solidFill>
            </a:endParaRPr>
          </a:p>
        </p:txBody>
      </p:sp>
      <p:sp>
        <p:nvSpPr>
          <p:cNvPr id="7" name="Symbol zastępczy zawartości 2">
            <a:extLst>
              <a:ext uri="{FF2B5EF4-FFF2-40B4-BE49-F238E27FC236}">
                <a16:creationId xmlns:a16="http://schemas.microsoft.com/office/drawing/2014/main" id="{AF4C2D0C-2E4F-D33B-6C12-BBD5B1B47BFC}"/>
              </a:ext>
            </a:extLst>
          </p:cNvPr>
          <p:cNvSpPr txBox="1">
            <a:spLocks/>
          </p:cNvSpPr>
          <p:nvPr/>
        </p:nvSpPr>
        <p:spPr>
          <a:xfrm>
            <a:off x="406399" y="949763"/>
            <a:ext cx="10747469" cy="5112369"/>
          </a:xfrm>
          <a:prstGeom prst="rect">
            <a:avLst/>
          </a:prstGeom>
        </p:spPr>
        <p:txBody>
          <a:bodyPr vert="horz" lIns="45720" tIns="45720" rIns="45720" bIns="45720" rtlCol="0">
            <a:normAutofit/>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r>
              <a:rPr lang="en-GB" sz="2000" dirty="0">
                <a:solidFill>
                  <a:schemeClr val="tx1">
                    <a:lumMod val="50000"/>
                  </a:schemeClr>
                </a:solidFill>
              </a:rPr>
              <a:t>Evaluation of actions related to policies</a:t>
            </a:r>
            <a:r>
              <a:rPr lang="pl-PL" sz="2000" dirty="0">
                <a:solidFill>
                  <a:schemeClr val="tx1">
                    <a:lumMod val="50000"/>
                  </a:schemeClr>
                </a:solidFill>
              </a:rPr>
              <a:t> and a</a:t>
            </a:r>
            <a:r>
              <a:rPr lang="en-GB" sz="2000" dirty="0" err="1">
                <a:solidFill>
                  <a:schemeClr val="tx1">
                    <a:lumMod val="50000"/>
                  </a:schemeClr>
                </a:solidFill>
              </a:rPr>
              <a:t>ctions</a:t>
            </a:r>
            <a:r>
              <a:rPr lang="en-GB" sz="2000" dirty="0">
                <a:solidFill>
                  <a:schemeClr val="tx1">
                    <a:lumMod val="50000"/>
                  </a:schemeClr>
                </a:solidFill>
              </a:rPr>
              <a:t>/policies closeness map.</a:t>
            </a:r>
          </a:p>
          <a:p>
            <a:pPr algn="just"/>
            <a:endParaRPr lang="en-GB" dirty="0"/>
          </a:p>
        </p:txBody>
      </p:sp>
      <p:pic>
        <p:nvPicPr>
          <p:cNvPr id="8" name="Obraz 7"/>
          <p:cNvPicPr>
            <a:picLocks noChangeAspect="1"/>
          </p:cNvPicPr>
          <p:nvPr/>
        </p:nvPicPr>
        <p:blipFill>
          <a:blip r:embed="rId3"/>
          <a:stretch>
            <a:fillRect/>
          </a:stretch>
        </p:blipFill>
        <p:spPr>
          <a:xfrm>
            <a:off x="406400" y="1337323"/>
            <a:ext cx="4023709" cy="4724809"/>
          </a:xfrm>
          <a:prstGeom prst="rect">
            <a:avLst/>
          </a:prstGeom>
        </p:spPr>
      </p:pic>
      <p:pic>
        <p:nvPicPr>
          <p:cNvPr id="9" name="Obraz 15">
            <a:extLst>
              <a:ext uri="{FF2B5EF4-FFF2-40B4-BE49-F238E27FC236}">
                <a16:creationId xmlns:a16="http://schemas.microsoft.com/office/drawing/2014/main" id="{51648458-81C4-48C1-3968-D6883FE8F2A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9405" y="1699860"/>
            <a:ext cx="6722026" cy="3774994"/>
          </a:xfrm>
          <a:prstGeom prst="rect">
            <a:avLst/>
          </a:prstGeom>
          <a:noFill/>
        </p:spPr>
      </p:pic>
      <p:pic>
        <p:nvPicPr>
          <p:cNvPr id="2" name="Obraz 1"/>
          <p:cNvPicPr>
            <a:picLocks noChangeAspect="1"/>
          </p:cNvPicPr>
          <p:nvPr/>
        </p:nvPicPr>
        <p:blipFill>
          <a:blip r:embed="rId5"/>
          <a:stretch>
            <a:fillRect/>
          </a:stretch>
        </p:blipFill>
        <p:spPr>
          <a:xfrm>
            <a:off x="10437526" y="245501"/>
            <a:ext cx="1432684" cy="329213"/>
          </a:xfrm>
          <a:prstGeom prst="rect">
            <a:avLst/>
          </a:prstGeom>
        </p:spPr>
      </p:pic>
    </p:spTree>
    <p:extLst>
      <p:ext uri="{BB962C8B-B14F-4D97-AF65-F5344CB8AC3E}">
        <p14:creationId xmlns:p14="http://schemas.microsoft.com/office/powerpoint/2010/main" val="4050820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fld id="{5E26CD2E-4144-4FDC-A3AE-FF17D2F81A9F}" type="slidenum">
              <a:rPr lang="pl-PL" altLang="pl-PL" smtClean="0"/>
              <a:pPr/>
              <a:t>8</a:t>
            </a:fld>
            <a:endParaRPr lang="pl-PL" altLang="pl-PL" dirty="0"/>
          </a:p>
        </p:txBody>
      </p:sp>
      <p:sp>
        <p:nvSpPr>
          <p:cNvPr id="6" name="Prostokąt 5"/>
          <p:cNvSpPr/>
          <p:nvPr/>
        </p:nvSpPr>
        <p:spPr>
          <a:xfrm>
            <a:off x="364200" y="225096"/>
            <a:ext cx="8705405" cy="430887"/>
          </a:xfrm>
          <a:prstGeom prst="rect">
            <a:avLst/>
          </a:prstGeom>
        </p:spPr>
        <p:txBody>
          <a:bodyPr wrap="square">
            <a:spAutoFit/>
          </a:bodyPr>
          <a:lstStyle/>
          <a:p>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 – micro-ACTIONS</a:t>
            </a:r>
            <a:endParaRPr lang="pl-PL" sz="2200" b="1" dirty="0">
              <a:solidFill>
                <a:schemeClr val="accent5">
                  <a:lumMod val="75000"/>
                </a:schemeClr>
              </a:solidFill>
            </a:endParaRPr>
          </a:p>
        </p:txBody>
      </p:sp>
      <p:sp>
        <p:nvSpPr>
          <p:cNvPr id="7" name="Symbol zastępczy zawartości 2">
            <a:extLst>
              <a:ext uri="{FF2B5EF4-FFF2-40B4-BE49-F238E27FC236}">
                <a16:creationId xmlns:a16="http://schemas.microsoft.com/office/drawing/2014/main" id="{AF4C2D0C-2E4F-D33B-6C12-BBD5B1B47BFC}"/>
              </a:ext>
            </a:extLst>
          </p:cNvPr>
          <p:cNvSpPr txBox="1">
            <a:spLocks/>
          </p:cNvSpPr>
          <p:nvPr/>
        </p:nvSpPr>
        <p:spPr>
          <a:xfrm>
            <a:off x="64507" y="1268459"/>
            <a:ext cx="2967486" cy="2958485"/>
          </a:xfrm>
          <a:prstGeom prst="rect">
            <a:avLst/>
          </a:prstGeom>
        </p:spPr>
        <p:txBody>
          <a:bodyPr vert="horz" lIns="45720" tIns="45720" rIns="45720" bIns="45720" rtlCol="0">
            <a:normAutofit/>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r>
              <a:rPr lang="pl-PL" sz="1800" dirty="0">
                <a:solidFill>
                  <a:srgbClr val="000000"/>
                </a:solidFill>
              </a:rPr>
              <a:t>First, u</a:t>
            </a:r>
            <a:r>
              <a:rPr lang="en-GB" sz="1800" dirty="0">
                <a:solidFill>
                  <a:srgbClr val="000000"/>
                </a:solidFill>
              </a:rPr>
              <a:t>sing MULTIPOL program (Multicriteria and policy), the scoring of </a:t>
            </a:r>
            <a:r>
              <a:rPr lang="pl-PL" sz="1800" dirty="0">
                <a:solidFill>
                  <a:srgbClr val="000000"/>
                </a:solidFill>
              </a:rPr>
              <a:t>micro-</a:t>
            </a:r>
            <a:r>
              <a:rPr lang="en-GB" sz="1800" dirty="0">
                <a:solidFill>
                  <a:srgbClr val="000000"/>
                </a:solidFill>
              </a:rPr>
              <a:t>actions with respect to criteria from 0 to 20 is made. </a:t>
            </a:r>
          </a:p>
          <a:p>
            <a:pPr algn="just"/>
            <a:endParaRPr lang="en-GB" dirty="0"/>
          </a:p>
        </p:txBody>
      </p:sp>
      <p:pic>
        <p:nvPicPr>
          <p:cNvPr id="2" name="Obraz 1"/>
          <p:cNvPicPr>
            <a:picLocks noChangeAspect="1"/>
          </p:cNvPicPr>
          <p:nvPr/>
        </p:nvPicPr>
        <p:blipFill>
          <a:blip r:embed="rId3"/>
          <a:stretch>
            <a:fillRect/>
          </a:stretch>
        </p:blipFill>
        <p:spPr>
          <a:xfrm>
            <a:off x="10446746" y="225096"/>
            <a:ext cx="1432684" cy="329213"/>
          </a:xfrm>
          <a:prstGeom prst="rect">
            <a:avLst/>
          </a:prstGeom>
        </p:spPr>
      </p:pic>
      <p:sp>
        <p:nvSpPr>
          <p:cNvPr id="8" name="Symbol zastępczy zawartości 2">
            <a:extLst>
              <a:ext uri="{FF2B5EF4-FFF2-40B4-BE49-F238E27FC236}">
                <a16:creationId xmlns:a16="http://schemas.microsoft.com/office/drawing/2014/main" id="{AF4C2D0C-2E4F-D33B-6C12-BBD5B1B47BFC}"/>
              </a:ext>
            </a:extLst>
          </p:cNvPr>
          <p:cNvSpPr txBox="1">
            <a:spLocks/>
          </p:cNvSpPr>
          <p:nvPr/>
        </p:nvSpPr>
        <p:spPr>
          <a:xfrm>
            <a:off x="64507" y="4669268"/>
            <a:ext cx="2967486" cy="2016203"/>
          </a:xfrm>
          <a:prstGeom prst="rect">
            <a:avLst/>
          </a:prstGeom>
        </p:spPr>
        <p:txBody>
          <a:bodyPr vert="horz" lIns="45720" tIns="45720" rIns="45720" bIns="45720" rtlCol="0">
            <a:normAutofit lnSpcReduction="10000"/>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r>
              <a:rPr lang="en-GB" sz="1800" dirty="0">
                <a:solidFill>
                  <a:schemeClr val="tx1">
                    <a:lumMod val="50000"/>
                  </a:schemeClr>
                </a:solidFill>
              </a:rPr>
              <a:t>Second, matrix values corresponding to policy evaluation with respect to the criteria are assigned. As this concerns the set of criteria weights, the row sum must always equal 100. </a:t>
            </a:r>
          </a:p>
          <a:p>
            <a:pPr algn="just"/>
            <a:endParaRPr lang="en-GB" sz="2000" dirty="0"/>
          </a:p>
          <a:p>
            <a:pPr algn="just"/>
            <a:endParaRPr lang="en-GB" dirty="0"/>
          </a:p>
        </p:txBody>
      </p:sp>
      <p:pic>
        <p:nvPicPr>
          <p:cNvPr id="9" name="Obraz 8"/>
          <p:cNvPicPr>
            <a:picLocks noChangeAspect="1"/>
          </p:cNvPicPr>
          <p:nvPr/>
        </p:nvPicPr>
        <p:blipFill>
          <a:blip r:embed="rId4"/>
          <a:stretch>
            <a:fillRect/>
          </a:stretch>
        </p:blipFill>
        <p:spPr>
          <a:xfrm>
            <a:off x="3031993" y="5193811"/>
            <a:ext cx="9022862" cy="1360785"/>
          </a:xfrm>
          <a:prstGeom prst="rect">
            <a:avLst/>
          </a:prstGeom>
        </p:spPr>
      </p:pic>
      <p:pic>
        <p:nvPicPr>
          <p:cNvPr id="10" name="Obraz 9"/>
          <p:cNvPicPr>
            <a:picLocks noChangeAspect="1"/>
          </p:cNvPicPr>
          <p:nvPr/>
        </p:nvPicPr>
        <p:blipFill>
          <a:blip r:embed="rId5"/>
          <a:stretch>
            <a:fillRect/>
          </a:stretch>
        </p:blipFill>
        <p:spPr>
          <a:xfrm>
            <a:off x="3067439" y="1008578"/>
            <a:ext cx="8944465" cy="4037875"/>
          </a:xfrm>
          <a:prstGeom prst="rect">
            <a:avLst/>
          </a:prstGeom>
        </p:spPr>
      </p:pic>
    </p:spTree>
    <p:extLst>
      <p:ext uri="{BB962C8B-B14F-4D97-AF65-F5344CB8AC3E}">
        <p14:creationId xmlns:p14="http://schemas.microsoft.com/office/powerpoint/2010/main" val="3243053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64200" y="225096"/>
            <a:ext cx="8705405" cy="430887"/>
          </a:xfrm>
          <a:prstGeom prst="rect">
            <a:avLst/>
          </a:prstGeom>
        </p:spPr>
        <p:txBody>
          <a:bodyPr wrap="square">
            <a:spAutoFit/>
          </a:bodyPr>
          <a:lstStyle/>
          <a:p>
            <a:r>
              <a:rPr lang="es-ES" sz="2200" b="1" dirty="0">
                <a:solidFill>
                  <a:schemeClr val="accent5">
                    <a:lumMod val="75000"/>
                  </a:schemeClr>
                </a:solidFill>
              </a:rPr>
              <a:t>P</a:t>
            </a:r>
            <a:r>
              <a:rPr lang="pl-PL" sz="2200" b="1" dirty="0">
                <a:solidFill>
                  <a:schemeClr val="accent5">
                    <a:lumMod val="75000"/>
                  </a:schemeClr>
                </a:solidFill>
              </a:rPr>
              <a:t>OTENTIALS</a:t>
            </a:r>
            <a:r>
              <a:rPr lang="en-US" sz="2200" b="1" dirty="0">
                <a:solidFill>
                  <a:schemeClr val="accent5">
                    <a:lumMod val="75000"/>
                  </a:schemeClr>
                </a:solidFill>
              </a:rPr>
              <a:t> Project – micro-ACTIONS</a:t>
            </a:r>
            <a:endParaRPr lang="pl-PL" sz="2200" b="1" dirty="0">
              <a:solidFill>
                <a:schemeClr val="accent5">
                  <a:lumMod val="75000"/>
                </a:schemeClr>
              </a:solidFill>
            </a:endParaRPr>
          </a:p>
        </p:txBody>
      </p:sp>
      <p:sp>
        <p:nvSpPr>
          <p:cNvPr id="7" name="Symbol zastępczy zawartości 2">
            <a:extLst>
              <a:ext uri="{FF2B5EF4-FFF2-40B4-BE49-F238E27FC236}">
                <a16:creationId xmlns:a16="http://schemas.microsoft.com/office/drawing/2014/main" id="{AF4C2D0C-2E4F-D33B-6C12-BBD5B1B47BFC}"/>
              </a:ext>
            </a:extLst>
          </p:cNvPr>
          <p:cNvSpPr txBox="1">
            <a:spLocks/>
          </p:cNvSpPr>
          <p:nvPr/>
        </p:nvSpPr>
        <p:spPr>
          <a:xfrm>
            <a:off x="406399" y="949763"/>
            <a:ext cx="10747469" cy="5112369"/>
          </a:xfrm>
          <a:prstGeom prst="rect">
            <a:avLst/>
          </a:prstGeom>
        </p:spPr>
        <p:txBody>
          <a:bodyPr vert="horz" lIns="45720" tIns="45720" rIns="45720" bIns="45720" rtlCol="0">
            <a:normAutofit/>
          </a:bodyPr>
          <a:lstStyle>
            <a:lvl1pPr marL="0" indent="0" algn="ctr" defTabSz="912098" rtl="0" eaLnBrk="1" latinLnBrk="0" hangingPunct="1">
              <a:lnSpc>
                <a:spcPct val="90000"/>
              </a:lnSpc>
              <a:spcBef>
                <a:spcPts val="1197"/>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6011"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794" b="1" kern="1200">
                <a:solidFill>
                  <a:schemeClr val="tx1">
                    <a:tint val="75000"/>
                  </a:schemeClr>
                </a:solidFill>
                <a:latin typeface="+mn-lt"/>
                <a:ea typeface="+mn-ea"/>
                <a:cs typeface="+mn-cs"/>
              </a:defRPr>
            </a:lvl2pPr>
            <a:lvl3pPr marL="912023"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3pPr>
            <a:lvl4pPr marL="1368034"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4pPr>
            <a:lvl5pPr marL="1824045" indent="0" algn="ctr" defTabSz="912098" rtl="0" eaLnBrk="1" latinLnBrk="0" hangingPunct="1">
              <a:lnSpc>
                <a:spcPct val="90000"/>
              </a:lnSpc>
              <a:spcBef>
                <a:spcPts val="200"/>
              </a:spcBef>
              <a:spcAft>
                <a:spcPts val="399"/>
              </a:spcAft>
              <a:buClr>
                <a:schemeClr val="accent1"/>
              </a:buClr>
              <a:buFont typeface="Wingdings" panose="05000000000000000000" pitchFamily="2" charset="2"/>
              <a:buNone/>
              <a:defRPr sz="1397" kern="1200">
                <a:solidFill>
                  <a:schemeClr val="tx1">
                    <a:tint val="75000"/>
                  </a:schemeClr>
                </a:solidFill>
                <a:latin typeface="+mn-lt"/>
                <a:ea typeface="+mn-ea"/>
                <a:cs typeface="+mn-cs"/>
              </a:defRPr>
            </a:lvl5pPr>
            <a:lvl6pPr marL="2280056"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6pPr>
            <a:lvl7pPr marL="2736068"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7pPr>
            <a:lvl8pPr marL="3192079"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8pPr>
            <a:lvl9pPr marL="3648090" indent="0" algn="ctr" defTabSz="912098" rtl="0" eaLnBrk="1" latinLnBrk="0" hangingPunct="1">
              <a:lnSpc>
                <a:spcPct val="90000"/>
              </a:lnSpc>
              <a:spcBef>
                <a:spcPts val="200"/>
              </a:spcBef>
              <a:spcAft>
                <a:spcPts val="399"/>
              </a:spcAft>
              <a:buClr>
                <a:schemeClr val="accent1"/>
              </a:buClr>
              <a:buFont typeface="Wingdings 3" pitchFamily="18" charset="2"/>
              <a:buNone/>
              <a:defRPr sz="1397" kern="1200">
                <a:solidFill>
                  <a:schemeClr val="tx1">
                    <a:tint val="75000"/>
                  </a:schemeClr>
                </a:solidFill>
                <a:latin typeface="+mn-lt"/>
                <a:ea typeface="+mn-ea"/>
                <a:cs typeface="+mn-cs"/>
              </a:defRPr>
            </a:lvl9pPr>
          </a:lstStyle>
          <a:p>
            <a:pPr algn="just"/>
            <a:r>
              <a:rPr lang="en-GB" sz="2000" dirty="0">
                <a:solidFill>
                  <a:schemeClr val="tx1">
                    <a:lumMod val="50000"/>
                  </a:schemeClr>
                </a:solidFill>
              </a:rPr>
              <a:t>Evaluation of actions related to policies</a:t>
            </a:r>
            <a:r>
              <a:rPr lang="pl-PL" sz="2000" dirty="0">
                <a:solidFill>
                  <a:schemeClr val="tx1">
                    <a:lumMod val="50000"/>
                  </a:schemeClr>
                </a:solidFill>
              </a:rPr>
              <a:t> and micro-a</a:t>
            </a:r>
            <a:r>
              <a:rPr lang="en-GB" sz="2000" dirty="0" err="1">
                <a:solidFill>
                  <a:schemeClr val="tx1">
                    <a:lumMod val="50000"/>
                  </a:schemeClr>
                </a:solidFill>
              </a:rPr>
              <a:t>ctions</a:t>
            </a:r>
            <a:r>
              <a:rPr lang="en-GB" sz="2000" dirty="0">
                <a:solidFill>
                  <a:schemeClr val="tx1">
                    <a:lumMod val="50000"/>
                  </a:schemeClr>
                </a:solidFill>
              </a:rPr>
              <a:t>/policies closeness map.</a:t>
            </a:r>
          </a:p>
          <a:p>
            <a:pPr algn="just"/>
            <a:endParaRPr lang="en-GB" dirty="0"/>
          </a:p>
        </p:txBody>
      </p:sp>
      <p:pic>
        <p:nvPicPr>
          <p:cNvPr id="2" name="Obraz 1"/>
          <p:cNvPicPr>
            <a:picLocks noChangeAspect="1"/>
          </p:cNvPicPr>
          <p:nvPr/>
        </p:nvPicPr>
        <p:blipFill>
          <a:blip r:embed="rId3"/>
          <a:stretch>
            <a:fillRect/>
          </a:stretch>
        </p:blipFill>
        <p:spPr>
          <a:xfrm>
            <a:off x="10437526" y="245501"/>
            <a:ext cx="1432684" cy="329213"/>
          </a:xfrm>
          <a:prstGeom prst="rect">
            <a:avLst/>
          </a:prstGeom>
        </p:spPr>
      </p:pic>
      <p:pic>
        <p:nvPicPr>
          <p:cNvPr id="3" name="Obraz 2"/>
          <p:cNvPicPr>
            <a:picLocks noChangeAspect="1"/>
          </p:cNvPicPr>
          <p:nvPr/>
        </p:nvPicPr>
        <p:blipFill>
          <a:blip r:embed="rId4"/>
          <a:stretch>
            <a:fillRect/>
          </a:stretch>
        </p:blipFill>
        <p:spPr>
          <a:xfrm>
            <a:off x="582839" y="1526152"/>
            <a:ext cx="4220127" cy="4535980"/>
          </a:xfrm>
          <a:prstGeom prst="rect">
            <a:avLst/>
          </a:prstGeom>
        </p:spPr>
      </p:pic>
      <p:pic>
        <p:nvPicPr>
          <p:cNvPr id="5" name="Obraz 4"/>
          <p:cNvPicPr>
            <a:picLocks noChangeAspect="1"/>
          </p:cNvPicPr>
          <p:nvPr/>
        </p:nvPicPr>
        <p:blipFill>
          <a:blip r:embed="rId5"/>
          <a:stretch>
            <a:fillRect/>
          </a:stretch>
        </p:blipFill>
        <p:spPr>
          <a:xfrm>
            <a:off x="5249546" y="1357075"/>
            <a:ext cx="6175782" cy="4874134"/>
          </a:xfrm>
          <a:prstGeom prst="rect">
            <a:avLst/>
          </a:prstGeom>
        </p:spPr>
      </p:pic>
      <p:sp>
        <p:nvSpPr>
          <p:cNvPr id="10" name="Owal 9"/>
          <p:cNvSpPr/>
          <p:nvPr/>
        </p:nvSpPr>
        <p:spPr>
          <a:xfrm>
            <a:off x="6150430" y="1526152"/>
            <a:ext cx="2394856" cy="1293248"/>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wal 10"/>
          <p:cNvSpPr/>
          <p:nvPr/>
        </p:nvSpPr>
        <p:spPr>
          <a:xfrm>
            <a:off x="8098971" y="2340429"/>
            <a:ext cx="1665516" cy="2065999"/>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wal 11"/>
          <p:cNvSpPr/>
          <p:nvPr/>
        </p:nvSpPr>
        <p:spPr>
          <a:xfrm>
            <a:off x="9927771" y="1558068"/>
            <a:ext cx="1672678" cy="2698246"/>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708773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jd-podstawowy">
  <a:themeElements>
    <a:clrScheme name="GIG-kolorystyka">
      <a:dk1>
        <a:srgbClr val="484848"/>
      </a:dk1>
      <a:lt1>
        <a:srgbClr val="92D050"/>
      </a:lt1>
      <a:dk2>
        <a:srgbClr val="616161"/>
      </a:dk2>
      <a:lt2>
        <a:srgbClr val="C2C2C2"/>
      </a:lt2>
      <a:accent1>
        <a:srgbClr val="484848"/>
      </a:accent1>
      <a:accent2>
        <a:srgbClr val="C2C2C2"/>
      </a:accent2>
      <a:accent3>
        <a:srgbClr val="0084B4"/>
      </a:accent3>
      <a:accent4>
        <a:srgbClr val="858585"/>
      </a:accent4>
      <a:accent5>
        <a:srgbClr val="00B050"/>
      </a:accent5>
      <a:accent6>
        <a:srgbClr val="00B0F0"/>
      </a:accent6>
      <a:hlink>
        <a:srgbClr val="00B0F0"/>
      </a:hlink>
      <a:folHlink>
        <a:srgbClr val="0C0C0C"/>
      </a:folHlink>
    </a:clrScheme>
    <a:fontScheme name="Niestandardowy 1">
      <a:majorFont>
        <a:latin typeface="Open Sans"/>
        <a:ea typeface=""/>
        <a:cs typeface=""/>
      </a:majorFont>
      <a:minorFont>
        <a:latin typeface="Open Sans"/>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JSW-INNOWACJE-szablon.pptx" id="{809CB898-216C-40EB-A8AD-18824B4B0A03}" vid="{3A1B2ECF-281E-47DE-9280-496EF06E9AFC}"/>
    </a:ext>
  </a:extLst>
</a:theme>
</file>

<file path=ppt/theme/theme2.xml><?xml version="1.0" encoding="utf-8"?>
<a:theme xmlns:a="http://schemas.openxmlformats.org/drawingml/2006/main" name="1_slajd-podstawowy">
  <a:themeElements>
    <a:clrScheme name="GIG-kolorystyka">
      <a:dk1>
        <a:srgbClr val="484848"/>
      </a:dk1>
      <a:lt1>
        <a:srgbClr val="92D050"/>
      </a:lt1>
      <a:dk2>
        <a:srgbClr val="616161"/>
      </a:dk2>
      <a:lt2>
        <a:srgbClr val="C2C2C2"/>
      </a:lt2>
      <a:accent1>
        <a:srgbClr val="484848"/>
      </a:accent1>
      <a:accent2>
        <a:srgbClr val="C2C2C2"/>
      </a:accent2>
      <a:accent3>
        <a:srgbClr val="0084B4"/>
      </a:accent3>
      <a:accent4>
        <a:srgbClr val="858585"/>
      </a:accent4>
      <a:accent5>
        <a:srgbClr val="00B050"/>
      </a:accent5>
      <a:accent6>
        <a:srgbClr val="00B0F0"/>
      </a:accent6>
      <a:hlink>
        <a:srgbClr val="00B0F0"/>
      </a:hlink>
      <a:folHlink>
        <a:srgbClr val="0C0C0C"/>
      </a:folHlink>
    </a:clrScheme>
    <a:fontScheme name="Niestandardowy 1">
      <a:majorFont>
        <a:latin typeface="Open Sans"/>
        <a:ea typeface=""/>
        <a:cs typeface=""/>
      </a:majorFont>
      <a:minorFont>
        <a:latin typeface="Open Sans"/>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JSW-INNOWACJE-szablon.pptx" id="{809CB898-216C-40EB-A8AD-18824B4B0A03}" vid="{3A1B2ECF-281E-47DE-9280-496EF06E9AFC}"/>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5225</TotalTime>
  <Words>1831</Words>
  <Application>Microsoft Office PowerPoint</Application>
  <PresentationFormat>Personalizado</PresentationFormat>
  <Paragraphs>176</Paragraphs>
  <Slides>19</Slides>
  <Notes>10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19</vt:i4>
      </vt:variant>
    </vt:vector>
  </HeadingPairs>
  <TitlesOfParts>
    <vt:vector size="28" baseType="lpstr">
      <vt:lpstr>Arial</vt:lpstr>
      <vt:lpstr>Calibri</vt:lpstr>
      <vt:lpstr>Open Sans</vt:lpstr>
      <vt:lpstr>Times New Roman</vt:lpstr>
      <vt:lpstr>Tw Cen MT</vt:lpstr>
      <vt:lpstr>Wingdings</vt:lpstr>
      <vt:lpstr>Wingdings 3</vt:lpstr>
      <vt:lpstr>slajd-podstawowy</vt:lpstr>
      <vt:lpstr>1_slajd-podstawowy</vt:lpstr>
      <vt:lpstr>Presentación de PowerPoint</vt:lpstr>
      <vt:lpstr>Alicja KRZEMIEń</vt:lpstr>
      <vt:lpstr>TWO ideas on potential scope and activities of THE Safe Operations and Closure of Coal Mines Taskforce </vt:lpstr>
      <vt:lpstr>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POTENTIAL SCOPE and activities of Task Force on Safe Operations and Closure of Coal Mines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Tomasz Chamiga</dc:creator>
  <cp:lastModifiedBy>PEDRO RIESGO FERNANDEZ</cp:lastModifiedBy>
  <cp:revision>154</cp:revision>
  <dcterms:created xsi:type="dcterms:W3CDTF">2018-08-09T11:29:59Z</dcterms:created>
  <dcterms:modified xsi:type="dcterms:W3CDTF">2023-05-03T09:26:46Z</dcterms:modified>
</cp:coreProperties>
</file>