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75" r:id="rId5"/>
    <p:sldId id="278" r:id="rId6"/>
    <p:sldId id="276" r:id="rId7"/>
    <p:sldId id="264" r:id="rId8"/>
    <p:sldId id="265" r:id="rId9"/>
    <p:sldId id="267" r:id="rId10"/>
    <p:sldId id="268" r:id="rId11"/>
    <p:sldId id="269" r:id="rId12"/>
    <p:sldId id="270" r:id="rId13"/>
    <p:sldId id="279" r:id="rId14"/>
    <p:sldId id="280" r:id="rId15"/>
    <p:sldId id="281" r:id="rId16"/>
    <p:sldId id="271" r:id="rId17"/>
    <p:sldId id="272" r:id="rId18"/>
    <p:sldId id="273" r:id="rId19"/>
    <p:sldId id="262"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B5C72-419F-4246-80EE-EB8D75DA5718}" v="10" dt="2023-04-13T11:27:53.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94607" autoAdjust="0"/>
  </p:normalViewPr>
  <p:slideViewPr>
    <p:cSldViewPr snapToGrid="0">
      <p:cViewPr varScale="1">
        <p:scale>
          <a:sx n="98" d="100"/>
          <a:sy n="98"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ESGO FERNANDEZ" userId="a7733abf-5b9a-4604-b1f6-2b8a758200a9" providerId="ADAL" clId="{F81B5C72-419F-4246-80EE-EB8D75DA5718}"/>
    <pc:docChg chg="custSel addSld delSld modSld">
      <pc:chgData name="PEDRO RIESGO FERNANDEZ" userId="a7733abf-5b9a-4604-b1f6-2b8a758200a9" providerId="ADAL" clId="{F81B5C72-419F-4246-80EE-EB8D75DA5718}" dt="2023-04-13T11:29:32.260" v="182" actId="1076"/>
      <pc:docMkLst>
        <pc:docMk/>
      </pc:docMkLst>
      <pc:sldChg chg="modSp mod">
        <pc:chgData name="PEDRO RIESGO FERNANDEZ" userId="a7733abf-5b9a-4604-b1f6-2b8a758200a9" providerId="ADAL" clId="{F81B5C72-419F-4246-80EE-EB8D75DA5718}" dt="2023-04-13T11:00:35.106" v="1" actId="27636"/>
        <pc:sldMkLst>
          <pc:docMk/>
          <pc:sldMk cId="612347945" sldId="256"/>
        </pc:sldMkLst>
        <pc:spChg chg="mod">
          <ac:chgData name="PEDRO RIESGO FERNANDEZ" userId="a7733abf-5b9a-4604-b1f6-2b8a758200a9" providerId="ADAL" clId="{F81B5C72-419F-4246-80EE-EB8D75DA5718}" dt="2023-04-13T11:00:35.106" v="1" actId="27636"/>
          <ac:spMkLst>
            <pc:docMk/>
            <pc:sldMk cId="612347945" sldId="256"/>
            <ac:spMk id="10" creationId="{F08192F6-F92D-A29F-99B0-F25382D14EED}"/>
          </ac:spMkLst>
        </pc:spChg>
      </pc:sldChg>
      <pc:sldChg chg="del">
        <pc:chgData name="PEDRO RIESGO FERNANDEZ" userId="a7733abf-5b9a-4604-b1f6-2b8a758200a9" providerId="ADAL" clId="{F81B5C72-419F-4246-80EE-EB8D75DA5718}" dt="2023-04-13T11:00:39.372" v="2" actId="47"/>
        <pc:sldMkLst>
          <pc:docMk/>
          <pc:sldMk cId="1863614515" sldId="258"/>
        </pc:sldMkLst>
      </pc:sldChg>
      <pc:sldChg chg="del">
        <pc:chgData name="PEDRO RIESGO FERNANDEZ" userId="a7733abf-5b9a-4604-b1f6-2b8a758200a9" providerId="ADAL" clId="{F81B5C72-419F-4246-80EE-EB8D75DA5718}" dt="2023-04-13T11:02:11.202" v="3" actId="47"/>
        <pc:sldMkLst>
          <pc:docMk/>
          <pc:sldMk cId="3624648447" sldId="259"/>
        </pc:sldMkLst>
      </pc:sldChg>
      <pc:sldChg chg="del">
        <pc:chgData name="PEDRO RIESGO FERNANDEZ" userId="a7733abf-5b9a-4604-b1f6-2b8a758200a9" providerId="ADAL" clId="{F81B5C72-419F-4246-80EE-EB8D75DA5718}" dt="2023-04-13T11:02:14.838" v="4" actId="47"/>
        <pc:sldMkLst>
          <pc:docMk/>
          <pc:sldMk cId="1894805398" sldId="260"/>
        </pc:sldMkLst>
      </pc:sldChg>
      <pc:sldChg chg="del">
        <pc:chgData name="PEDRO RIESGO FERNANDEZ" userId="a7733abf-5b9a-4604-b1f6-2b8a758200a9" providerId="ADAL" clId="{F81B5C72-419F-4246-80EE-EB8D75DA5718}" dt="2023-04-13T11:02:16.013" v="5" actId="47"/>
        <pc:sldMkLst>
          <pc:docMk/>
          <pc:sldMk cId="3051534530" sldId="261"/>
        </pc:sldMkLst>
      </pc:sldChg>
      <pc:sldChg chg="del">
        <pc:chgData name="PEDRO RIESGO FERNANDEZ" userId="a7733abf-5b9a-4604-b1f6-2b8a758200a9" providerId="ADAL" clId="{F81B5C72-419F-4246-80EE-EB8D75DA5718}" dt="2023-04-13T11:02:21.773" v="6" actId="47"/>
        <pc:sldMkLst>
          <pc:docMk/>
          <pc:sldMk cId="3163920949" sldId="266"/>
        </pc:sldMkLst>
      </pc:sldChg>
      <pc:sldChg chg="modSp mod">
        <pc:chgData name="PEDRO RIESGO FERNANDEZ" userId="a7733abf-5b9a-4604-b1f6-2b8a758200a9" providerId="ADAL" clId="{F81B5C72-419F-4246-80EE-EB8D75DA5718}" dt="2023-04-13T11:29:08.346" v="161" actId="1076"/>
        <pc:sldMkLst>
          <pc:docMk/>
          <pc:sldMk cId="1537051331" sldId="275"/>
        </pc:sldMkLst>
        <pc:spChg chg="mod">
          <ac:chgData name="PEDRO RIESGO FERNANDEZ" userId="a7733abf-5b9a-4604-b1f6-2b8a758200a9" providerId="ADAL" clId="{F81B5C72-419F-4246-80EE-EB8D75DA5718}" dt="2023-04-13T11:29:01.336" v="159" actId="20577"/>
          <ac:spMkLst>
            <pc:docMk/>
            <pc:sldMk cId="1537051331" sldId="275"/>
            <ac:spMk id="10" creationId="{F08192F6-F92D-A29F-99B0-F25382D14EED}"/>
          </ac:spMkLst>
        </pc:spChg>
        <pc:picChg chg="mod">
          <ac:chgData name="PEDRO RIESGO FERNANDEZ" userId="a7733abf-5b9a-4604-b1f6-2b8a758200a9" providerId="ADAL" clId="{F81B5C72-419F-4246-80EE-EB8D75DA5718}" dt="2023-04-13T11:29:08.346" v="161" actId="1076"/>
          <ac:picMkLst>
            <pc:docMk/>
            <pc:sldMk cId="1537051331" sldId="275"/>
            <ac:picMk id="2" creationId="{70DD73FF-D65C-64FA-F2F9-6B96EDFB4BA2}"/>
          </ac:picMkLst>
        </pc:picChg>
        <pc:picChg chg="mod">
          <ac:chgData name="PEDRO RIESGO FERNANDEZ" userId="a7733abf-5b9a-4604-b1f6-2b8a758200a9" providerId="ADAL" clId="{F81B5C72-419F-4246-80EE-EB8D75DA5718}" dt="2023-04-13T11:29:06.131" v="160" actId="1076"/>
          <ac:picMkLst>
            <pc:docMk/>
            <pc:sldMk cId="1537051331" sldId="275"/>
            <ac:picMk id="3" creationId="{26FE79D5-58CA-1F8F-BA7C-B612717B012B}"/>
          </ac:picMkLst>
        </pc:picChg>
      </pc:sldChg>
      <pc:sldChg chg="addSp delSp modSp mod">
        <pc:chgData name="PEDRO RIESGO FERNANDEZ" userId="a7733abf-5b9a-4604-b1f6-2b8a758200a9" providerId="ADAL" clId="{F81B5C72-419F-4246-80EE-EB8D75DA5718}" dt="2023-04-13T11:29:32.260" v="182" actId="1076"/>
        <pc:sldMkLst>
          <pc:docMk/>
          <pc:sldMk cId="1990489202" sldId="278"/>
        </pc:sldMkLst>
        <pc:spChg chg="mod">
          <ac:chgData name="PEDRO RIESGO FERNANDEZ" userId="a7733abf-5b9a-4604-b1f6-2b8a758200a9" providerId="ADAL" clId="{F81B5C72-419F-4246-80EE-EB8D75DA5718}" dt="2023-04-13T11:29:28.260" v="181" actId="20577"/>
          <ac:spMkLst>
            <pc:docMk/>
            <pc:sldMk cId="1990489202" sldId="278"/>
            <ac:spMk id="10" creationId="{F08192F6-F92D-A29F-99B0-F25382D14EED}"/>
          </ac:spMkLst>
        </pc:spChg>
        <pc:picChg chg="mod ord">
          <ac:chgData name="PEDRO RIESGO FERNANDEZ" userId="a7733abf-5b9a-4604-b1f6-2b8a758200a9" providerId="ADAL" clId="{F81B5C72-419F-4246-80EE-EB8D75DA5718}" dt="2023-04-13T11:06:13.124" v="25" actId="1076"/>
          <ac:picMkLst>
            <pc:docMk/>
            <pc:sldMk cId="1990489202" sldId="278"/>
            <ac:picMk id="2" creationId="{70DD73FF-D65C-64FA-F2F9-6B96EDFB4BA2}"/>
          </ac:picMkLst>
        </pc:picChg>
        <pc:picChg chg="del">
          <ac:chgData name="PEDRO RIESGO FERNANDEZ" userId="a7733abf-5b9a-4604-b1f6-2b8a758200a9" providerId="ADAL" clId="{F81B5C72-419F-4246-80EE-EB8D75DA5718}" dt="2023-04-13T11:02:46.716" v="7" actId="478"/>
          <ac:picMkLst>
            <pc:docMk/>
            <pc:sldMk cId="1990489202" sldId="278"/>
            <ac:picMk id="3" creationId="{26FE79D5-58CA-1F8F-BA7C-B612717B012B}"/>
          </ac:picMkLst>
        </pc:picChg>
        <pc:picChg chg="add mod">
          <ac:chgData name="PEDRO RIESGO FERNANDEZ" userId="a7733abf-5b9a-4604-b1f6-2b8a758200a9" providerId="ADAL" clId="{F81B5C72-419F-4246-80EE-EB8D75DA5718}" dt="2023-04-13T11:29:32.260" v="182" actId="1076"/>
          <ac:picMkLst>
            <pc:docMk/>
            <pc:sldMk cId="1990489202" sldId="278"/>
            <ac:picMk id="4" creationId="{C9699B32-8D96-9969-3DE3-4AD35B62D6CB}"/>
          </ac:picMkLst>
        </pc:picChg>
      </pc:sldChg>
      <pc:sldChg chg="addSp delSp modSp add mod">
        <pc:chgData name="PEDRO RIESGO FERNANDEZ" userId="a7733abf-5b9a-4604-b1f6-2b8a758200a9" providerId="ADAL" clId="{F81B5C72-419F-4246-80EE-EB8D75DA5718}" dt="2023-04-13T11:26:19.411" v="94" actId="14100"/>
        <pc:sldMkLst>
          <pc:docMk/>
          <pc:sldMk cId="2512319082" sldId="279"/>
        </pc:sldMkLst>
        <pc:spChg chg="del mod">
          <ac:chgData name="PEDRO RIESGO FERNANDEZ" userId="a7733abf-5b9a-4604-b1f6-2b8a758200a9" providerId="ADAL" clId="{F81B5C72-419F-4246-80EE-EB8D75DA5718}" dt="2023-04-13T11:26:05.050" v="91" actId="478"/>
          <ac:spMkLst>
            <pc:docMk/>
            <pc:sldMk cId="2512319082" sldId="279"/>
            <ac:spMk id="3" creationId="{39D27A2C-0C9F-7222-F9B9-B5F3124C1971}"/>
          </ac:spMkLst>
        </pc:spChg>
        <pc:spChg chg="mod">
          <ac:chgData name="PEDRO RIESGO FERNANDEZ" userId="a7733abf-5b9a-4604-b1f6-2b8a758200a9" providerId="ADAL" clId="{F81B5C72-419F-4246-80EE-EB8D75DA5718}" dt="2023-04-13T11:25:56.249" v="89"/>
          <ac:spMkLst>
            <pc:docMk/>
            <pc:sldMk cId="2512319082" sldId="279"/>
            <ac:spMk id="10" creationId="{F08192F6-F92D-A29F-99B0-F25382D14EED}"/>
          </ac:spMkLst>
        </pc:spChg>
        <pc:picChg chg="add mod">
          <ac:chgData name="PEDRO RIESGO FERNANDEZ" userId="a7733abf-5b9a-4604-b1f6-2b8a758200a9" providerId="ADAL" clId="{F81B5C72-419F-4246-80EE-EB8D75DA5718}" dt="2023-04-13T11:26:19.411" v="94" actId="14100"/>
          <ac:picMkLst>
            <pc:docMk/>
            <pc:sldMk cId="2512319082" sldId="279"/>
            <ac:picMk id="2" creationId="{7C1DCC56-98C9-D209-905A-6AB656050085}"/>
          </ac:picMkLst>
        </pc:picChg>
      </pc:sldChg>
      <pc:sldChg chg="add del">
        <pc:chgData name="PEDRO RIESGO FERNANDEZ" userId="a7733abf-5b9a-4604-b1f6-2b8a758200a9" providerId="ADAL" clId="{F81B5C72-419F-4246-80EE-EB8D75DA5718}" dt="2023-04-13T11:24:38.775" v="86" actId="47"/>
        <pc:sldMkLst>
          <pc:docMk/>
          <pc:sldMk cId="1543989750" sldId="280"/>
        </pc:sldMkLst>
      </pc:sldChg>
      <pc:sldChg chg="addSp delSp modSp mod">
        <pc:chgData name="PEDRO RIESGO FERNANDEZ" userId="a7733abf-5b9a-4604-b1f6-2b8a758200a9" providerId="ADAL" clId="{F81B5C72-419F-4246-80EE-EB8D75DA5718}" dt="2023-04-13T11:27:10.564" v="112" actId="1076"/>
        <pc:sldMkLst>
          <pc:docMk/>
          <pc:sldMk cId="3608159724" sldId="280"/>
        </pc:sldMkLst>
        <pc:spChg chg="mod">
          <ac:chgData name="PEDRO RIESGO FERNANDEZ" userId="a7733abf-5b9a-4604-b1f6-2b8a758200a9" providerId="ADAL" clId="{F81B5C72-419F-4246-80EE-EB8D75DA5718}" dt="2023-04-13T11:26:51.933" v="106" actId="6549"/>
          <ac:spMkLst>
            <pc:docMk/>
            <pc:sldMk cId="3608159724" sldId="280"/>
            <ac:spMk id="10" creationId="{F08192F6-F92D-A29F-99B0-F25382D14EED}"/>
          </ac:spMkLst>
        </pc:spChg>
        <pc:picChg chg="del">
          <ac:chgData name="PEDRO RIESGO FERNANDEZ" userId="a7733abf-5b9a-4604-b1f6-2b8a758200a9" providerId="ADAL" clId="{F81B5C72-419F-4246-80EE-EB8D75DA5718}" dt="2023-04-13T11:26:56.020" v="107" actId="478"/>
          <ac:picMkLst>
            <pc:docMk/>
            <pc:sldMk cId="3608159724" sldId="280"/>
            <ac:picMk id="2" creationId="{7C1DCC56-98C9-D209-905A-6AB656050085}"/>
          </ac:picMkLst>
        </pc:picChg>
        <pc:picChg chg="add mod">
          <ac:chgData name="PEDRO RIESGO FERNANDEZ" userId="a7733abf-5b9a-4604-b1f6-2b8a758200a9" providerId="ADAL" clId="{F81B5C72-419F-4246-80EE-EB8D75DA5718}" dt="2023-04-13T11:27:10.564" v="112" actId="1076"/>
          <ac:picMkLst>
            <pc:docMk/>
            <pc:sldMk cId="3608159724" sldId="280"/>
            <ac:picMk id="3" creationId="{173E718D-05E6-593A-D294-0CA9B6501272}"/>
          </ac:picMkLst>
        </pc:picChg>
      </pc:sldChg>
      <pc:sldChg chg="add del">
        <pc:chgData name="PEDRO RIESGO FERNANDEZ" userId="a7733abf-5b9a-4604-b1f6-2b8a758200a9" providerId="ADAL" clId="{F81B5C72-419F-4246-80EE-EB8D75DA5718}" dt="2023-04-13T11:24:51.829" v="87" actId="47"/>
        <pc:sldMkLst>
          <pc:docMk/>
          <pc:sldMk cId="3254023610" sldId="281"/>
        </pc:sldMkLst>
      </pc:sldChg>
      <pc:sldChg chg="addSp delSp modSp mod">
        <pc:chgData name="PEDRO RIESGO FERNANDEZ" userId="a7733abf-5b9a-4604-b1f6-2b8a758200a9" providerId="ADAL" clId="{F81B5C72-419F-4246-80EE-EB8D75DA5718}" dt="2023-04-13T11:28:02.148" v="120" actId="1076"/>
        <pc:sldMkLst>
          <pc:docMk/>
          <pc:sldMk cId="3349203855" sldId="281"/>
        </pc:sldMkLst>
        <pc:spChg chg="mod">
          <ac:chgData name="PEDRO RIESGO FERNANDEZ" userId="a7733abf-5b9a-4604-b1f6-2b8a758200a9" providerId="ADAL" clId="{F81B5C72-419F-4246-80EE-EB8D75DA5718}" dt="2023-04-13T11:27:45.866" v="116"/>
          <ac:spMkLst>
            <pc:docMk/>
            <pc:sldMk cId="3349203855" sldId="281"/>
            <ac:spMk id="10" creationId="{F08192F6-F92D-A29F-99B0-F25382D14EED}"/>
          </ac:spMkLst>
        </pc:spChg>
        <pc:picChg chg="add mod">
          <ac:chgData name="PEDRO RIESGO FERNANDEZ" userId="a7733abf-5b9a-4604-b1f6-2b8a758200a9" providerId="ADAL" clId="{F81B5C72-419F-4246-80EE-EB8D75DA5718}" dt="2023-04-13T11:28:02.148" v="120" actId="1076"/>
          <ac:picMkLst>
            <pc:docMk/>
            <pc:sldMk cId="3349203855" sldId="281"/>
            <ac:picMk id="2" creationId="{92D10473-41C9-BC98-B514-5E14E6E90EF8}"/>
          </ac:picMkLst>
        </pc:picChg>
        <pc:picChg chg="del">
          <ac:chgData name="PEDRO RIESGO FERNANDEZ" userId="a7733abf-5b9a-4604-b1f6-2b8a758200a9" providerId="ADAL" clId="{F81B5C72-419F-4246-80EE-EB8D75DA5718}" dt="2023-04-13T11:27:32.528" v="115" actId="478"/>
          <ac:picMkLst>
            <pc:docMk/>
            <pc:sldMk cId="3349203855" sldId="281"/>
            <ac:picMk id="3" creationId="{173E718D-05E6-593A-D294-0CA9B65012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50719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162641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1CE37FD3-8CA1-43F4-8C60-EBCBFB08C097}"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049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135235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1CE37FD3-8CA1-43F4-8C60-EBCBFB08C097}"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34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135281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44667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220838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3073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5962B0C-EF7E-46AB-8C2A-3783CBA1436A}" type="datetimeFigureOut">
              <a:rPr lang="es-ES" smtClean="0"/>
              <a:t>13/04/2023</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352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285623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5962B0C-EF7E-46AB-8C2A-3783CBA1436A}" type="datetimeFigureOut">
              <a:rPr lang="es-ES" smtClean="0"/>
              <a:t>13/04/2023</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407473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5962B0C-EF7E-46AB-8C2A-3783CBA1436A}" type="datetimeFigureOut">
              <a:rPr lang="es-ES" smtClean="0"/>
              <a:t>13/04/2023</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133231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62B0C-EF7E-46AB-8C2A-3783CBA1436A}" type="datetimeFigureOut">
              <a:rPr lang="es-ES" smtClean="0"/>
              <a:t>13/04/2023</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352116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62194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5962B0C-EF7E-46AB-8C2A-3783CBA1436A}" type="datetimeFigureOut">
              <a:rPr lang="es-ES" smtClean="0"/>
              <a:t>13/04/2023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1CE37FD3-8CA1-43F4-8C60-EBCBFB08C097}" type="slidenum">
              <a:rPr lang="es-ES" smtClean="0"/>
              <a:t>‹Nº›</a:t>
            </a:fld>
            <a:endParaRPr lang="es-ES"/>
          </a:p>
        </p:txBody>
      </p:sp>
    </p:spTree>
    <p:extLst>
      <p:ext uri="{BB962C8B-B14F-4D97-AF65-F5344CB8AC3E}">
        <p14:creationId xmlns:p14="http://schemas.microsoft.com/office/powerpoint/2010/main" val="397452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962B0C-EF7E-46AB-8C2A-3783CBA1436A}" type="datetimeFigureOut">
              <a:rPr lang="es-ES" smtClean="0"/>
              <a:t>13/04/2023</a:t>
            </a:fld>
            <a:endParaRPr lang="es-ES"/>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1CE37FD3-8CA1-43F4-8C60-EBCBFB08C097}" type="slidenum">
              <a:rPr lang="es-ES" smtClean="0"/>
              <a:t>Nº</a:t>
            </a:fld>
            <a:endParaRPr lang="es-ES"/>
          </a:p>
        </p:txBody>
      </p:sp>
    </p:spTree>
    <p:extLst>
      <p:ext uri="{BB962C8B-B14F-4D97-AF65-F5344CB8AC3E}">
        <p14:creationId xmlns:p14="http://schemas.microsoft.com/office/powerpoint/2010/main" val="91888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greenjobsproject.eu/"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6AA79F6E-92C8-4F74-9CAF-BA4821898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BF40ACE-C7C4-4BCD-BBCD-CA70D02CB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8C9CCEFA-7335-4721-96F7-EF9E9F8CFE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1038" name="Freeform 11">
              <a:extLst>
                <a:ext uri="{FF2B5EF4-FFF2-40B4-BE49-F238E27FC236}">
                  <a16:creationId xmlns:a16="http://schemas.microsoft.com/office/drawing/2014/main" id="{6F244ABF-DC87-4D84-A19F-F702A9DC3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9" name="Freeform 12">
              <a:extLst>
                <a:ext uri="{FF2B5EF4-FFF2-40B4-BE49-F238E27FC236}">
                  <a16:creationId xmlns:a16="http://schemas.microsoft.com/office/drawing/2014/main" id="{F9FEA429-847F-4323-968C-850C7FDA0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0" name="Freeform 13">
              <a:extLst>
                <a:ext uri="{FF2B5EF4-FFF2-40B4-BE49-F238E27FC236}">
                  <a16:creationId xmlns:a16="http://schemas.microsoft.com/office/drawing/2014/main" id="{21B05DA4-D47B-4B71-BF17-92672A049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1" name="Freeform 14">
              <a:extLst>
                <a:ext uri="{FF2B5EF4-FFF2-40B4-BE49-F238E27FC236}">
                  <a16:creationId xmlns:a16="http://schemas.microsoft.com/office/drawing/2014/main" id="{CD02264A-B768-4D05-A2A9-88F3881D8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42" name="Freeform 15">
              <a:extLst>
                <a:ext uri="{FF2B5EF4-FFF2-40B4-BE49-F238E27FC236}">
                  <a16:creationId xmlns:a16="http://schemas.microsoft.com/office/drawing/2014/main" id="{4E7B7024-4088-4C07-8F69-CAEC406C0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43" name="Freeform 16">
              <a:extLst>
                <a:ext uri="{FF2B5EF4-FFF2-40B4-BE49-F238E27FC236}">
                  <a16:creationId xmlns:a16="http://schemas.microsoft.com/office/drawing/2014/main" id="{F844004E-CD7F-478F-8383-F10C0E8D2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4" name="Freeform 17">
              <a:extLst>
                <a:ext uri="{FF2B5EF4-FFF2-40B4-BE49-F238E27FC236}">
                  <a16:creationId xmlns:a16="http://schemas.microsoft.com/office/drawing/2014/main" id="{10D08C54-C20A-44AF-A6B0-7C5B8DC11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5" name="Freeform 18">
              <a:extLst>
                <a:ext uri="{FF2B5EF4-FFF2-40B4-BE49-F238E27FC236}">
                  <a16:creationId xmlns:a16="http://schemas.microsoft.com/office/drawing/2014/main" id="{03E4B349-00DE-4BC6-9461-858823FDA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6" name="Freeform 19">
              <a:extLst>
                <a:ext uri="{FF2B5EF4-FFF2-40B4-BE49-F238E27FC236}">
                  <a16:creationId xmlns:a16="http://schemas.microsoft.com/office/drawing/2014/main" id="{E544E260-DB33-431B-B802-15A451023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7" name="Freeform 20">
              <a:extLst>
                <a:ext uri="{FF2B5EF4-FFF2-40B4-BE49-F238E27FC236}">
                  <a16:creationId xmlns:a16="http://schemas.microsoft.com/office/drawing/2014/main" id="{F6AC1470-8F1D-429B-883D-4D16349C0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8" name="Freeform 21">
              <a:extLst>
                <a:ext uri="{FF2B5EF4-FFF2-40B4-BE49-F238E27FC236}">
                  <a16:creationId xmlns:a16="http://schemas.microsoft.com/office/drawing/2014/main" id="{FFE32B84-424E-4CBA-BBD6-6CDB2EB749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9" name="Freeform 22">
              <a:extLst>
                <a:ext uri="{FF2B5EF4-FFF2-40B4-BE49-F238E27FC236}">
                  <a16:creationId xmlns:a16="http://schemas.microsoft.com/office/drawing/2014/main" id="{C8314523-3FCD-4420-97F5-3B8F305AD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51" name="Group 1050">
            <a:extLst>
              <a:ext uri="{FF2B5EF4-FFF2-40B4-BE49-F238E27FC236}">
                <a16:creationId xmlns:a16="http://schemas.microsoft.com/office/drawing/2014/main" id="{DCBFD7F8-7FDC-4DD7-A65F-68F69F969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1052" name="Freeform 27">
              <a:extLst>
                <a:ext uri="{FF2B5EF4-FFF2-40B4-BE49-F238E27FC236}">
                  <a16:creationId xmlns:a16="http://schemas.microsoft.com/office/drawing/2014/main" id="{BDE5EAC8-3575-462A-B9D6-20172537A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53" name="Freeform 28">
              <a:extLst>
                <a:ext uri="{FF2B5EF4-FFF2-40B4-BE49-F238E27FC236}">
                  <a16:creationId xmlns:a16="http://schemas.microsoft.com/office/drawing/2014/main" id="{125A97AC-9418-4496-9D6D-3CE1A39F0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4" name="Freeform 29">
              <a:extLst>
                <a:ext uri="{FF2B5EF4-FFF2-40B4-BE49-F238E27FC236}">
                  <a16:creationId xmlns:a16="http://schemas.microsoft.com/office/drawing/2014/main" id="{BAE08A2F-FE2A-4956-959E-D8DAF7138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5" name="Freeform 30">
              <a:extLst>
                <a:ext uri="{FF2B5EF4-FFF2-40B4-BE49-F238E27FC236}">
                  <a16:creationId xmlns:a16="http://schemas.microsoft.com/office/drawing/2014/main" id="{F71C0520-7CFA-427F-ABB2-9E33807C27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6" name="Freeform 31">
              <a:extLst>
                <a:ext uri="{FF2B5EF4-FFF2-40B4-BE49-F238E27FC236}">
                  <a16:creationId xmlns:a16="http://schemas.microsoft.com/office/drawing/2014/main" id="{945D9CD6-E094-42DE-BED7-BB3AA1F06D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57" name="Freeform 32">
              <a:extLst>
                <a:ext uri="{FF2B5EF4-FFF2-40B4-BE49-F238E27FC236}">
                  <a16:creationId xmlns:a16="http://schemas.microsoft.com/office/drawing/2014/main" id="{5BB2BDD1-9580-44E8-965E-266DD9C55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8" name="Freeform 33">
              <a:extLst>
                <a:ext uri="{FF2B5EF4-FFF2-40B4-BE49-F238E27FC236}">
                  <a16:creationId xmlns:a16="http://schemas.microsoft.com/office/drawing/2014/main" id="{DA85F464-7744-41A8-AB50-C4FDEE88F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9" name="Freeform 34">
              <a:extLst>
                <a:ext uri="{FF2B5EF4-FFF2-40B4-BE49-F238E27FC236}">
                  <a16:creationId xmlns:a16="http://schemas.microsoft.com/office/drawing/2014/main" id="{338731A9-5F8B-44CF-823D-DC2A50377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0" name="Freeform 35">
              <a:extLst>
                <a:ext uri="{FF2B5EF4-FFF2-40B4-BE49-F238E27FC236}">
                  <a16:creationId xmlns:a16="http://schemas.microsoft.com/office/drawing/2014/main" id="{892AEA85-CF2A-49D8-B2B3-D56B7C710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61" name="Freeform 36">
              <a:extLst>
                <a:ext uri="{FF2B5EF4-FFF2-40B4-BE49-F238E27FC236}">
                  <a16:creationId xmlns:a16="http://schemas.microsoft.com/office/drawing/2014/main" id="{02A95C4B-39FC-4DBA-A3A8-C48F2B34F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62" name="Freeform 37">
              <a:extLst>
                <a:ext uri="{FF2B5EF4-FFF2-40B4-BE49-F238E27FC236}">
                  <a16:creationId xmlns:a16="http://schemas.microsoft.com/office/drawing/2014/main" id="{D24EB8E6-B89A-48FA-B6CE-015455DF4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3" name="Freeform 38">
              <a:extLst>
                <a:ext uri="{FF2B5EF4-FFF2-40B4-BE49-F238E27FC236}">
                  <a16:creationId xmlns:a16="http://schemas.microsoft.com/office/drawing/2014/main" id="{27B21878-6C2E-40B3-9D97-127C1ABBB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 name="Tytuł 2">
            <a:extLst>
              <a:ext uri="{FF2B5EF4-FFF2-40B4-BE49-F238E27FC236}">
                <a16:creationId xmlns:a16="http://schemas.microsoft.com/office/drawing/2014/main" id="{F08192F6-F92D-A29F-99B0-F25382D14EED}"/>
              </a:ext>
            </a:extLst>
          </p:cNvPr>
          <p:cNvSpPr txBox="1">
            <a:spLocks/>
          </p:cNvSpPr>
          <p:nvPr/>
        </p:nvSpPr>
        <p:spPr>
          <a:xfrm>
            <a:off x="8477401" y="2106750"/>
            <a:ext cx="3751329" cy="3665881"/>
          </a:xfrm>
          <a:prstGeom prst="rect">
            <a:avLst/>
          </a:prstGeom>
        </p:spPr>
        <p:txBody>
          <a:bodyPr vert="horz" lIns="91440" tIns="45720" rIns="91440" bIns="45720" rtlCol="0" anchor="b">
            <a:normAutofit fontScale="92500" lnSpcReduction="10000"/>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n-GB"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Aprovechar las ventajas competitivas de las minas de carbón subterráneas al final de su vida útil para maximizar la creación de empleos verdes y de calidad.</a:t>
            </a:r>
          </a:p>
          <a:p>
            <a:pPr defTabSz="457200">
              <a:lnSpc>
                <a:spcPct val="90000"/>
              </a:lnSpc>
              <a:spcAft>
                <a:spcPts val="600"/>
              </a:spcAft>
            </a:pPr>
            <a:br>
              <a:rPr lang="en-US" sz="4000" dirty="0"/>
            </a:br>
            <a:endParaRPr lang="en-US" sz="4000" dirty="0"/>
          </a:p>
        </p:txBody>
      </p:sp>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51" y="1398719"/>
            <a:ext cx="4213521" cy="958575"/>
          </a:xfrm>
          <a:prstGeom prst="rect">
            <a:avLst/>
          </a:prstGeom>
        </p:spPr>
      </p:pic>
      <p:sp>
        <p:nvSpPr>
          <p:cNvPr id="1065" name="Rectangle 1064">
            <a:extLst>
              <a:ext uri="{FF2B5EF4-FFF2-40B4-BE49-F238E27FC236}">
                <a16:creationId xmlns:a16="http://schemas.microsoft.com/office/drawing/2014/main" id="{E19C3496-0DA0-4549-92F5-F3678FE27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7" name="Freeform 33">
            <a:extLst>
              <a:ext uri="{FF2B5EF4-FFF2-40B4-BE49-F238E27FC236}">
                <a16:creationId xmlns:a16="http://schemas.microsoft.com/office/drawing/2014/main" id="{CC488C83-63EE-4AB6-89E2-774447D52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2807"/>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2" name="Imagen 49">
            <a:extLst>
              <a:ext uri="{FF2B5EF4-FFF2-40B4-BE49-F238E27FC236}">
                <a16:creationId xmlns:a16="http://schemas.microsoft.com/office/drawing/2014/main" id="{AB16022B-3CC8-782F-75D9-F3723409AD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448" y="2769619"/>
            <a:ext cx="2149039" cy="1366719"/>
          </a:xfrm>
          <a:prstGeom prst="rect">
            <a:avLst/>
          </a:prstGeom>
          <a:noFill/>
          <a:ln>
            <a:noFill/>
          </a:ln>
        </p:spPr>
      </p:pic>
      <p:pic>
        <p:nvPicPr>
          <p:cNvPr id="3" name="Imagen 48">
            <a:extLst>
              <a:ext uri="{FF2B5EF4-FFF2-40B4-BE49-F238E27FC236}">
                <a16:creationId xmlns:a16="http://schemas.microsoft.com/office/drawing/2014/main" id="{0EF42B92-CC1C-403D-4C28-DA963A7A67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1807" y="4691161"/>
            <a:ext cx="3134187" cy="873222"/>
          </a:xfrm>
          <a:prstGeom prst="rect">
            <a:avLst/>
          </a:prstGeom>
          <a:noFill/>
          <a:ln>
            <a:noFill/>
          </a:ln>
        </p:spPr>
      </p:pic>
    </p:spTree>
    <p:extLst>
      <p:ext uri="{BB962C8B-B14F-4D97-AF65-F5344CB8AC3E}">
        <p14:creationId xmlns:p14="http://schemas.microsoft.com/office/powerpoint/2010/main" val="612347945"/>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PT2. DESPLIEGUE DE LAS ENERGÍAS RENOVABLES EMERGENTES</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5016758"/>
          </a:xfrm>
          <a:prstGeom prst="rect">
            <a:avLst/>
          </a:prstGeom>
          <a:noFill/>
        </p:spPr>
        <p:txBody>
          <a:bodyPr wrap="square">
            <a:spAutoFit/>
          </a:bodyPr>
          <a:lstStyle/>
          <a:p>
            <a:pPr algn="just"/>
            <a:r>
              <a:rPr lang="en-GB" sz="2000" noProof="0" dirty="0"/>
              <a:t>El principal objetivo de este paquete de trabajo es analizar el despliegue de tecnologías de aprovechamiento energético, tecnologías de refuerzo energético e hidrógeno verde.</a:t>
            </a:r>
          </a:p>
          <a:p>
            <a:pPr algn="just"/>
            <a:endParaRPr lang="en-GB" sz="2000" noProof="0" dirty="0"/>
          </a:p>
          <a:p>
            <a:pPr algn="just"/>
            <a:r>
              <a:rPr lang="en-GB" sz="2000" b="1" noProof="0" dirty="0"/>
              <a:t>Líder del PT: </a:t>
            </a:r>
            <a:r>
              <a:rPr lang="es-ES" sz="2000" noProof="0" dirty="0"/>
              <a:t>Fundación Asturiana de la Energía (FAEN)</a:t>
            </a:r>
            <a:endParaRPr lang="en-GB" sz="2000" dirty="0"/>
          </a:p>
          <a:p>
            <a:pPr algn="just"/>
            <a:endParaRPr lang="en-GB" sz="2000" b="1" noProof="0" dirty="0"/>
          </a:p>
          <a:p>
            <a:pPr algn="just"/>
            <a:r>
              <a:rPr lang="en-GB" sz="2000" b="1" noProof="0" dirty="0"/>
              <a:t>Participantes: </a:t>
            </a:r>
            <a:r>
              <a:rPr lang="en-GB" sz="2000" noProof="0" dirty="0"/>
              <a:t>UNIOVI, GIG, DMT-THGA, M&amp;B</a:t>
            </a:r>
          </a:p>
          <a:p>
            <a:pPr algn="just"/>
            <a:endParaRPr lang="en-GB" sz="2000" dirty="0"/>
          </a:p>
          <a:p>
            <a:pPr algn="just"/>
            <a:r>
              <a:rPr lang="en-GB" sz="2000" b="1" noProof="0" dirty="0"/>
              <a:t>Responsabilidades:</a:t>
            </a:r>
          </a:p>
          <a:p>
            <a:pPr algn="just"/>
            <a:endParaRPr lang="en-GB" sz="2000" b="1" dirty="0"/>
          </a:p>
          <a:p>
            <a:pPr algn="just"/>
            <a:r>
              <a:rPr lang="en-GB" sz="2000" noProof="0" dirty="0"/>
              <a:t>Energía geotérmica - GIG Energía hidráulica de bombeo - M&amp;B</a:t>
            </a:r>
          </a:p>
          <a:p>
            <a:pPr algn="just"/>
            <a:endParaRPr lang="en-GB" sz="2000" dirty="0"/>
          </a:p>
          <a:p>
            <a:pPr algn="just"/>
            <a:r>
              <a:rPr lang="en-GB" sz="2000" noProof="0" dirty="0"/>
              <a:t>Fotovoltaica - Baterías FAEN - UNIOVI</a:t>
            </a:r>
          </a:p>
          <a:p>
            <a:pPr algn="just"/>
            <a:endParaRPr lang="en-GB" sz="2000" dirty="0"/>
          </a:p>
          <a:p>
            <a:pPr algn="just"/>
            <a:r>
              <a:rPr lang="en-GB" sz="2000" noProof="0" dirty="0"/>
              <a:t>Energía eólica - DMT-THGA Hidrógeno verde - FAEN</a:t>
            </a:r>
          </a:p>
          <a:p>
            <a:pPr algn="just"/>
            <a:endParaRPr lang="en-GB" sz="2000" noProof="0" dirty="0"/>
          </a:p>
        </p:txBody>
      </p:sp>
    </p:spTree>
    <p:extLst>
      <p:ext uri="{BB962C8B-B14F-4D97-AF65-F5344CB8AC3E}">
        <p14:creationId xmlns:p14="http://schemas.microsoft.com/office/powerpoint/2010/main" val="1448221859"/>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PT3. DESPLIEGUE DE TECNOLOGÍAS DE ECONOMÍA CIRCULAR</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4708981"/>
          </a:xfrm>
          <a:prstGeom prst="rect">
            <a:avLst/>
          </a:prstGeom>
          <a:noFill/>
        </p:spPr>
        <p:txBody>
          <a:bodyPr wrap="square">
            <a:spAutoFit/>
          </a:bodyPr>
          <a:lstStyle/>
          <a:p>
            <a:pPr algn="just"/>
            <a:r>
              <a:rPr lang="en-GB" sz="2000" noProof="0" dirty="0"/>
              <a:t>El principal objetivo de este paquete de trabajo es analizar el despliegue de tecnologías de economía circular para los tres casos de estudio basados en la valorización de residuos de hulla.</a:t>
            </a:r>
          </a:p>
          <a:p>
            <a:pPr algn="just"/>
            <a:endParaRPr lang="en-GB" sz="2000" noProof="0" dirty="0"/>
          </a:p>
          <a:p>
            <a:pPr algn="just"/>
            <a:r>
              <a:rPr lang="en-GB" sz="2000" b="1" noProof="0" dirty="0"/>
              <a:t>Líder del WP: </a:t>
            </a:r>
            <a:r>
              <a:rPr lang="es-ES" sz="2000" noProof="0" dirty="0"/>
              <a:t>Universidad de Oviedo (UNIOVI)</a:t>
            </a:r>
            <a:endParaRPr lang="en-GB" sz="2000" b="1" noProof="0" dirty="0"/>
          </a:p>
          <a:p>
            <a:pPr algn="just"/>
            <a:endParaRPr lang="en-GB" sz="2000" b="1" noProof="0" dirty="0"/>
          </a:p>
          <a:p>
            <a:pPr algn="just"/>
            <a:r>
              <a:rPr lang="en-GB" sz="2000" b="1" noProof="0" dirty="0"/>
              <a:t>Participantes: </a:t>
            </a:r>
            <a:r>
              <a:rPr lang="en-GB" sz="2000" noProof="0" dirty="0"/>
              <a:t>GIG, FAEN, DMT-THGA, M&amp;B, WEGLO, HUNOSA, PV</a:t>
            </a:r>
          </a:p>
          <a:p>
            <a:pPr algn="just"/>
            <a:endParaRPr lang="en-GB" sz="2000" dirty="0"/>
          </a:p>
          <a:p>
            <a:pPr algn="just"/>
            <a:r>
              <a:rPr lang="en-GB" sz="2000" b="1" noProof="0" dirty="0"/>
              <a:t>Responsabilidades:</a:t>
            </a:r>
          </a:p>
          <a:p>
            <a:pPr algn="just"/>
            <a:endParaRPr lang="en-GB" sz="2000" dirty="0"/>
          </a:p>
          <a:p>
            <a:pPr algn="just"/>
            <a:r>
              <a:rPr lang="en-GB" sz="2000" noProof="0" dirty="0"/>
              <a:t>Fluidos densos para centrales hidroeléctricas de bombeo - M&amp;B (WEGLO, HUNOSA, PV)</a:t>
            </a:r>
          </a:p>
          <a:p>
            <a:pPr algn="just"/>
            <a:endParaRPr lang="en-GB" sz="2000" dirty="0"/>
          </a:p>
          <a:p>
            <a:pPr algn="just"/>
            <a:r>
              <a:rPr lang="en-GB" sz="2000" noProof="0" dirty="0"/>
              <a:t>Sustitutos del suelo para la restauración - GIG</a:t>
            </a:r>
          </a:p>
          <a:p>
            <a:pPr algn="just"/>
            <a:endParaRPr lang="en-GB" sz="2000" dirty="0"/>
          </a:p>
          <a:p>
            <a:pPr algn="just"/>
            <a:r>
              <a:rPr lang="en-GB" sz="2000" noProof="0" dirty="0"/>
              <a:t>Recuperación de tierras raras - UNIOVI (WEGLO, HUNOSA, PV)</a:t>
            </a:r>
          </a:p>
        </p:txBody>
      </p:sp>
    </p:spTree>
    <p:extLst>
      <p:ext uri="{BB962C8B-B14F-4D97-AF65-F5344CB8AC3E}">
        <p14:creationId xmlns:p14="http://schemas.microsoft.com/office/powerpoint/2010/main" val="3829285169"/>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WP4. UN FUTURO IMPULSADO POR LAS ENERGÍAS RENOVABLES</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8331201" cy="3170099"/>
          </a:xfrm>
          <a:prstGeom prst="rect">
            <a:avLst/>
          </a:prstGeom>
          <a:noFill/>
        </p:spPr>
        <p:txBody>
          <a:bodyPr wrap="square">
            <a:spAutoFit/>
          </a:bodyPr>
          <a:lstStyle/>
          <a:p>
            <a:pPr algn="just"/>
            <a:r>
              <a:rPr lang="en-GB" sz="2000" noProof="0" dirty="0"/>
              <a:t>El principal objetivo de este paquete de trabajo es planificar despliegues específicos de tecnologías emergentes seleccionadas de energía renovable y economía circular para los tres casos de estudio. Estos despliegues permitirán desarrollar un futuro basado en las energías renovables y centrado en la flexibilidad de los sistemas energéticos y la complementariedad de las tecnologías de economía circular.</a:t>
            </a:r>
          </a:p>
          <a:p>
            <a:pPr algn="just"/>
            <a:endParaRPr lang="en-GB" sz="2000" noProof="0" dirty="0"/>
          </a:p>
          <a:p>
            <a:pPr algn="just"/>
            <a:r>
              <a:rPr lang="en-GB" sz="2000" b="1" noProof="0" dirty="0"/>
              <a:t>Líder de WP: </a:t>
            </a:r>
            <a:r>
              <a:rPr lang="es-ES" sz="2000" noProof="0" dirty="0"/>
              <a:t>Główny Instytut Górnictwa (GIG)</a:t>
            </a:r>
            <a:endParaRPr lang="en-GB" sz="2000" b="1" noProof="0" dirty="0"/>
          </a:p>
          <a:p>
            <a:pPr algn="just"/>
            <a:endParaRPr lang="en-GB" sz="2000" b="1" noProof="0" dirty="0"/>
          </a:p>
          <a:p>
            <a:pPr algn="just"/>
            <a:r>
              <a:rPr lang="en-GB" sz="2000" b="1" noProof="0" dirty="0"/>
              <a:t>Participantes: </a:t>
            </a:r>
            <a:r>
              <a:rPr lang="en-GB" sz="2000" noProof="0" dirty="0"/>
              <a:t>UNIOVI, FAEN, DMT-THGA, M&amp;B, WEGLO, HUNOSA, PV</a:t>
            </a:r>
          </a:p>
        </p:txBody>
      </p:sp>
    </p:spTree>
    <p:extLst>
      <p:ext uri="{BB962C8B-B14F-4D97-AF65-F5344CB8AC3E}">
        <p14:creationId xmlns:p14="http://schemas.microsoft.com/office/powerpoint/2010/main" val="3406957521"/>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ESTUDIO DE CASO 1: Complejo minero de Bobrek-Piekary (Polonia) </a:t>
            </a:r>
            <a:endParaRPr lang="en-GB" sz="2800" b="1" dirty="0">
              <a:solidFill>
                <a:schemeClr val="accent5">
                  <a:lumMod val="75000"/>
                </a:schemeClr>
              </a:solidFill>
            </a:endParaRPr>
          </a:p>
        </p:txBody>
      </p:sp>
      <p:pic>
        <p:nvPicPr>
          <p:cNvPr id="2" name="Picture 1">
            <a:extLst>
              <a:ext uri="{FF2B5EF4-FFF2-40B4-BE49-F238E27FC236}">
                <a16:creationId xmlns:a16="http://schemas.microsoft.com/office/drawing/2014/main" id="{7C1DCC56-98C9-D209-905A-6AB6560500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1812" y="2120428"/>
            <a:ext cx="8514015" cy="4478238"/>
          </a:xfrm>
          <a:prstGeom prst="rect">
            <a:avLst/>
          </a:prstGeom>
          <a:noFill/>
          <a:ln>
            <a:noFill/>
          </a:ln>
        </p:spPr>
      </p:pic>
    </p:spTree>
    <p:extLst>
      <p:ext uri="{BB962C8B-B14F-4D97-AF65-F5344CB8AC3E}">
        <p14:creationId xmlns:p14="http://schemas.microsoft.com/office/powerpoint/2010/main" val="2512319082"/>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ESTUDIO DE CASO 2: Complejo minero Aller-Barredo-Figaredo</a:t>
            </a:r>
            <a:endParaRPr lang="en-GB" sz="2800" b="1" dirty="0">
              <a:solidFill>
                <a:schemeClr val="accent5">
                  <a:lumMod val="75000"/>
                </a:schemeClr>
              </a:solidFill>
            </a:endParaRPr>
          </a:p>
        </p:txBody>
      </p:sp>
      <p:pic>
        <p:nvPicPr>
          <p:cNvPr id="3" name="Imagen 2">
            <a:extLst>
              <a:ext uri="{FF2B5EF4-FFF2-40B4-BE49-F238E27FC236}">
                <a16:creationId xmlns:a16="http://schemas.microsoft.com/office/drawing/2014/main" id="{173E718D-05E6-593A-D294-0CA9B65012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3725" y="2051791"/>
            <a:ext cx="7898344" cy="4786476"/>
          </a:xfrm>
          <a:prstGeom prst="rect">
            <a:avLst/>
          </a:prstGeom>
          <a:noFill/>
          <a:ln>
            <a:noFill/>
          </a:ln>
        </p:spPr>
      </p:pic>
    </p:spTree>
    <p:extLst>
      <p:ext uri="{BB962C8B-B14F-4D97-AF65-F5344CB8AC3E}">
        <p14:creationId xmlns:p14="http://schemas.microsoft.com/office/powerpoint/2010/main" val="3608159724"/>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ESTUDIO DE CASO 3: mina de Velenje (Eslovenia)</a:t>
            </a:r>
            <a:endParaRPr lang="en-GB" sz="2800" b="1" dirty="0">
              <a:solidFill>
                <a:schemeClr val="accent5">
                  <a:lumMod val="75000"/>
                </a:schemeClr>
              </a:solidFill>
            </a:endParaRPr>
          </a:p>
        </p:txBody>
      </p:sp>
      <p:pic>
        <p:nvPicPr>
          <p:cNvPr id="2" name="Slika 1" descr="Slika, ki vsebuje besede preslikavaOpis je samodejno ustvarjen">
            <a:extLst>
              <a:ext uri="{FF2B5EF4-FFF2-40B4-BE49-F238E27FC236}">
                <a16:creationId xmlns:a16="http://schemas.microsoft.com/office/drawing/2014/main" id="{92D10473-41C9-BC98-B514-5E14E6E90E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3304" y="1953764"/>
            <a:ext cx="7559766" cy="4806209"/>
          </a:xfrm>
          <a:prstGeom prst="rect">
            <a:avLst/>
          </a:prstGeom>
          <a:noFill/>
          <a:ln>
            <a:noFill/>
          </a:ln>
        </p:spPr>
      </p:pic>
    </p:spTree>
    <p:extLst>
      <p:ext uri="{BB962C8B-B14F-4D97-AF65-F5344CB8AC3E}">
        <p14:creationId xmlns:p14="http://schemas.microsoft.com/office/powerpoint/2010/main" val="3349203855"/>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WP5. ENMARCAR LA FORMACIÓN Y LA RECUALIFICACIÓN</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2862322"/>
          </a:xfrm>
          <a:prstGeom prst="rect">
            <a:avLst/>
          </a:prstGeom>
          <a:noFill/>
        </p:spPr>
        <p:txBody>
          <a:bodyPr wrap="square">
            <a:spAutoFit/>
          </a:bodyPr>
          <a:lstStyle/>
          <a:p>
            <a:pPr algn="just"/>
            <a:r>
              <a:rPr lang="en-GB" sz="2000" noProof="0" dirty="0"/>
              <a:t>El principal objetivo de este paquete de trabajo es abordar las carencias de cualificación de los antiguos trabajadores de la minería del carbón en los tres estudios de caso para establecer las necesidades de formación y reciclaje de la mano de obra con el fin de facilitar el desarrollo de las alternativas empresariales previstas.</a:t>
            </a:r>
          </a:p>
          <a:p>
            <a:pPr algn="just"/>
            <a:endParaRPr lang="en-GB" sz="2000" noProof="0" dirty="0"/>
          </a:p>
          <a:p>
            <a:pPr algn="just"/>
            <a:r>
              <a:rPr lang="en-GB" sz="2000" b="1" noProof="0" dirty="0"/>
              <a:t>Líder de WP: </a:t>
            </a:r>
            <a:r>
              <a:rPr lang="es-ES" sz="2000" noProof="0" dirty="0"/>
              <a:t>Główny Instytut Górnictwa (GIG)</a:t>
            </a:r>
            <a:endParaRPr lang="en-GB" sz="2000" b="1" noProof="0" dirty="0"/>
          </a:p>
          <a:p>
            <a:pPr algn="just"/>
            <a:endParaRPr lang="en-GB" sz="2000" b="1" noProof="0" dirty="0"/>
          </a:p>
          <a:p>
            <a:pPr algn="just"/>
            <a:r>
              <a:rPr lang="en-GB" sz="2000" b="1" noProof="0" dirty="0"/>
              <a:t>Participantes: </a:t>
            </a:r>
            <a:r>
              <a:rPr lang="en-GB" sz="2000" noProof="0" dirty="0"/>
              <a:t>UNIOVI, FAEN, DMT-THGA, WEGLO, HUNOSA, PV</a:t>
            </a:r>
          </a:p>
        </p:txBody>
      </p:sp>
    </p:spTree>
    <p:extLst>
      <p:ext uri="{BB962C8B-B14F-4D97-AF65-F5344CB8AC3E}">
        <p14:creationId xmlns:p14="http://schemas.microsoft.com/office/powerpoint/2010/main" val="3191586372"/>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WP6. DESARROLLO DE PLANES EMPRESARIALES INNOVADORES</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2554545"/>
          </a:xfrm>
          <a:prstGeom prst="rect">
            <a:avLst/>
          </a:prstGeom>
          <a:noFill/>
        </p:spPr>
        <p:txBody>
          <a:bodyPr wrap="square">
            <a:spAutoFit/>
          </a:bodyPr>
          <a:lstStyle/>
          <a:p>
            <a:pPr algn="just"/>
            <a:r>
              <a:rPr lang="en-GB" sz="2000" noProof="0" dirty="0"/>
              <a:t>El principal objetivo de este paquete de trabajo es desarrollar un plan de negocio innovador para cada alternativa de energía renovable considerada en los estudios de caso: uno para una Central Eléctrica Virtual y otro para una Central de Hidrógeno Verde.</a:t>
            </a:r>
          </a:p>
          <a:p>
            <a:pPr algn="just"/>
            <a:endParaRPr lang="en-GB" sz="2000" noProof="0" dirty="0"/>
          </a:p>
          <a:p>
            <a:pPr algn="just"/>
            <a:r>
              <a:rPr lang="en-GB" sz="2000" b="1" noProof="0" dirty="0"/>
              <a:t>Líder del WP: </a:t>
            </a:r>
            <a:r>
              <a:rPr lang="es-ES" sz="2000" noProof="0" dirty="0"/>
              <a:t>Universidad de Oviedo (UNIOVI)</a:t>
            </a:r>
            <a:endParaRPr lang="en-GB" sz="2000" b="1" noProof="0" dirty="0"/>
          </a:p>
          <a:p>
            <a:pPr algn="just"/>
            <a:endParaRPr lang="en-GB" sz="2000" b="1" noProof="0" dirty="0"/>
          </a:p>
          <a:p>
            <a:pPr algn="just"/>
            <a:r>
              <a:rPr lang="en-GB" sz="2000" b="1" noProof="0" dirty="0"/>
              <a:t>Participantes: </a:t>
            </a:r>
            <a:r>
              <a:rPr lang="en-GB" sz="2000" noProof="0" dirty="0"/>
              <a:t>GIG, FAEN, DMT-THGA, M&amp;B</a:t>
            </a:r>
          </a:p>
        </p:txBody>
      </p:sp>
    </p:spTree>
    <p:extLst>
      <p:ext uri="{BB962C8B-B14F-4D97-AF65-F5344CB8AC3E}">
        <p14:creationId xmlns:p14="http://schemas.microsoft.com/office/powerpoint/2010/main" val="3078405098"/>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WP7. DIFUSIÓN Y EXPLOTACIÓN (D&amp;E)</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8365068" cy="2246769"/>
          </a:xfrm>
          <a:prstGeom prst="rect">
            <a:avLst/>
          </a:prstGeom>
          <a:noFill/>
        </p:spPr>
        <p:txBody>
          <a:bodyPr wrap="square">
            <a:spAutoFit/>
          </a:bodyPr>
          <a:lstStyle/>
          <a:p>
            <a:pPr algn="just"/>
            <a:r>
              <a:rPr lang="en-GB" sz="2000" noProof="0" dirty="0"/>
              <a:t>El principal objetivo de este paquete de trabajo es apoyar la comunicación y difusión de los conocimientos del proyecto y contribuir a la explotación de sus resultados.</a:t>
            </a:r>
          </a:p>
          <a:p>
            <a:pPr algn="just"/>
            <a:endParaRPr lang="en-GB" sz="2000" noProof="0" dirty="0"/>
          </a:p>
          <a:p>
            <a:pPr algn="just"/>
            <a:r>
              <a:rPr lang="en-GB" sz="2000" b="1" noProof="0" dirty="0"/>
              <a:t>Líder de WP: </a:t>
            </a:r>
            <a:r>
              <a:rPr lang="es-ES" sz="2000" noProof="0" dirty="0"/>
              <a:t>Główny Instytut Górnictwa (GIG)</a:t>
            </a:r>
            <a:endParaRPr lang="en-GB" sz="2000" b="1" noProof="0" dirty="0"/>
          </a:p>
          <a:p>
            <a:pPr algn="just"/>
            <a:endParaRPr lang="en-GB" sz="2000" b="1" noProof="0" dirty="0"/>
          </a:p>
          <a:p>
            <a:pPr algn="just"/>
            <a:r>
              <a:rPr lang="en-GB" sz="2000" b="1" noProof="0" dirty="0"/>
              <a:t>Participantes: </a:t>
            </a:r>
            <a:r>
              <a:rPr lang="en-GB" sz="2000" noProof="0" dirty="0"/>
              <a:t>UNIOVI, FAEN, DMT-THGA, M&amp;B, WEGLO, HUNOSA, PV</a:t>
            </a:r>
          </a:p>
        </p:txBody>
      </p:sp>
    </p:spTree>
    <p:extLst>
      <p:ext uri="{BB962C8B-B14F-4D97-AF65-F5344CB8AC3E}">
        <p14:creationId xmlns:p14="http://schemas.microsoft.com/office/powerpoint/2010/main" val="2404935767"/>
      </p:ext>
    </p:extLst>
  </p:cSld>
  <p:clrMapOvr>
    <a:masterClrMapping/>
  </p:clrMapOvr>
</p:sld>
</file>

<file path=ppt/slides/slide1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solidFill>
                  <a:schemeClr val="accent5">
                    <a:lumMod val="75000"/>
                  </a:schemeClr>
                </a:solidFill>
              </a:rPr>
              <a:t>DIFUSIÓN</a:t>
            </a: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3477875"/>
          </a:xfrm>
          <a:prstGeom prst="rect">
            <a:avLst/>
          </a:prstGeom>
          <a:noFill/>
        </p:spPr>
        <p:txBody>
          <a:bodyPr wrap="square">
            <a:spAutoFit/>
          </a:bodyPr>
          <a:lstStyle/>
          <a:p>
            <a:pPr marL="342900" indent="-342900" algn="just">
              <a:buFont typeface="Wingdings" panose="05000000000000000000" pitchFamily="2" charset="2"/>
              <a:buChar char="Ø"/>
            </a:pPr>
            <a:r>
              <a:rPr lang="en-GB" sz="2000" noProof="0" dirty="0"/>
              <a:t>Publicación de los resultados de los proyectos en el sitio web de GreenJOBS.</a:t>
            </a:r>
          </a:p>
          <a:p>
            <a:pPr marL="342900" indent="-342900" algn="just">
              <a:buFont typeface="Wingdings" panose="05000000000000000000" pitchFamily="2" charset="2"/>
              <a:buChar char="Ø"/>
            </a:pPr>
            <a:endParaRPr lang="en-GB" sz="2000" noProof="0" dirty="0"/>
          </a:p>
          <a:p>
            <a:pPr marL="342900" indent="-342900" algn="just">
              <a:buFont typeface="Wingdings" panose="05000000000000000000" pitchFamily="2" charset="2"/>
              <a:buChar char="Ø"/>
            </a:pPr>
            <a:r>
              <a:rPr lang="en-GB" sz="2000" noProof="0" dirty="0"/>
              <a:t>Material promocional: dos vídeos y seis boletines semestrales.</a:t>
            </a:r>
          </a:p>
          <a:p>
            <a:pPr marL="342900" indent="-342900" algn="just">
              <a:buFont typeface="Wingdings" panose="05000000000000000000" pitchFamily="2" charset="2"/>
              <a:buChar char="Ø"/>
            </a:pPr>
            <a:endParaRPr lang="en-GB" sz="2000" dirty="0"/>
          </a:p>
          <a:p>
            <a:pPr marL="342900" indent="-342900" algn="just">
              <a:buFont typeface="Wingdings" panose="05000000000000000000" pitchFamily="2" charset="2"/>
              <a:buChar char="Ø"/>
            </a:pPr>
            <a:r>
              <a:rPr lang="en-GB" sz="2000" noProof="0" dirty="0"/>
              <a:t>Seis presentaciones en reuniones y talleres pertinentes.</a:t>
            </a:r>
          </a:p>
          <a:p>
            <a:pPr marL="342900" indent="-342900" algn="just">
              <a:buFont typeface="Wingdings" panose="05000000000000000000" pitchFamily="2" charset="2"/>
              <a:buChar char="Ø"/>
            </a:pPr>
            <a:endParaRPr lang="en-GB" sz="2000" dirty="0"/>
          </a:p>
          <a:p>
            <a:pPr marL="342900" indent="-342900" algn="just">
              <a:buFont typeface="Wingdings" panose="05000000000000000000" pitchFamily="2" charset="2"/>
              <a:buChar char="Ø"/>
            </a:pPr>
            <a:r>
              <a:rPr lang="en-GB" sz="2000" noProof="0" dirty="0"/>
              <a:t>Cuatro publicaciones de acceso abierto en revistas del JCR.</a:t>
            </a:r>
          </a:p>
          <a:p>
            <a:pPr marL="342900" indent="-342900" algn="just">
              <a:buFont typeface="Wingdings" panose="05000000000000000000" pitchFamily="2" charset="2"/>
              <a:buChar char="Ø"/>
            </a:pPr>
            <a:endParaRPr lang="en-GB" sz="2000" dirty="0"/>
          </a:p>
          <a:p>
            <a:pPr marL="342900" indent="-342900" algn="just">
              <a:buFont typeface="Wingdings" panose="05000000000000000000" pitchFamily="2" charset="2"/>
              <a:buChar char="Ø"/>
            </a:pPr>
            <a:r>
              <a:rPr lang="en-GB" sz="2000" noProof="0" dirty="0"/>
              <a:t>Organización de un taller sobre la evolución y los resultados de GreenJOBS (mes 42).</a:t>
            </a:r>
          </a:p>
        </p:txBody>
      </p:sp>
      <p:pic>
        <p:nvPicPr>
          <p:cNvPr id="2" name="Picture 4" descr="Image result for https website">
            <a:extLst>
              <a:ext uri="{FF2B5EF4-FFF2-40B4-BE49-F238E27FC236}">
                <a16:creationId xmlns:a16="http://schemas.microsoft.com/office/drawing/2014/main" id="{99A626F1-46E5-15CF-C7CE-DE0430C1EC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4856"/>
          <a:stretch/>
        </p:blipFill>
        <p:spPr bwMode="auto">
          <a:xfrm>
            <a:off x="3488266" y="5586261"/>
            <a:ext cx="2997199" cy="1180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4B79CF-E85F-B1E2-CC98-59F90623A683}"/>
              </a:ext>
            </a:extLst>
          </p:cNvPr>
          <p:cNvSpPr txBox="1"/>
          <p:nvPr/>
        </p:nvSpPr>
        <p:spPr>
          <a:xfrm>
            <a:off x="6773334" y="5914930"/>
            <a:ext cx="6096000" cy="523220"/>
          </a:xfrm>
          <a:prstGeom prst="rect">
            <a:avLst/>
          </a:prstGeom>
          <a:noFill/>
        </p:spPr>
        <p:txBody>
          <a:bodyPr wrap="square">
            <a:spAutoFit/>
          </a:bodyPr>
          <a:lstStyle/>
          <a:p>
            <a:r>
              <a:rPr lang="en-US" sz="2800" dirty="0">
                <a:solidFill>
                  <a:srgbClr val="0070C0"/>
                </a:solidFill>
                <a:hlinkClick r:id="rId5">
                  <a:extLst>
                    <a:ext uri="{A12FA001-AC4F-418D-AE19-62706E023703}">
                      <ahyp:hlinkClr xmlns:ahyp="http://schemas.microsoft.com/office/drawing/2018/hyperlinkcolor" val="tx"/>
                    </a:ext>
                  </a:extLst>
                </a:hlinkClick>
              </a:rPr>
              <a:t>www.greenjobsproject.eu </a:t>
            </a:r>
            <a:endParaRPr lang="en-GB" dirty="0">
              <a:solidFill>
                <a:srgbClr val="0070C0"/>
              </a:solidFill>
            </a:endParaRPr>
          </a:p>
        </p:txBody>
      </p:sp>
    </p:spTree>
    <p:extLst>
      <p:ext uri="{BB962C8B-B14F-4D97-AF65-F5344CB8AC3E}">
        <p14:creationId xmlns:p14="http://schemas.microsoft.com/office/powerpoint/2010/main" val="3313805419"/>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2793584"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400" b="1" dirty="0">
                <a:solidFill>
                  <a:schemeClr val="accent5">
                    <a:lumMod val="75000"/>
                  </a:schemeClr>
                </a:solidFill>
                <a:cs typeface="Times New Roman" panose="02020603050405020304" pitchFamily="18" charset="0"/>
              </a:rPr>
              <a:t>GreenJOBS - SOCIOS INDIVIDUALES DEL CONSORCIO</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3816429"/>
          </a:xfrm>
          <a:prstGeom prst="rect">
            <a:avLst/>
          </a:prstGeom>
          <a:noFill/>
        </p:spPr>
        <p:txBody>
          <a:bodyPr wrap="square">
            <a:spAutoFit/>
          </a:bodyPr>
          <a:lstStyle/>
          <a:p>
            <a:pPr algn="ctr" fontAlgn="base"/>
            <a:r>
              <a:rPr lang="es-ES" b="0" i="0" dirty="0">
                <a:solidFill>
                  <a:srgbClr val="666666"/>
                </a:solidFill>
                <a:effectLst/>
                <a:latin typeface="Lato" panose="020B0604020202020204" pitchFamily="34" charset="0"/>
              </a:rPr>
              <a:t> </a:t>
            </a:r>
          </a:p>
          <a:p>
            <a:pPr algn="l" fontAlgn="base">
              <a:spcBef>
                <a:spcPts val="1200"/>
              </a:spcBef>
            </a:pPr>
            <a:r>
              <a:rPr lang="es-ES" b="1" i="0" dirty="0">
                <a:solidFill>
                  <a:srgbClr val="666666"/>
                </a:solidFill>
                <a:effectLst/>
                <a:latin typeface="Lato" panose="020B0604020202020204" pitchFamily="34" charset="0"/>
              </a:rPr>
              <a:t>1. UNIVERSIDAD DE OVIEDO (UNIOVI)</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2. GŁÓWNY INSTYTUT GÓRNICTWA (GIG)</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3. FUNDACIÓN ASTURIANA DE LA ENERGÍA (FAEN)</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4. DMT-GESELLSCHAFT FÜR LEHRE UND BILDUNG mbH (DMT-THGA)</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5. MAGALLANES Y BARENTS (M&amp;B)</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6. WEGLOKOKS KRAJ S.A. (WEGLO)</a:t>
            </a:r>
            <a:endParaRPr lang="es-ES" b="0" i="0" dirty="0">
              <a:solidFill>
                <a:srgbClr val="666666"/>
              </a:solidFill>
              <a:effectLst/>
              <a:latin typeface="Lato" panose="020B0604020202020204" pitchFamily="34" charset="0"/>
            </a:endParaRPr>
          </a:p>
          <a:p>
            <a:pPr algn="l" fontAlgn="base">
              <a:spcBef>
                <a:spcPts val="1200"/>
              </a:spcBef>
            </a:pPr>
            <a:r>
              <a:rPr lang="es-ES" b="1" i="0" dirty="0">
                <a:solidFill>
                  <a:srgbClr val="666666"/>
                </a:solidFill>
                <a:effectLst/>
                <a:latin typeface="Lato" panose="020B0604020202020204" pitchFamily="34" charset="0"/>
              </a:rPr>
              <a:t>7. HULLERAS DEL NORTE, S.A. (HUNOSA)</a:t>
            </a:r>
            <a:endParaRPr lang="es-ES" b="0" i="0" dirty="0">
              <a:solidFill>
                <a:srgbClr val="666666"/>
              </a:solidFill>
              <a:effectLst/>
              <a:latin typeface="Lato" panose="020B0604020202020204" pitchFamily="34" charset="0"/>
            </a:endParaRPr>
          </a:p>
          <a:p>
            <a:pPr>
              <a:spcBef>
                <a:spcPts val="1200"/>
              </a:spcBef>
            </a:pPr>
            <a:r>
              <a:rPr lang="es-ES" b="1" i="0" dirty="0">
                <a:solidFill>
                  <a:srgbClr val="666666"/>
                </a:solidFill>
                <a:effectLst/>
                <a:latin typeface="Lato" panose="020B0604020202020204" pitchFamily="34" charset="0"/>
              </a:rPr>
              <a:t>8. PREMOGOVNIK VELENJE d.o.o. (PV)</a:t>
            </a:r>
            <a:endParaRPr lang="es-ES" dirty="0"/>
          </a:p>
        </p:txBody>
      </p:sp>
    </p:spTree>
    <p:extLst>
      <p:ext uri="{BB962C8B-B14F-4D97-AF65-F5344CB8AC3E}">
        <p14:creationId xmlns:p14="http://schemas.microsoft.com/office/powerpoint/2010/main" val="4008237740"/>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2">
            <a:extLst>
              <a:ext uri="{FF2B5EF4-FFF2-40B4-BE49-F238E27FC236}">
                <a16:creationId xmlns:a16="http://schemas.microsoft.com/office/drawing/2014/main" id="{F08192F6-F92D-A29F-99B0-F25382D14EED}"/>
              </a:ext>
            </a:extLst>
          </p:cNvPr>
          <p:cNvSpPr txBox="1">
            <a:spLocks/>
          </p:cNvSpPr>
          <p:nvPr/>
        </p:nvSpPr>
        <p:spPr>
          <a:xfrm>
            <a:off x="8456125" y="1498786"/>
            <a:ext cx="3596465" cy="3841735"/>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spcAft>
                <a:spcPts val="600"/>
              </a:spcAft>
            </a:pPr>
            <a:r>
              <a:rPr lang="es-ES" sz="2800" b="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Gracias por su atención</a:t>
            </a:r>
          </a:p>
          <a:p>
            <a:pPr defTabSz="457200">
              <a:lnSpc>
                <a:spcPct val="90000"/>
              </a:lnSpc>
              <a:spcAft>
                <a:spcPts val="600"/>
              </a:spcAft>
            </a:pPr>
            <a:endParaRPr lang="es-ES" sz="2800" b="1">
              <a:solidFill>
                <a:srgbClr val="00B050"/>
              </a:solidFill>
              <a:latin typeface="Arial" panose="020B0604020202020204" pitchFamily="34" charset="0"/>
              <a:cs typeface="Times New Roman" panose="02020603050405020304" pitchFamily="18" charset="0"/>
            </a:endParaRPr>
          </a:p>
          <a:p>
            <a:pPr defTabSz="457200">
              <a:lnSpc>
                <a:spcPct val="90000"/>
              </a:lnSpc>
              <a:spcAft>
                <a:spcPts val="600"/>
              </a:spcAft>
            </a:pPr>
            <a:endParaRPr lang="es-ES" sz="2800" b="1">
              <a:solidFill>
                <a:srgbClr val="00B050"/>
              </a:solidFill>
              <a:latin typeface="Arial" panose="020B0604020202020204" pitchFamily="34" charset="0"/>
              <a:cs typeface="Times New Roman" panose="02020603050405020304" pitchFamily="18" charset="0"/>
            </a:endParaRPr>
          </a:p>
          <a:p>
            <a:pPr defTabSz="457200">
              <a:lnSpc>
                <a:spcPct val="90000"/>
              </a:lnSpc>
              <a:spcAft>
                <a:spcPts val="600"/>
              </a:spcAft>
            </a:pPr>
            <a:endParaRPr lang="en-US" sz="4000" dirty="0"/>
          </a:p>
        </p:txBody>
      </p:sp>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51" y="1398719"/>
            <a:ext cx="4213521" cy="958575"/>
          </a:xfrm>
          <a:prstGeom prst="rect">
            <a:avLst/>
          </a:prstGeom>
        </p:spPr>
      </p:pic>
      <p:pic>
        <p:nvPicPr>
          <p:cNvPr id="2" name="Imagen 49">
            <a:extLst>
              <a:ext uri="{FF2B5EF4-FFF2-40B4-BE49-F238E27FC236}">
                <a16:creationId xmlns:a16="http://schemas.microsoft.com/office/drawing/2014/main" id="{AB16022B-3CC8-782F-75D9-F3723409AD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448" y="2769619"/>
            <a:ext cx="2149039" cy="1366719"/>
          </a:xfrm>
          <a:prstGeom prst="rect">
            <a:avLst/>
          </a:prstGeom>
          <a:noFill/>
          <a:ln>
            <a:noFill/>
          </a:ln>
        </p:spPr>
      </p:pic>
      <p:pic>
        <p:nvPicPr>
          <p:cNvPr id="3" name="Imagen 48">
            <a:extLst>
              <a:ext uri="{FF2B5EF4-FFF2-40B4-BE49-F238E27FC236}">
                <a16:creationId xmlns:a16="http://schemas.microsoft.com/office/drawing/2014/main" id="{0EF42B92-CC1C-403D-4C28-DA963A7A67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1807" y="4691161"/>
            <a:ext cx="3134187" cy="873222"/>
          </a:xfrm>
          <a:prstGeom prst="rect">
            <a:avLst/>
          </a:prstGeom>
          <a:noFill/>
          <a:ln>
            <a:noFill/>
          </a:ln>
        </p:spPr>
      </p:pic>
    </p:spTree>
    <p:extLst>
      <p:ext uri="{BB962C8B-B14F-4D97-AF65-F5344CB8AC3E}">
        <p14:creationId xmlns:p14="http://schemas.microsoft.com/office/powerpoint/2010/main" val="543517085"/>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PROYECTO GreenJOBS</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4401205"/>
          </a:xfrm>
          <a:prstGeom prst="rect">
            <a:avLst/>
          </a:prstGeom>
          <a:noFill/>
        </p:spPr>
        <p:txBody>
          <a:bodyPr wrap="square">
            <a:spAutoFit/>
          </a:bodyPr>
          <a:lstStyle/>
          <a:p>
            <a:pPr algn="just"/>
            <a:r>
              <a:rPr lang="en-GB" sz="2000" noProof="0" dirty="0"/>
              <a:t>GreenJOBS se centra en la reutilización de minas de carbón subterráneas al final de su vida útil mediante el despliegue de tecnologías emergentes de energía renovable y economía circular para promover el crecimiento económico local sostenible y maximizar el número de empleos verdes y de calidad.</a:t>
            </a:r>
          </a:p>
          <a:p>
            <a:pPr algn="just"/>
            <a:endParaRPr lang="en-GB" sz="2000" dirty="0"/>
          </a:p>
          <a:p>
            <a:pPr algn="just"/>
            <a:r>
              <a:rPr lang="en-GB" sz="2000" noProof="0" dirty="0"/>
              <a:t>Se aprovecharán </a:t>
            </a:r>
            <a:r>
              <a:rPr lang="en-GB" sz="2000" noProof="0" dirty="0" err="1"/>
              <a:t>cinco </a:t>
            </a:r>
            <a:r>
              <a:rPr lang="en-GB" sz="2000" noProof="0" dirty="0"/>
              <a:t>ventajas competitivas de las minas de carbón subterráneas: (1) agua de mina para geotermia e hidrógeno verde; (2) conexiones a la red que pueden adaptarse para inyectar la electricidad producida; (3) grandes zonas de escombreras para instalar fotovoltaica/eólica; (4) infraestructuras profundas adecuadas para el almacenamiento hidroeléctrico no convencional por bombeo utilizando fluidos densos; y (5) residuos finos de carbón para reciclarlos en fluidos densos, sustitutos del suelo para restauración y tierras raras.</a:t>
            </a:r>
          </a:p>
        </p:txBody>
      </p:sp>
    </p:spTree>
    <p:extLst>
      <p:ext uri="{BB962C8B-B14F-4D97-AF65-F5344CB8AC3E}">
        <p14:creationId xmlns:p14="http://schemas.microsoft.com/office/powerpoint/2010/main" val="1766501539"/>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576792" y="1319749"/>
            <a:ext cx="9003000" cy="912848"/>
          </a:xfrm>
          <a:prstGeom prst="rect">
            <a:avLst/>
          </a:prstGeom>
        </p:spPr>
        <p:txBody>
          <a:bodyPr vert="horz" lIns="91440" tIns="45720" rIns="91440" bIns="45720" rtlCol="0" anchor="b">
            <a:normAutofit fontScale="92500" lnSpcReduction="20000"/>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GreenJOBS</a:t>
            </a:r>
          </a:p>
          <a:p>
            <a:r>
              <a:rPr lang="en-GB" sz="2400" b="1" dirty="0">
                <a:solidFill>
                  <a:schemeClr val="accent5">
                    <a:lumMod val="75000"/>
                  </a:schemeClr>
                </a:solidFill>
                <a:cs typeface="Times New Roman" panose="02020603050405020304" pitchFamily="18" charset="0"/>
              </a:rPr>
              <a:t>PROYECTO:</a:t>
            </a:r>
          </a:p>
          <a:p>
            <a:r>
              <a:rPr lang="en-GB" sz="2400" b="1" dirty="0">
                <a:solidFill>
                  <a:schemeClr val="accent5">
                    <a:lumMod val="75000"/>
                  </a:schemeClr>
                </a:solidFill>
                <a:cs typeface="Times New Roman" panose="02020603050405020304" pitchFamily="18" charset="0"/>
              </a:rPr>
              <a:t>Central eléctrica virtual</a:t>
            </a:r>
            <a:endParaRPr lang="en-GB" sz="2800" b="1" dirty="0">
              <a:solidFill>
                <a:schemeClr val="accent5">
                  <a:lumMod val="75000"/>
                </a:schemeClr>
              </a:solidFill>
            </a:endParaRPr>
          </a:p>
        </p:txBody>
      </p:sp>
      <p:pic>
        <p:nvPicPr>
          <p:cNvPr id="3" name="Picture 2" descr="DiagramDescription automatically generated">
            <a:extLst>
              <a:ext uri="{FF2B5EF4-FFF2-40B4-BE49-F238E27FC236}">
                <a16:creationId xmlns:a16="http://schemas.microsoft.com/office/drawing/2014/main" id="{26FE79D5-58CA-1F8F-BA7C-B612717B01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6709" y="1256469"/>
            <a:ext cx="7976581" cy="5601531"/>
          </a:xfrm>
          <a:prstGeom prst="rect">
            <a:avLst/>
          </a:prstGeom>
          <a:noFill/>
          <a:ln>
            <a:noFill/>
          </a:ln>
        </p:spPr>
      </p:pic>
      <p:pic>
        <p:nvPicPr>
          <p:cNvPr id="2" name="Imagen 5" descr="Un dibujo animado con letras&#10;&#10;Descripción generada automáticamente con confianza media">
            <a:extLst>
              <a:ext uri="{FF2B5EF4-FFF2-40B4-BE49-F238E27FC236}">
                <a16:creationId xmlns:a16="http://schemas.microsoft.com/office/drawing/2014/main" id="{70DD73FF-D65C-64FA-F2F9-6B96EDFB4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128" y="1434474"/>
            <a:ext cx="3003950" cy="683398"/>
          </a:xfrm>
          <a:prstGeom prst="rect">
            <a:avLst/>
          </a:prstGeom>
        </p:spPr>
      </p:pic>
    </p:spTree>
    <p:extLst>
      <p:ext uri="{BB962C8B-B14F-4D97-AF65-F5344CB8AC3E}">
        <p14:creationId xmlns:p14="http://schemas.microsoft.com/office/powerpoint/2010/main" val="1537051331"/>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576792" y="1319749"/>
            <a:ext cx="9003000" cy="1335902"/>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GreenJOBS</a:t>
            </a:r>
          </a:p>
          <a:p>
            <a:r>
              <a:rPr lang="en-GB" sz="2400" b="1" dirty="0">
                <a:solidFill>
                  <a:schemeClr val="accent5">
                    <a:lumMod val="75000"/>
                  </a:schemeClr>
                </a:solidFill>
                <a:cs typeface="Times New Roman" panose="02020603050405020304" pitchFamily="18" charset="0"/>
              </a:rPr>
              <a:t>PROYECTO:</a:t>
            </a:r>
          </a:p>
          <a:p>
            <a:r>
              <a:rPr lang="en-GB" sz="2400" b="1" dirty="0">
                <a:solidFill>
                  <a:schemeClr val="accent5">
                    <a:lumMod val="75000"/>
                  </a:schemeClr>
                </a:solidFill>
                <a:cs typeface="Times New Roman" panose="02020603050405020304" pitchFamily="18" charset="0"/>
              </a:rPr>
              <a:t>Planta H2 verde</a:t>
            </a:r>
            <a:endParaRPr lang="en-GB" sz="2800" b="1" dirty="0">
              <a:solidFill>
                <a:schemeClr val="accent5">
                  <a:lumMod val="75000"/>
                </a:schemeClr>
              </a:solidFill>
            </a:endParaRPr>
          </a:p>
        </p:txBody>
      </p:sp>
      <p:pic>
        <p:nvPicPr>
          <p:cNvPr id="4" name="Imagen 21" descr="Diagrama&#10;&#10;Descripción generada automáticamente">
            <a:extLst>
              <a:ext uri="{FF2B5EF4-FFF2-40B4-BE49-F238E27FC236}">
                <a16:creationId xmlns:a16="http://schemas.microsoft.com/office/drawing/2014/main" id="{C9699B32-8D96-9969-3DE3-4AD35B62D6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4714" y="1562891"/>
            <a:ext cx="9237286" cy="5278917"/>
          </a:xfrm>
          <a:prstGeom prst="rect">
            <a:avLst/>
          </a:prstGeom>
          <a:noFill/>
          <a:ln>
            <a:noFill/>
          </a:ln>
        </p:spPr>
      </p:pic>
      <p:pic>
        <p:nvPicPr>
          <p:cNvPr id="2" name="Imagen 5" descr="Un dibujo animado con letras&#10;&#10;Descripción generada automáticamente con confianza media">
            <a:extLst>
              <a:ext uri="{FF2B5EF4-FFF2-40B4-BE49-F238E27FC236}">
                <a16:creationId xmlns:a16="http://schemas.microsoft.com/office/drawing/2014/main" id="{70DD73FF-D65C-64FA-F2F9-6B96EDFB4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119" y="1710506"/>
            <a:ext cx="3003950" cy="683398"/>
          </a:xfrm>
          <a:prstGeom prst="rect">
            <a:avLst/>
          </a:prstGeom>
        </p:spPr>
      </p:pic>
    </p:spTree>
    <p:extLst>
      <p:ext uri="{BB962C8B-B14F-4D97-AF65-F5344CB8AC3E}">
        <p14:creationId xmlns:p14="http://schemas.microsoft.com/office/powerpoint/2010/main" val="1990489202"/>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solidFill>
                  <a:schemeClr val="accent5">
                    <a:lumMod val="75000"/>
                  </a:schemeClr>
                </a:solidFill>
              </a:rPr>
              <a:t>MAYOR RELEVANCIA DEL PROYECTO</a:t>
            </a: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4708981"/>
          </a:xfrm>
          <a:prstGeom prst="rect">
            <a:avLst/>
          </a:prstGeom>
          <a:noFill/>
        </p:spPr>
        <p:txBody>
          <a:bodyPr wrap="square">
            <a:spAutoFit/>
          </a:bodyPr>
          <a:lstStyle/>
          <a:p>
            <a:pPr algn="just"/>
            <a:r>
              <a:rPr lang="en-GB" sz="2000" b="1" noProof="0" dirty="0"/>
              <a:t>Objetivo de la investigación sobre el carbón: </a:t>
            </a:r>
            <a:r>
              <a:rPr lang="en-GB" sz="2000" noProof="0" dirty="0"/>
              <a:t>1. Apoyar la transición justa del sector del carbón y las regiones.</a:t>
            </a:r>
          </a:p>
          <a:p>
            <a:pPr algn="just"/>
            <a:endParaRPr lang="en-GB" sz="2000" dirty="0"/>
          </a:p>
          <a:p>
            <a:pPr algn="just"/>
            <a:r>
              <a:rPr lang="en-GB" sz="2000" b="1" noProof="0" dirty="0"/>
              <a:t>Prioridad anual del carbón 2021: </a:t>
            </a:r>
          </a:p>
          <a:p>
            <a:pPr marL="342900" indent="-342900" algn="just">
              <a:buFont typeface="Wingdings" panose="05000000000000000000" pitchFamily="2" charset="2"/>
              <a:buChar char="Ø"/>
            </a:pPr>
            <a:endParaRPr lang="en-GB" sz="2000" noProof="0" dirty="0"/>
          </a:p>
          <a:p>
            <a:pPr marL="342900" indent="-342900" algn="just">
              <a:buFont typeface="Wingdings" panose="05000000000000000000" pitchFamily="2" charset="2"/>
              <a:buChar char="Ø"/>
            </a:pPr>
            <a:r>
              <a:rPr lang="en-GB" sz="2000" noProof="0" dirty="0"/>
              <a:t>La reutilización de activos e infraestructuras relacionados con el carbón al final de su vida útil en las minas de carbón mediante la aplicación de tecnologías emergentes e innovadoras en los siguientes ámbitos: energías renovables, economía circular y mejora de la restauración del suelo.</a:t>
            </a:r>
          </a:p>
          <a:p>
            <a:pPr marL="342900" indent="-342900" algn="just">
              <a:buFont typeface="Wingdings" panose="05000000000000000000" pitchFamily="2" charset="2"/>
              <a:buChar char="Ø"/>
            </a:pPr>
            <a:endParaRPr lang="en-GB" sz="2000" dirty="0"/>
          </a:p>
          <a:p>
            <a:pPr marL="342900" indent="-342900" algn="just">
              <a:buFont typeface="Wingdings" panose="05000000000000000000" pitchFamily="2" charset="2"/>
              <a:buChar char="Ø"/>
            </a:pPr>
            <a:r>
              <a:rPr lang="en-GB" sz="2000" noProof="0" dirty="0"/>
              <a:t>Incluye una evaluación económica para determinar su probable viabilidad comercial, potencial de creación de empleo y valor añadido económico, y aborda la investigación socioeconómica sobre la formación y recualificación de los trabajadores del sector del carbón .</a:t>
            </a:r>
          </a:p>
          <a:p>
            <a:pPr marL="342900" indent="-342900" algn="just">
              <a:buFont typeface="Wingdings" panose="05000000000000000000" pitchFamily="2" charset="2"/>
              <a:buChar char="Ø"/>
            </a:pPr>
            <a:endParaRPr lang="en-GB" sz="2000" dirty="0"/>
          </a:p>
        </p:txBody>
      </p:sp>
    </p:spTree>
    <p:extLst>
      <p:ext uri="{BB962C8B-B14F-4D97-AF65-F5344CB8AC3E}">
        <p14:creationId xmlns:p14="http://schemas.microsoft.com/office/powerpoint/2010/main" val="1627927677"/>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OBJETIVOS DEL PROYECTO SMART</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4708981"/>
          </a:xfrm>
          <a:prstGeom prst="rect">
            <a:avLst/>
          </a:prstGeom>
          <a:noFill/>
        </p:spPr>
        <p:txBody>
          <a:bodyPr wrap="square">
            <a:spAutoFit/>
          </a:bodyPr>
          <a:lstStyle/>
          <a:p>
            <a:pPr marL="457200" indent="-457200" algn="just">
              <a:buFont typeface="+mj-lt"/>
              <a:buAutoNum type="arabicPeriod"/>
            </a:pPr>
            <a:r>
              <a:rPr lang="en-GB" sz="2000" dirty="0"/>
              <a:t>Participación de las partes interesadas (julio de 2022-junio de 2025).</a:t>
            </a:r>
          </a:p>
          <a:p>
            <a:pPr marL="457200" indent="-457200" algn="just">
              <a:buFont typeface="+mj-lt"/>
              <a:buAutoNum type="arabicPeriod"/>
            </a:pPr>
            <a:endParaRPr lang="en-GB" sz="2000" dirty="0"/>
          </a:p>
          <a:p>
            <a:pPr marL="457200" indent="-457200" algn="just">
              <a:buFont typeface="+mj-lt"/>
              <a:buAutoNum type="arabicPeriod"/>
            </a:pPr>
            <a:r>
              <a:rPr lang="en-GB" sz="2000" dirty="0"/>
              <a:t>Divulgación de las tecnologías de economía circular (julio de 2023-junio de 2024).</a:t>
            </a:r>
          </a:p>
          <a:p>
            <a:pPr marL="457200" indent="-457200" algn="just">
              <a:buFont typeface="+mj-lt"/>
              <a:buAutoNum type="arabicPeriod"/>
            </a:pPr>
            <a:endParaRPr lang="en-GB" sz="2000" dirty="0"/>
          </a:p>
          <a:p>
            <a:pPr marL="457200" indent="-457200" algn="just">
              <a:buFont typeface="+mj-lt"/>
              <a:buAutoNum type="arabicPeriod"/>
            </a:pPr>
            <a:r>
              <a:rPr lang="en-GB" sz="2000" dirty="0"/>
              <a:t>Penetración en el mercado de las energías renovables emergentes (julio 2024-junio 2025).</a:t>
            </a:r>
          </a:p>
          <a:p>
            <a:pPr marL="457200" indent="-457200" algn="just">
              <a:buFont typeface="+mj-lt"/>
              <a:buAutoNum type="arabicPeriod"/>
            </a:pPr>
            <a:endParaRPr lang="en-GB" sz="2000" dirty="0"/>
          </a:p>
          <a:p>
            <a:pPr marL="457200" indent="-457200" algn="just">
              <a:buFont typeface="+mj-lt"/>
              <a:buAutoNum type="arabicPeriod"/>
            </a:pPr>
            <a:r>
              <a:rPr lang="en-GB" sz="2000" dirty="0"/>
              <a:t>Explotación de los planes de negocio (julio 2025-diciembre 2025).</a:t>
            </a:r>
          </a:p>
          <a:p>
            <a:pPr marL="457200" indent="-457200" algn="just">
              <a:buFont typeface="+mj-lt"/>
              <a:buAutoNum type="arabicPeriod"/>
            </a:pPr>
            <a:endParaRPr lang="en-GB" sz="2000" dirty="0"/>
          </a:p>
          <a:p>
            <a:pPr marL="457200" indent="-457200" algn="just">
              <a:buFont typeface="+mj-lt"/>
              <a:buAutoNum type="arabicPeriod"/>
            </a:pPr>
            <a:r>
              <a:rPr lang="en-GB" sz="2000" dirty="0"/>
              <a:t>Ejecución de los programas de formación y reciclaje (julio de 2025-diciembre de 2025).</a:t>
            </a:r>
          </a:p>
          <a:p>
            <a:pPr marL="457200" indent="-457200" algn="just">
              <a:buFont typeface="+mj-lt"/>
              <a:buAutoNum type="arabicPeriod"/>
            </a:pPr>
            <a:endParaRPr lang="en-GB" sz="2000" dirty="0"/>
          </a:p>
          <a:p>
            <a:pPr marL="457200" indent="-457200" algn="just">
              <a:buFont typeface="+mj-lt"/>
              <a:buAutoNum type="arabicPeriod"/>
            </a:pPr>
            <a:endParaRPr lang="en-GB" sz="2000" dirty="0"/>
          </a:p>
          <a:p>
            <a:pPr algn="just"/>
            <a:endParaRPr lang="en-GB" sz="2000" noProof="0" dirty="0"/>
          </a:p>
        </p:txBody>
      </p:sp>
    </p:spTree>
    <p:extLst>
      <p:ext uri="{BB962C8B-B14F-4D97-AF65-F5344CB8AC3E}">
        <p14:creationId xmlns:p14="http://schemas.microsoft.com/office/powerpoint/2010/main" val="560762390"/>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576792" y="1319749"/>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PROYECTO </a:t>
            </a:r>
          </a:p>
          <a:p>
            <a:r>
              <a:rPr lang="en-GB" sz="2400" b="1" dirty="0">
                <a:solidFill>
                  <a:schemeClr val="accent5">
                    <a:lumMod val="75000"/>
                  </a:schemeClr>
                </a:solidFill>
                <a:cs typeface="Times New Roman" panose="02020603050405020304" pitchFamily="18" charset="0"/>
              </a:rPr>
              <a:t>METODOLOGÍA</a:t>
            </a:r>
            <a:endParaRPr lang="en-GB" sz="2800" b="1" dirty="0">
              <a:solidFill>
                <a:schemeClr val="accent5">
                  <a:lumMod val="75000"/>
                </a:schemeClr>
              </a:solidFill>
            </a:endParaRPr>
          </a:p>
        </p:txBody>
      </p:sp>
      <p:pic>
        <p:nvPicPr>
          <p:cNvPr id="2" name="Picture 1" descr="DiagramDescription automatically generated">
            <a:extLst>
              <a:ext uri="{FF2B5EF4-FFF2-40B4-BE49-F238E27FC236}">
                <a16:creationId xmlns:a16="http://schemas.microsoft.com/office/drawing/2014/main" id="{718FF171-AE2E-2F0E-CEE6-74A6C1CDC4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1723" y="1158441"/>
            <a:ext cx="7364943" cy="5703215"/>
          </a:xfrm>
          <a:prstGeom prst="rect">
            <a:avLst/>
          </a:prstGeom>
          <a:noFill/>
          <a:ln>
            <a:noFill/>
          </a:ln>
        </p:spPr>
      </p:pic>
    </p:spTree>
    <p:extLst>
      <p:ext uri="{BB962C8B-B14F-4D97-AF65-F5344CB8AC3E}">
        <p14:creationId xmlns:p14="http://schemas.microsoft.com/office/powerpoint/2010/main" val="1810169842"/>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animado con letras&#10;&#10;Descripción generada automáticamente con confianza media">
            <a:extLst>
              <a:ext uri="{FF2B5EF4-FFF2-40B4-BE49-F238E27FC236}">
                <a16:creationId xmlns:a16="http://schemas.microsoft.com/office/drawing/2014/main" id="{0DB8E973-6D02-64CD-8B6C-7671A6C61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259334"/>
            <a:ext cx="3943120" cy="899108"/>
          </a:xfrm>
          <a:prstGeom prst="rect">
            <a:avLst/>
          </a:prstGeom>
        </p:spPr>
      </p:pic>
      <p:pic>
        <p:nvPicPr>
          <p:cNvPr id="1028" name="Picture 4" descr="Escudo Universidad de Oviedo. Color horizontal">
            <a:extLst>
              <a:ext uri="{FF2B5EF4-FFF2-40B4-BE49-F238E27FC236}">
                <a16:creationId xmlns:a16="http://schemas.microsoft.com/office/drawing/2014/main" id="{016B4C7E-68AF-48C5-1D52-5370DA72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728" y="98027"/>
            <a:ext cx="2850685" cy="1221722"/>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2">
            <a:extLst>
              <a:ext uri="{FF2B5EF4-FFF2-40B4-BE49-F238E27FC236}">
                <a16:creationId xmlns:a16="http://schemas.microsoft.com/office/drawing/2014/main" id="{F08192F6-F92D-A29F-99B0-F25382D14EED}"/>
              </a:ext>
            </a:extLst>
          </p:cNvPr>
          <p:cNvSpPr txBox="1">
            <a:spLocks/>
          </p:cNvSpPr>
          <p:nvPr/>
        </p:nvSpPr>
        <p:spPr>
          <a:xfrm>
            <a:off x="3064517" y="991376"/>
            <a:ext cx="9003000" cy="912848"/>
          </a:xfrm>
          <a:prstGeom prst="rect">
            <a:avLst/>
          </a:prstGeom>
        </p:spPr>
        <p:txBody>
          <a:bodyPr vert="horz" lIns="91440" tIns="45720" rIns="91440" bIns="45720" rtlCol="0" anchor="b">
            <a:normAutofit/>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solidFill>
                  <a:schemeClr val="accent5">
                    <a:lumMod val="75000"/>
                  </a:schemeClr>
                </a:solidFill>
                <a:cs typeface="Times New Roman" panose="02020603050405020304" pitchFamily="18" charset="0"/>
              </a:rPr>
              <a:t>WP1. COORDINACIÓN Y GESTIÓN DEL PROYECTO</a:t>
            </a:r>
            <a:endParaRPr lang="en-GB" sz="2800" b="1" dirty="0">
              <a:solidFill>
                <a:schemeClr val="accent5">
                  <a:lumMod val="75000"/>
                </a:schemeClr>
              </a:solidFill>
            </a:endParaRPr>
          </a:p>
        </p:txBody>
      </p:sp>
      <p:sp>
        <p:nvSpPr>
          <p:cNvPr id="3" name="CuadroTexto 2">
            <a:extLst>
              <a:ext uri="{FF2B5EF4-FFF2-40B4-BE49-F238E27FC236}">
                <a16:creationId xmlns:a16="http://schemas.microsoft.com/office/drawing/2014/main" id="{39D27A2C-0C9F-7222-F9B9-B5F3124C1971}"/>
              </a:ext>
            </a:extLst>
          </p:cNvPr>
          <p:cNvSpPr txBox="1"/>
          <p:nvPr/>
        </p:nvSpPr>
        <p:spPr>
          <a:xfrm>
            <a:off x="3047999" y="2006305"/>
            <a:ext cx="7958667" cy="4708981"/>
          </a:xfrm>
          <a:prstGeom prst="rect">
            <a:avLst/>
          </a:prstGeom>
          <a:noFill/>
        </p:spPr>
        <p:txBody>
          <a:bodyPr wrap="square">
            <a:spAutoFit/>
          </a:bodyPr>
          <a:lstStyle/>
          <a:p>
            <a:pPr algn="just"/>
            <a:r>
              <a:rPr lang="en-GB" sz="2000" noProof="0" dirty="0"/>
              <a:t>El principal objetivo de este paquete de trabajo es llevar a cabo la gestión global de los distintos elementos del proyecto, garantizando su buen funcionamiento y el uso eficiente de los recursos.</a:t>
            </a:r>
          </a:p>
          <a:p>
            <a:pPr algn="just"/>
            <a:endParaRPr lang="en-GB" sz="2000" noProof="0" dirty="0"/>
          </a:p>
          <a:p>
            <a:pPr algn="just"/>
            <a:r>
              <a:rPr lang="en-GB" sz="2000" b="1" noProof="0" dirty="0"/>
              <a:t>Líder del WP: </a:t>
            </a:r>
            <a:r>
              <a:rPr lang="en-GB" sz="2000" noProof="0" dirty="0"/>
              <a:t>Universidad de Oviedo (UNIOVI)</a:t>
            </a:r>
          </a:p>
          <a:p>
            <a:pPr algn="just"/>
            <a:endParaRPr lang="en-GB" sz="2000" dirty="0"/>
          </a:p>
          <a:p>
            <a:pPr algn="just"/>
            <a:r>
              <a:rPr lang="en-GB" sz="2000" b="1" noProof="0" dirty="0"/>
              <a:t>Responsabilidades:</a:t>
            </a:r>
          </a:p>
          <a:p>
            <a:pPr algn="just"/>
            <a:endParaRPr lang="en-GB" sz="2000" dirty="0"/>
          </a:p>
          <a:p>
            <a:pPr algn="just"/>
            <a:r>
              <a:rPr lang="en-GB" sz="2000" dirty="0"/>
              <a:t>Relaciones con la UE</a:t>
            </a:r>
          </a:p>
          <a:p>
            <a:pPr algn="just"/>
            <a:endParaRPr lang="en-GB" sz="2000" noProof="0" dirty="0"/>
          </a:p>
          <a:p>
            <a:pPr algn="just"/>
            <a:r>
              <a:rPr lang="en-GB" sz="2000" dirty="0"/>
              <a:t>Comentarios a la Agencia Ejecutiva de Investigación (REA)</a:t>
            </a:r>
          </a:p>
          <a:p>
            <a:pPr algn="just"/>
            <a:endParaRPr lang="en-GB" sz="2000" dirty="0"/>
          </a:p>
          <a:p>
            <a:pPr algn="just"/>
            <a:r>
              <a:rPr lang="en-GB" sz="2000" dirty="0"/>
              <a:t>Creación y gestión de sitios web </a:t>
            </a:r>
            <a:endParaRPr lang="en-GB" sz="2000" noProof="0" dirty="0"/>
          </a:p>
          <a:p>
            <a:pPr algn="just"/>
            <a:endParaRPr lang="en-GB" sz="2000" dirty="0"/>
          </a:p>
        </p:txBody>
      </p:sp>
    </p:spTree>
    <p:extLst>
      <p:ext uri="{BB962C8B-B14F-4D97-AF65-F5344CB8AC3E}">
        <p14:creationId xmlns:p14="http://schemas.microsoft.com/office/powerpoint/2010/main" val="3787983108"/>
      </p:ext>
    </p:extLst>
  </p:cSld>
  <p:clrMapOvr>
    <a:masterClrMapping/>
  </p:clrMapOvr>
</p:sld>
</file>

<file path=ppt/theme/theme1.xml><?xml version="1.0" encoding="utf-8"?>
<a:theme xmlns:a="http://schemas.openxmlformats.org/drawingml/2006/main" name="Espir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ap:Properties xmlns:vt="http://schemas.openxmlformats.org/officeDocument/2006/docPropsVTypes" xmlns:ap="http://schemas.openxmlformats.org/officeDocument/2006/extended-properties">
  <ap:Template>Wisp</ap:Template>
  <ap:TotalTime>229</ap:TotalTime>
  <ap:Words>1003</ap:Words>
  <ap:Application>Microsoft Office PowerPoint</ap:Application>
  <ap:PresentationFormat>Panorámica</ap:PresentationFormat>
  <ap:Paragraphs>123</ap:Paragraphs>
  <ap:Slides>20</ap:Slides>
  <ap:Notes>0</ap:Notes>
  <ap:HiddenSlides>0</ap:HiddenSlides>
  <ap:MMClips>0</ap:MMClips>
  <ap:ScaleCrop>false</ap:ScaleCrop>
  <ap:HeadingPairs>
    <vt:vector baseType="variant" size="6">
      <vt:variant>
        <vt:lpstr>Fuentes usadas</vt:lpstr>
      </vt:variant>
      <vt:variant>
        <vt:i4>5</vt:i4>
      </vt:variant>
      <vt:variant>
        <vt:lpstr>Tema</vt:lpstr>
      </vt:variant>
      <vt:variant>
        <vt:i4>1</vt:i4>
      </vt:variant>
      <vt:variant>
        <vt:lpstr>Títulos de diapositiva</vt:lpstr>
      </vt:variant>
      <vt:variant>
        <vt:i4>20</vt:i4>
      </vt:variant>
    </vt:vector>
  </ap:HeadingPairs>
  <ap:TitlesOfParts>
    <vt:vector baseType="lpstr" size="26">
      <vt:lpstr>Arial</vt:lpstr>
      <vt:lpstr>Century Gothic</vt:lpstr>
      <vt:lpstr>Lato</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Presentación de PowerPoint</dc:title>
  <dc:creator>PEDRO RIESGO FERNANDEZ</dc:creator>
  <lastModifiedBy>PEDRO RIESGO FERNANDEZ</lastModifiedBy>
  <revision>2</revision>
  <dcterms:created xsi:type="dcterms:W3CDTF">2022-09-12T10:39:00.0000000Z</dcterms:created>
  <dcterms:modified xsi:type="dcterms:W3CDTF">2023-04-13T11:29:35.0000000Z</dcterms:modified>
  <keywords>, docId:0F282377414962D413D326390B3CA09E</keywords>
</coreProperties>
</file>