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7" r:id="rId2"/>
    <p:sldId id="376" r:id="rId3"/>
    <p:sldId id="377" r:id="rId4"/>
    <p:sldId id="379" r:id="rId5"/>
    <p:sldId id="378" r:id="rId6"/>
    <p:sldId id="380" r:id="rId7"/>
    <p:sldId id="373" r:id="rId8"/>
    <p:sldId id="374" r:id="rId9"/>
    <p:sldId id="363" r:id="rId10"/>
    <p:sldId id="362" r:id="rId11"/>
    <p:sldId id="372" r:id="rId12"/>
    <p:sldId id="288" r:id="rId13"/>
  </p:sldIdLst>
  <p:sldSz cx="9120188" cy="6840538"/>
  <p:notesSz cx="6858000" cy="9144000"/>
  <p:defaultTextStyle>
    <a:defPPr>
      <a:defRPr lang="pl-PL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2323"/>
    <a:srgbClr val="F58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76603" autoAdjust="0"/>
  </p:normalViewPr>
  <p:slideViewPr>
    <p:cSldViewPr snapToGrid="0">
      <p:cViewPr varScale="1">
        <p:scale>
          <a:sx n="91" d="100"/>
          <a:sy n="91" d="100"/>
        </p:scale>
        <p:origin x="2268" y="96"/>
      </p:cViewPr>
      <p:guideLst>
        <p:guide orient="horz" pos="2154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029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6A39C-0A82-43DD-A274-7A9FE3EF7164}" type="datetimeFigureOut">
              <a:rPr lang="pl-PL" smtClean="0"/>
              <a:pPr/>
              <a:t>31.05.2023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6335D-27F7-437C-A56D-2F590A8791D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24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47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9793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871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800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0413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0413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47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z-t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4" y="521999"/>
            <a:ext cx="8478322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4" name="Prostokąt 3"/>
          <p:cNvSpPr/>
          <p:nvPr userDrawn="1"/>
        </p:nvSpPr>
        <p:spPr>
          <a:xfrm>
            <a:off x="269824" y="1713186"/>
            <a:ext cx="8850364" cy="3899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796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55201" y="2666109"/>
            <a:ext cx="5833573" cy="2322477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55201" y="1855984"/>
            <a:ext cx="5833573" cy="590438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756697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ie-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3" y="522000"/>
            <a:ext cx="8481145" cy="1329332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823" y="2018808"/>
            <a:ext cx="4196785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746953" y="2018809"/>
            <a:ext cx="4004016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319868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4960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+tr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25" y="1870844"/>
            <a:ext cx="8478321" cy="4067505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596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9824" y="521999"/>
            <a:ext cx="8478322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2373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6" y="521999"/>
            <a:ext cx="8497186" cy="89689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824" y="1677756"/>
            <a:ext cx="8497187" cy="419752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859216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tytul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83075" y="3876181"/>
            <a:ext cx="4868367" cy="1453946"/>
          </a:xfrm>
        </p:spPr>
        <p:txBody>
          <a:bodyPr wrap="square">
            <a:noAutofit/>
          </a:bodyPr>
          <a:lstStyle>
            <a:lvl1pPr algn="r">
              <a:lnSpc>
                <a:spcPts val="54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17869" y="5740663"/>
            <a:ext cx="5833573" cy="590438"/>
          </a:xfrm>
        </p:spPr>
        <p:txBody>
          <a:bodyPr>
            <a:normAutofit/>
          </a:bodyPr>
          <a:lstStyle>
            <a:lvl1pPr algn="r">
              <a:defRPr sz="2300"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892717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-tytul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 userDrawn="1"/>
        </p:nvSpPr>
        <p:spPr>
          <a:xfrm>
            <a:off x="256733" y="1260134"/>
            <a:ext cx="5717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Thank you for your attention</a:t>
            </a:r>
            <a:endParaRPr lang="pl-PL" sz="3300" b="1" dirty="0"/>
          </a:p>
        </p:txBody>
      </p:sp>
    </p:spTree>
    <p:extLst>
      <p:ext uri="{BB962C8B-B14F-4D97-AF65-F5344CB8AC3E}">
        <p14:creationId xmlns:p14="http://schemas.microsoft.com/office/powerpoint/2010/main" val="250770519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-tytul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4799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4014" y="2125001"/>
            <a:ext cx="7752160" cy="146628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68028" y="3876305"/>
            <a:ext cx="6384132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6009" y="6340166"/>
            <a:ext cx="2128044" cy="364195"/>
          </a:xfrm>
          <a:prstGeom prst="rect">
            <a:avLst/>
          </a:prstGeom>
        </p:spPr>
        <p:txBody>
          <a:bodyPr lIns="91202" tIns="45601" rIns="91202" bIns="45601"/>
          <a:lstStyle/>
          <a:p>
            <a:fld id="{9767CFF6-780D-4B7B-897B-0C0E2F77DC23}" type="datetimeFigureOut">
              <a:rPr lang="pl-PL" smtClean="0"/>
              <a:pPr/>
              <a:t>31.05.2023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16064" y="6340166"/>
            <a:ext cx="2888060" cy="364195"/>
          </a:xfrm>
          <a:prstGeom prst="rect">
            <a:avLst/>
          </a:prstGeom>
        </p:spPr>
        <p:txBody>
          <a:bodyPr lIns="91202" tIns="45601" rIns="91202" bIns="45601"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4D3-D762-465C-A1D4-1B5AD3A41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358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824" y="52199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825" y="1656734"/>
            <a:ext cx="8478323" cy="432365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784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8" r:id="rId4"/>
    <p:sldLayoutId id="2147483670" r:id="rId5"/>
    <p:sldLayoutId id="2147483672" r:id="rId6"/>
    <p:sldLayoutId id="2147483674" r:id="rId7"/>
    <p:sldLayoutId id="2147483673" r:id="rId8"/>
    <p:sldLayoutId id="2147483675" r:id="rId9"/>
  </p:sldLayoutIdLst>
  <p:transition spd="slow">
    <p:push dir="u"/>
  </p:transition>
  <p:hf hdr="0" dt="0"/>
  <p:txStyles>
    <p:titleStyle>
      <a:lvl1pPr algn="l" defTabSz="912098" rtl="0" eaLnBrk="1" latinLnBrk="0" hangingPunct="1">
        <a:lnSpc>
          <a:spcPct val="80000"/>
        </a:lnSpc>
        <a:spcBef>
          <a:spcPct val="0"/>
        </a:spcBef>
        <a:buNone/>
        <a:defRPr sz="2700" b="1" kern="1200" cap="all" spc="100" baseline="0">
          <a:solidFill>
            <a:srgbClr val="92D050"/>
          </a:solidFill>
          <a:latin typeface="+mj-lt"/>
          <a:ea typeface="+mj-ea"/>
          <a:cs typeface="+mj-cs"/>
        </a:defRPr>
      </a:lvl1pPr>
    </p:titleStyle>
    <p:bodyStyle>
      <a:lvl1pPr marL="91210" indent="-91210" algn="l" defTabSz="912098" rtl="0" eaLnBrk="1" latinLnBrk="0" hangingPunct="1">
        <a:lnSpc>
          <a:spcPct val="90000"/>
        </a:lnSpc>
        <a:spcBef>
          <a:spcPts val="1197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264508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794" b="1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446929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592864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775284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912098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6pPr>
      <a:lvl7pPr marL="1058034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7pPr>
      <a:lvl8pPr marL="1213091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8pPr>
      <a:lvl9pPr marL="1359027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1pPr>
      <a:lvl2pPr marL="456050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2pPr>
      <a:lvl3pPr marL="912098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3pPr>
      <a:lvl4pPr marL="1368147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4pPr>
      <a:lvl5pPr marL="1824197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5pPr>
      <a:lvl6pPr marL="2280247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6pPr>
      <a:lvl7pPr marL="2736295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7pPr>
      <a:lvl8pPr marL="3192344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8pPr>
      <a:lvl9pPr marL="3648394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0.jpeg"/><Relationship Id="rId3" Type="http://schemas.openxmlformats.org/officeDocument/2006/relationships/image" Target="../media/image44.jpeg"/><Relationship Id="rId7" Type="http://schemas.microsoft.com/office/2007/relationships/hdphoto" Target="../media/hdphoto3.wdp"/><Relationship Id="rId12" Type="http://schemas.openxmlformats.org/officeDocument/2006/relationships/image" Target="../media/image49.jpeg"/><Relationship Id="rId17" Type="http://schemas.openxmlformats.org/officeDocument/2006/relationships/image" Target="../media/image52.jpeg"/><Relationship Id="rId2" Type="http://schemas.openxmlformats.org/officeDocument/2006/relationships/image" Target="../media/image43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11" Type="http://schemas.openxmlformats.org/officeDocument/2006/relationships/image" Target="../media/image48.jpeg"/><Relationship Id="rId5" Type="http://schemas.microsoft.com/office/2007/relationships/hdphoto" Target="../media/hdphoto2.wdp"/><Relationship Id="rId15" Type="http://schemas.openxmlformats.org/officeDocument/2006/relationships/image" Target="../media/image51.jpeg"/><Relationship Id="rId10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openxmlformats.org/officeDocument/2006/relationships/image" Target="../media/image47.jpe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xmin.gig.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reenjobsproject.eu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fif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11" Type="http://schemas.openxmlformats.org/officeDocument/2006/relationships/image" Target="../media/image27.emf"/><Relationship Id="rId5" Type="http://schemas.openxmlformats.org/officeDocument/2006/relationships/image" Target="../media/image8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fif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0574" y="3546216"/>
            <a:ext cx="8415130" cy="982648"/>
          </a:xfrm>
          <a:prstGeom prst="rect">
            <a:avLst/>
          </a:prstGeom>
        </p:spPr>
        <p:txBody>
          <a:bodyPr vert="horz" wrap="square" lIns="0" tIns="0" rIns="91440" bIns="45720" rtlCol="0" anchor="t" anchorCtr="0">
            <a:noAutofit/>
          </a:bodyPr>
          <a:lstStyle>
            <a:lvl1pPr algn="r" defTabSz="912098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1" kern="1200" cap="all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800"/>
              </a:lnSpc>
            </a:pPr>
            <a:r>
              <a:rPr lang="en-US" altLang="en-US" sz="2400" cap="none" dirty="0">
                <a:solidFill>
                  <a:schemeClr val="tx2"/>
                </a:solidFill>
              </a:rPr>
              <a:t>Synergies between different EU-funded projects</a:t>
            </a:r>
            <a:endParaRPr lang="pl-PL" altLang="en-US" sz="2400" cap="none" dirty="0">
              <a:solidFill>
                <a:schemeClr val="tx2"/>
              </a:solidFill>
            </a:endParaRPr>
          </a:p>
          <a:p>
            <a:pPr algn="ctr">
              <a:lnSpc>
                <a:spcPts val="2800"/>
              </a:lnSpc>
            </a:pPr>
            <a:endParaRPr lang="pl-PL" altLang="en-US" sz="2400" cap="none" dirty="0">
              <a:solidFill>
                <a:schemeClr val="tx2"/>
              </a:solidFill>
            </a:endParaRPr>
          </a:p>
          <a:p>
            <a:pPr algn="ctr">
              <a:lnSpc>
                <a:spcPts val="2800"/>
              </a:lnSpc>
            </a:pPr>
            <a:r>
              <a:rPr lang="pl-PL" altLang="en-US" sz="2400" cap="none" dirty="0">
                <a:solidFill>
                  <a:schemeClr val="tx2"/>
                </a:solidFill>
              </a:rPr>
              <a:t>Prezentacja synergii między projektami finansowanymi z funduszy europejskich</a:t>
            </a:r>
            <a:br>
              <a:rPr lang="en-GB" altLang="en-US" sz="2400" cap="none" dirty="0">
                <a:solidFill>
                  <a:schemeClr val="tx2"/>
                </a:solidFill>
              </a:rPr>
            </a:br>
            <a:br>
              <a:rPr lang="fr-BE" altLang="en-US" sz="2400" cap="none" dirty="0"/>
            </a:br>
            <a:endParaRPr lang="en-GB" altLang="en-US" sz="2400" dirty="0"/>
          </a:p>
        </p:txBody>
      </p:sp>
      <p:sp>
        <p:nvSpPr>
          <p:cNvPr id="4" name="TextBox 5"/>
          <p:cNvSpPr txBox="1"/>
          <p:nvPr/>
        </p:nvSpPr>
        <p:spPr>
          <a:xfrm>
            <a:off x="5158960" y="5618372"/>
            <a:ext cx="3850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sz="1600" dirty="0">
                <a:solidFill>
                  <a:schemeClr val="tx1">
                    <a:lumMod val="75000"/>
                  </a:schemeClr>
                </a:solidFill>
              </a:rPr>
              <a:t>Dr Mariusz Kruczek, GIG</a:t>
            </a:r>
          </a:p>
          <a:p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Prof. Pedro </a:t>
            </a:r>
            <a:r>
              <a:rPr lang="pl-PL" sz="1600" dirty="0" err="1">
                <a:solidFill>
                  <a:schemeClr val="tx1">
                    <a:lumMod val="75000"/>
                  </a:schemeClr>
                </a:solidFill>
              </a:rPr>
              <a:t>Riesgo</a:t>
            </a:r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 Fernandez, UNIOVI</a:t>
            </a:r>
            <a:endParaRPr lang="fr-BE" sz="1600" dirty="0">
              <a:solidFill>
                <a:schemeClr val="tx2"/>
              </a:solidFill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1AA06CCE-16E8-7CE0-7679-E9D78990CFCA}"/>
              </a:ext>
            </a:extLst>
          </p:cNvPr>
          <p:cNvSpPr txBox="1"/>
          <p:nvPr/>
        </p:nvSpPr>
        <p:spPr>
          <a:xfrm>
            <a:off x="3591517" y="6452760"/>
            <a:ext cx="3850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sz="1600" dirty="0">
                <a:solidFill>
                  <a:schemeClr val="tx1">
                    <a:lumMod val="75000"/>
                  </a:schemeClr>
                </a:solidFill>
              </a:rPr>
              <a:t>Libiąż, 2.06.2023</a:t>
            </a:r>
            <a:endParaRPr lang="fr-BE" sz="1600" dirty="0">
              <a:solidFill>
                <a:schemeClr val="tx2"/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DCE4B62-B2F6-AE32-A61E-F7840F92EEDC}"/>
              </a:ext>
            </a:extLst>
          </p:cNvPr>
          <p:cNvGrpSpPr/>
          <p:nvPr/>
        </p:nvGrpSpPr>
        <p:grpSpPr>
          <a:xfrm>
            <a:off x="102640" y="1554314"/>
            <a:ext cx="2716921" cy="1540076"/>
            <a:chOff x="5908601" y="4076567"/>
            <a:chExt cx="2716921" cy="1540076"/>
          </a:xfrm>
        </p:grpSpPr>
        <p:pic>
          <p:nvPicPr>
            <p:cNvPr id="15" name="Imagen 14" descr="Un dibujo animado&#10;&#10;Descripción generada automáticamente con confianza baja">
              <a:extLst>
                <a:ext uri="{FF2B5EF4-FFF2-40B4-BE49-F238E27FC236}">
                  <a16:creationId xmlns:a16="http://schemas.microsoft.com/office/drawing/2014/main" id="{9292D826-A304-36FF-5E5C-7A83A83BC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204" y="4076567"/>
              <a:ext cx="1455713" cy="1139966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77713AF-0DC9-7992-86B9-840D34E42C98}"/>
                </a:ext>
              </a:extLst>
            </p:cNvPr>
            <p:cNvSpPr txBox="1"/>
            <p:nvPr/>
          </p:nvSpPr>
          <p:spPr>
            <a:xfrm>
              <a:off x="5908601" y="5216533"/>
              <a:ext cx="27169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of Oviedo</a:t>
              </a: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BFD47D70-7409-BE17-E117-BAAC17DDB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23" y="1529593"/>
            <a:ext cx="1098961" cy="109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147835-FC2F-ABDA-D175-BF1390480826}"/>
              </a:ext>
            </a:extLst>
          </p:cNvPr>
          <p:cNvSpPr txBox="1"/>
          <p:nvPr/>
        </p:nvSpPr>
        <p:spPr>
          <a:xfrm>
            <a:off x="3786171" y="1736037"/>
            <a:ext cx="221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Energy and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Oviedo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1800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A8D15C-A6A0-6D53-E880-09E8A87C4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1" y="6308095"/>
            <a:ext cx="2293983" cy="523073"/>
          </a:xfrm>
          <a:prstGeom prst="rect">
            <a:avLst/>
          </a:prstGeom>
        </p:spPr>
      </p:pic>
      <p:pic>
        <p:nvPicPr>
          <p:cNvPr id="2050" name="Picture 2" descr="C:\Users\AWieckol\Desktop\Moje dokumenty\GreenJOBS\Foto\waste\20221108_1131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9" t="29324" r="18008" b="12750"/>
          <a:stretch/>
        </p:blipFill>
        <p:spPr bwMode="auto">
          <a:xfrm>
            <a:off x="384755" y="2009293"/>
            <a:ext cx="1993878" cy="1691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181173" y="143033"/>
            <a:ext cx="8798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>
                    <a:lumMod val="75000"/>
                  </a:schemeClr>
                </a:solidFill>
              </a:rPr>
              <a:t>MAIN WASTE COMPONENTS FOR PREPARING SOIL SUBSTITUTES 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FOR LAND REHABILITATION</a:t>
            </a:r>
            <a:r>
              <a:rPr lang="pl-PL" sz="2000" b="1" dirty="0">
                <a:solidFill>
                  <a:schemeClr val="bg1">
                    <a:lumMod val="75000"/>
                  </a:schemeClr>
                </a:solidFill>
              </a:rPr>
              <a:t> OF 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COAL-MINE AFFECTED AREA</a:t>
            </a:r>
          </a:p>
        </p:txBody>
      </p:sp>
      <p:sp>
        <p:nvSpPr>
          <p:cNvPr id="6" name="Prostokąt 5"/>
          <p:cNvSpPr/>
          <p:nvPr/>
        </p:nvSpPr>
        <p:spPr>
          <a:xfrm>
            <a:off x="141421" y="809351"/>
            <a:ext cx="24805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Mix of: </a:t>
            </a:r>
            <a:r>
              <a:rPr lang="pl-PL" sz="1400" dirty="0" err="1"/>
              <a:t>fly</a:t>
            </a:r>
            <a:r>
              <a:rPr lang="pl-PL" sz="1400" dirty="0"/>
              <a:t> </a:t>
            </a:r>
            <a:r>
              <a:rPr lang="pl-PL" sz="1400" dirty="0" err="1"/>
              <a:t>ash+gypsum+slag</a:t>
            </a:r>
            <a:r>
              <a:rPr lang="pl-PL" sz="1400" dirty="0"/>
              <a:t> </a:t>
            </a:r>
          </a:p>
          <a:p>
            <a:pPr algn="ctr"/>
            <a:r>
              <a:rPr lang="pl-PL" sz="1400" dirty="0" err="1"/>
              <a:t>Desulfurization</a:t>
            </a:r>
            <a:r>
              <a:rPr lang="pl-PL" sz="1400" dirty="0"/>
              <a:t> and </a:t>
            </a:r>
            <a:r>
              <a:rPr lang="pl-PL" sz="1400" dirty="0" err="1"/>
              <a:t>combustion</a:t>
            </a:r>
            <a:r>
              <a:rPr lang="pl-PL" sz="1400" dirty="0"/>
              <a:t> </a:t>
            </a:r>
            <a:r>
              <a:rPr lang="pl-PL" sz="1400" dirty="0" err="1"/>
              <a:t>process</a:t>
            </a:r>
            <a:endParaRPr lang="pl-PL" sz="1400" dirty="0"/>
          </a:p>
        </p:txBody>
      </p:sp>
      <p:sp>
        <p:nvSpPr>
          <p:cNvPr id="9" name="Prostokąt 8"/>
          <p:cNvSpPr/>
          <p:nvPr/>
        </p:nvSpPr>
        <p:spPr>
          <a:xfrm>
            <a:off x="808459" y="2586864"/>
            <a:ext cx="1146468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es-ES" sz="1600" b="1" dirty="0"/>
              <a:t>S</a:t>
            </a:r>
            <a:r>
              <a:rPr lang="pl-PL" sz="1600" b="1" dirty="0"/>
              <a:t>tabiliser</a:t>
            </a:r>
            <a:endParaRPr lang="pl-PL" b="1" dirty="0"/>
          </a:p>
        </p:txBody>
      </p:sp>
      <p:pic>
        <p:nvPicPr>
          <p:cNvPr id="2051" name="Picture 3" descr="C:\Users\AWieckol\Desktop\Moje dokumenty\GreenJOBS\Foto\waste\20221108_1130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t="18840" r="6230" b="17596"/>
          <a:stretch/>
        </p:blipFill>
        <p:spPr bwMode="auto">
          <a:xfrm>
            <a:off x="3421203" y="1998228"/>
            <a:ext cx="2019479" cy="1703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Prostokąt 12"/>
          <p:cNvSpPr/>
          <p:nvPr/>
        </p:nvSpPr>
        <p:spPr>
          <a:xfrm>
            <a:off x="3623781" y="2586864"/>
            <a:ext cx="1728743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pl-PL" sz="1600" b="1" dirty="0" err="1"/>
              <a:t>Water</a:t>
            </a:r>
            <a:r>
              <a:rPr lang="pl-PL" sz="1600" b="1" dirty="0"/>
              <a:t> </a:t>
            </a:r>
            <a:r>
              <a:rPr lang="pl-PL" sz="1600" b="1" dirty="0" err="1"/>
              <a:t>pool</a:t>
            </a:r>
            <a:r>
              <a:rPr lang="pl-PL" sz="1600" b="1" dirty="0"/>
              <a:t> </a:t>
            </a:r>
            <a:r>
              <a:rPr lang="pl-PL" sz="1600" b="1" dirty="0" err="1"/>
              <a:t>mud</a:t>
            </a:r>
            <a:endParaRPr lang="pl-PL" b="1" dirty="0"/>
          </a:p>
        </p:txBody>
      </p:sp>
      <p:sp>
        <p:nvSpPr>
          <p:cNvPr id="10" name="Prostokąt 9"/>
          <p:cNvSpPr/>
          <p:nvPr/>
        </p:nvSpPr>
        <p:spPr>
          <a:xfrm>
            <a:off x="3522680" y="1139739"/>
            <a:ext cx="18165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dirty="0" err="1"/>
              <a:t>Combustion</a:t>
            </a:r>
            <a:r>
              <a:rPr lang="pl-PL" sz="1400" dirty="0"/>
              <a:t> </a:t>
            </a:r>
            <a:r>
              <a:rPr lang="pl-PL" sz="1400" dirty="0" err="1"/>
              <a:t>process</a:t>
            </a:r>
            <a:endParaRPr lang="pl-PL" sz="1400" dirty="0"/>
          </a:p>
        </p:txBody>
      </p:sp>
      <p:pic>
        <p:nvPicPr>
          <p:cNvPr id="2052" name="Picture 4" descr="C:\Users\AWieckol\Desktop\Moje dokumenty\GreenJOBS\Foto\waste\20221108_1131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t="29445" r="23706" b="11876"/>
          <a:stretch/>
        </p:blipFill>
        <p:spPr bwMode="auto">
          <a:xfrm>
            <a:off x="6337001" y="1982249"/>
            <a:ext cx="1998108" cy="1746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Prostokąt 15"/>
          <p:cNvSpPr/>
          <p:nvPr/>
        </p:nvSpPr>
        <p:spPr>
          <a:xfrm>
            <a:off x="6741198" y="2576191"/>
            <a:ext cx="1292340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pl-PL" sz="1600" b="1" dirty="0" err="1"/>
              <a:t>Coal</a:t>
            </a:r>
            <a:r>
              <a:rPr lang="pl-PL" sz="1600" b="1" dirty="0"/>
              <a:t> </a:t>
            </a:r>
            <a:r>
              <a:rPr lang="pl-PL" sz="1600" b="1" dirty="0" err="1"/>
              <a:t>lignite</a:t>
            </a:r>
            <a:endParaRPr lang="pl-PL" sz="1600" b="1" dirty="0"/>
          </a:p>
        </p:txBody>
      </p:sp>
      <p:sp>
        <p:nvSpPr>
          <p:cNvPr id="11" name="Prostokąt 10"/>
          <p:cNvSpPr/>
          <p:nvPr/>
        </p:nvSpPr>
        <p:spPr>
          <a:xfrm>
            <a:off x="5889875" y="1139738"/>
            <a:ext cx="2994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 err="1"/>
              <a:t>Coal</a:t>
            </a:r>
            <a:r>
              <a:rPr lang="pl-PL" sz="1400" dirty="0"/>
              <a:t> </a:t>
            </a:r>
            <a:r>
              <a:rPr lang="pl-PL" sz="1400" dirty="0" err="1"/>
              <a:t>lignite</a:t>
            </a:r>
            <a:r>
              <a:rPr lang="pl-PL" sz="1400" dirty="0"/>
              <a:t> </a:t>
            </a:r>
            <a:r>
              <a:rPr lang="pl-PL" sz="1400" dirty="0" err="1"/>
              <a:t>extraction</a:t>
            </a:r>
            <a:endParaRPr lang="pl-PL" sz="1400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3"/>
          <a:stretch/>
        </p:blipFill>
        <p:spPr bwMode="auto">
          <a:xfrm>
            <a:off x="141420" y="4304336"/>
            <a:ext cx="2710881" cy="1754631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4" descr="C:\Users\AWieckol\Desktop\Moje dokumenty\GreenJOBS\Foto\Velenje\20221019_11542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/>
          <a:stretch/>
        </p:blipFill>
        <p:spPr bwMode="auto">
          <a:xfrm>
            <a:off x="3241871" y="4304336"/>
            <a:ext cx="2492565" cy="1711417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Kakšna bo usoda Premogovnika Velenje?-Radio Ognjišč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r="13767"/>
          <a:stretch/>
        </p:blipFill>
        <p:spPr bwMode="auto">
          <a:xfrm>
            <a:off x="6146522" y="4248624"/>
            <a:ext cx="2520096" cy="1767129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81173" y="1687929"/>
            <a:ext cx="22712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err="1"/>
              <a:t>Termoelektrarna</a:t>
            </a:r>
            <a:r>
              <a:rPr lang="pl-PL" sz="1400" b="1" dirty="0"/>
              <a:t> </a:t>
            </a:r>
            <a:r>
              <a:rPr lang="pl-PL" sz="1400" b="1" dirty="0" err="1"/>
              <a:t>Šoštanj</a:t>
            </a:r>
            <a:endParaRPr lang="pl-PL" sz="1400" b="1" dirty="0"/>
          </a:p>
        </p:txBody>
      </p:sp>
      <p:sp>
        <p:nvSpPr>
          <p:cNvPr id="26" name="Prostokąt 25"/>
          <p:cNvSpPr/>
          <p:nvPr/>
        </p:nvSpPr>
        <p:spPr>
          <a:xfrm>
            <a:off x="3295310" y="1701760"/>
            <a:ext cx="22712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err="1"/>
              <a:t>Termoelektrarna</a:t>
            </a:r>
            <a:r>
              <a:rPr lang="pl-PL" sz="1400" b="1" dirty="0"/>
              <a:t> </a:t>
            </a:r>
            <a:r>
              <a:rPr lang="pl-PL" sz="1400" b="1" dirty="0" err="1"/>
              <a:t>Šoštanj</a:t>
            </a:r>
            <a:endParaRPr lang="pl-PL" sz="1400" b="1" dirty="0"/>
          </a:p>
        </p:txBody>
      </p:sp>
      <p:sp>
        <p:nvSpPr>
          <p:cNvPr id="12" name="Prostokąt 11"/>
          <p:cNvSpPr/>
          <p:nvPr/>
        </p:nvSpPr>
        <p:spPr>
          <a:xfrm>
            <a:off x="6084879" y="1660038"/>
            <a:ext cx="2502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err="1"/>
              <a:t>Premogovnik</a:t>
            </a:r>
            <a:r>
              <a:rPr lang="pl-PL" sz="1400" b="1" dirty="0"/>
              <a:t> </a:t>
            </a:r>
            <a:r>
              <a:rPr lang="pl-PL" sz="1400" b="1" dirty="0" err="1"/>
              <a:t>Velenje</a:t>
            </a:r>
            <a:r>
              <a:rPr lang="pl-PL" sz="1400" b="1" dirty="0"/>
              <a:t> </a:t>
            </a:r>
            <a:r>
              <a:rPr lang="pl-PL" sz="1400" b="1" dirty="0" err="1"/>
              <a:t>Mine</a:t>
            </a:r>
            <a:endParaRPr lang="pl-PL" sz="1400" b="1" dirty="0"/>
          </a:p>
        </p:txBody>
      </p:sp>
      <p:sp>
        <p:nvSpPr>
          <p:cNvPr id="14" name="Strzałka w prawo 13"/>
          <p:cNvSpPr/>
          <p:nvPr/>
        </p:nvSpPr>
        <p:spPr>
          <a:xfrm rot="16200000">
            <a:off x="1097242" y="3750390"/>
            <a:ext cx="568902" cy="410307"/>
          </a:xfrm>
          <a:prstGeom prst="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 w prawo 28"/>
          <p:cNvSpPr/>
          <p:nvPr/>
        </p:nvSpPr>
        <p:spPr>
          <a:xfrm rot="16200000">
            <a:off x="4203702" y="3750390"/>
            <a:ext cx="568902" cy="410307"/>
          </a:xfrm>
          <a:prstGeom prst="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trzałka w prawo 30"/>
          <p:cNvSpPr/>
          <p:nvPr/>
        </p:nvSpPr>
        <p:spPr>
          <a:xfrm rot="16200000">
            <a:off x="7122119" y="3731809"/>
            <a:ext cx="568902" cy="410307"/>
          </a:xfrm>
          <a:prstGeom prst="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5201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trzałka w lewo 25"/>
          <p:cNvSpPr/>
          <p:nvPr/>
        </p:nvSpPr>
        <p:spPr>
          <a:xfrm>
            <a:off x="4548552" y="4513385"/>
            <a:ext cx="4292211" cy="1670797"/>
          </a:xfrm>
          <a:prstGeom prst="leftArrow">
            <a:avLst>
              <a:gd name="adj1" fmla="val 79469"/>
              <a:gd name="adj2" fmla="val 35266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187569" y="914063"/>
            <a:ext cx="4360985" cy="272119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9801" y="271334"/>
            <a:ext cx="8031009" cy="715149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TESTING of </a:t>
            </a:r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substitutes</a:t>
            </a:r>
            <a:r>
              <a:rPr lang="pl-PL" dirty="0"/>
              <a:t>:</a:t>
            </a:r>
            <a:br>
              <a:rPr lang="pl-PL" dirty="0"/>
            </a:br>
            <a:r>
              <a:rPr lang="pl-PL" dirty="0"/>
              <a:t>in </a:t>
            </a:r>
            <a:r>
              <a:rPr lang="pl-PL" dirty="0" err="1"/>
              <a:t>progress</a:t>
            </a:r>
            <a:endParaRPr lang="pl-PL" dirty="0"/>
          </a:p>
        </p:txBody>
      </p:sp>
      <p:pic>
        <p:nvPicPr>
          <p:cNvPr id="6" name="Picture 8" descr="D:\2_Nauka\9_Projekty\2018_RECOVERY\Zdjęcia\20200203_142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39" y="986483"/>
            <a:ext cx="1973344" cy="148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:\2_Nauka\9_Projekty\2018_RECOVERY\Zdjęcia\20200203_150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69" y="984912"/>
            <a:ext cx="1973344" cy="148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16"/>
          <p:cNvSpPr txBox="1">
            <a:spLocks noChangeArrowheads="1"/>
          </p:cNvSpPr>
          <p:nvPr/>
        </p:nvSpPr>
        <p:spPr bwMode="auto">
          <a:xfrm>
            <a:off x="187568" y="2517138"/>
            <a:ext cx="43023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pl-PL" sz="1600" dirty="0"/>
              <a:t>Different shares of </a:t>
            </a:r>
            <a:r>
              <a:rPr lang="pl-PL" altLang="pl-PL" sz="1600" dirty="0"/>
              <a:t>waste </a:t>
            </a:r>
            <a:r>
              <a:rPr lang="pl-PL" altLang="pl-PL" sz="1600" dirty="0" err="1"/>
              <a:t>components</a:t>
            </a:r>
            <a:r>
              <a:rPr lang="pl-PL" altLang="pl-PL" sz="1600" dirty="0"/>
              <a:t> </a:t>
            </a:r>
            <a:r>
              <a:rPr lang="en-US" altLang="pl-PL" sz="1600" dirty="0"/>
              <a:t>will allow the </a:t>
            </a:r>
            <a:r>
              <a:rPr lang="en-US" altLang="pl-PL" sz="1600" dirty="0" err="1"/>
              <a:t>prepar</a:t>
            </a:r>
            <a:r>
              <a:rPr lang="pl-PL" altLang="pl-PL" sz="1600" dirty="0" err="1"/>
              <a:t>ation</a:t>
            </a:r>
            <a:r>
              <a:rPr lang="en-US" altLang="pl-PL" sz="1600" dirty="0"/>
              <a:t> of </a:t>
            </a:r>
            <a:r>
              <a:rPr lang="pl-PL" altLang="pl-PL" sz="1600" dirty="0" err="1"/>
              <a:t>artificial</a:t>
            </a:r>
            <a:r>
              <a:rPr lang="pl-PL" altLang="pl-PL" sz="1600" dirty="0"/>
              <a:t> </a:t>
            </a:r>
            <a:r>
              <a:rPr lang="en-US" altLang="pl-PL" sz="1600" dirty="0"/>
              <a:t>soils </a:t>
            </a:r>
            <a:r>
              <a:rPr lang="pl-PL" altLang="pl-PL" sz="1600" dirty="0"/>
              <a:t>for</a:t>
            </a:r>
          </a:p>
          <a:p>
            <a:pPr algn="ctr"/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land </a:t>
            </a:r>
            <a:r>
              <a:rPr lang="pl-PL" altLang="pl-PL" sz="1600" b="1" dirty="0" err="1">
                <a:solidFill>
                  <a:schemeClr val="bg1">
                    <a:lumMod val="50000"/>
                  </a:schemeClr>
                </a:solidFill>
              </a:rPr>
              <a:t>rehabilitation</a:t>
            </a:r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pl-PL" altLang="pl-PL" sz="1600" b="1" dirty="0" err="1">
                <a:solidFill>
                  <a:schemeClr val="bg1">
                    <a:lumMod val="50000"/>
                  </a:schemeClr>
                </a:solidFill>
              </a:rPr>
              <a:t>coal-mine</a:t>
            </a:r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altLang="pl-PL" sz="1600" b="1" dirty="0" err="1">
                <a:solidFill>
                  <a:schemeClr val="bg1">
                    <a:lumMod val="50000"/>
                  </a:schemeClr>
                </a:solidFill>
              </a:rPr>
              <a:t>affected</a:t>
            </a:r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altLang="pl-PL" sz="1600" b="1" dirty="0" err="1">
                <a:solidFill>
                  <a:schemeClr val="bg1">
                    <a:lumMod val="50000"/>
                  </a:schemeClr>
                </a:solidFill>
              </a:rPr>
              <a:t>area</a:t>
            </a:r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pl-PL" altLang="pl-PL" sz="1600" b="1" dirty="0" err="1">
                <a:solidFill>
                  <a:schemeClr val="bg1">
                    <a:lumMod val="50000"/>
                  </a:schemeClr>
                </a:solidFill>
              </a:rPr>
              <a:t>Velenje</a:t>
            </a:r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pl-PL" altLang="pl-PL" sz="1600" b="1" dirty="0" err="1">
                <a:solidFill>
                  <a:schemeClr val="bg1">
                    <a:lumMod val="50000"/>
                  </a:schemeClr>
                </a:solidFill>
              </a:rPr>
              <a:t>Slovenia</a:t>
            </a:r>
            <a:r>
              <a:rPr lang="pl-PL" altLang="pl-PL" sz="1600" b="1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pl-PL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57"/>
          <a:stretch/>
        </p:blipFill>
        <p:spPr bwMode="auto">
          <a:xfrm>
            <a:off x="5804016" y="984912"/>
            <a:ext cx="2779308" cy="16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16" y="2650767"/>
            <a:ext cx="2779308" cy="173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trzałka w lewo 15"/>
          <p:cNvSpPr/>
          <p:nvPr/>
        </p:nvSpPr>
        <p:spPr>
          <a:xfrm rot="10800000">
            <a:off x="4548553" y="2370377"/>
            <a:ext cx="1255462" cy="449546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4929353" y="4687063"/>
            <a:ext cx="3911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/>
              <a:t>The </a:t>
            </a:r>
            <a:r>
              <a:rPr lang="pl-PL" sz="1600" dirty="0" err="1"/>
              <a:t>physicochemical</a:t>
            </a:r>
            <a:r>
              <a:rPr lang="pl-PL" sz="1600" dirty="0"/>
              <a:t> </a:t>
            </a:r>
            <a:r>
              <a:rPr lang="pl-PL" sz="1600" dirty="0" err="1"/>
              <a:t>analysis</a:t>
            </a:r>
            <a:r>
              <a:rPr lang="pl-PL" sz="1600" dirty="0"/>
              <a:t> and </a:t>
            </a:r>
            <a:r>
              <a:rPr lang="pl-PL" sz="1600" dirty="0" err="1"/>
              <a:t>phytotoxicity</a:t>
            </a:r>
            <a:r>
              <a:rPr lang="pl-PL" sz="1600" dirty="0"/>
              <a:t> tests, in GIG laboratories, </a:t>
            </a:r>
            <a:r>
              <a:rPr lang="pl-PL" sz="1600" dirty="0" err="1"/>
              <a:t>determine</a:t>
            </a:r>
            <a:r>
              <a:rPr lang="pl-PL" sz="1600" dirty="0"/>
              <a:t> </a:t>
            </a:r>
            <a:r>
              <a:rPr lang="en-US" sz="1600" dirty="0"/>
              <a:t>which of the developed soil substrates</a:t>
            </a:r>
            <a:r>
              <a:rPr lang="pl-PL" sz="1600" dirty="0"/>
              <a:t> </a:t>
            </a:r>
            <a:r>
              <a:rPr lang="pl-PL" sz="1600" dirty="0" err="1"/>
              <a:t>have</a:t>
            </a:r>
            <a:r>
              <a:rPr lang="pl-PL" sz="1600" dirty="0"/>
              <a:t> </a:t>
            </a:r>
            <a:r>
              <a:rPr lang="en-US" sz="1600" dirty="0"/>
              <a:t>the best </a:t>
            </a:r>
            <a:r>
              <a:rPr lang="pl-PL" sz="1600" dirty="0"/>
              <a:t>plant </a:t>
            </a:r>
            <a:r>
              <a:rPr lang="pl-PL" sz="1600" dirty="0" err="1"/>
              <a:t>growth</a:t>
            </a:r>
            <a:r>
              <a:rPr lang="pl-PL" sz="1600" dirty="0"/>
              <a:t>-</a:t>
            </a:r>
            <a:r>
              <a:rPr lang="en-US" sz="1600" dirty="0"/>
              <a:t>stimulating properties</a:t>
            </a:r>
            <a:r>
              <a:rPr lang="pl-PL" sz="1600" dirty="0"/>
              <a:t>.</a:t>
            </a:r>
          </a:p>
        </p:txBody>
      </p:sp>
      <p:pic>
        <p:nvPicPr>
          <p:cNvPr id="17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A8D15C-A6A0-6D53-E880-09E8A87C4B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1" y="6279285"/>
            <a:ext cx="2293983" cy="523073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5605193" y="872131"/>
            <a:ext cx="3176954" cy="364125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187569" y="3781622"/>
            <a:ext cx="4360985" cy="2398947"/>
            <a:chOff x="187569" y="3880338"/>
            <a:chExt cx="4360985" cy="2398947"/>
          </a:xfrm>
        </p:grpSpPr>
        <p:sp>
          <p:nvSpPr>
            <p:cNvPr id="24" name="Prostokąt 23"/>
            <p:cNvSpPr/>
            <p:nvPr/>
          </p:nvSpPr>
          <p:spPr>
            <a:xfrm>
              <a:off x="187569" y="3880338"/>
              <a:ext cx="4360985" cy="2398947"/>
            </a:xfrm>
            <a:prstGeom prst="rect">
              <a:avLst/>
            </a:prstGeom>
            <a:solidFill>
              <a:srgbClr val="FFFFFF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5" name="Obraz 24" descr="C:\Users\AWieckol\Documents\GroupWise\20221205_110434.jpg"/>
            <p:cNvPicPr/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1" t="26578" r="6313" b="18937"/>
            <a:stretch/>
          </p:blipFill>
          <p:spPr bwMode="auto">
            <a:xfrm>
              <a:off x="1933563" y="5436126"/>
              <a:ext cx="761634" cy="74444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266" name="Picture 2" descr="C:\Users\AWieckol\Desktop\Moje dokumenty\GreenJOBS\Foto\IMG-1797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80" b="1"/>
            <a:stretch/>
          </p:blipFill>
          <p:spPr bwMode="auto">
            <a:xfrm>
              <a:off x="1933563" y="3999779"/>
              <a:ext cx="2461743" cy="1348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C:\Users\AWieckol\Desktop\Moje dokumenty\GreenJOBS\Foto\IMG-1637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0" t="47720" r="22502"/>
            <a:stretch/>
          </p:blipFill>
          <p:spPr bwMode="auto">
            <a:xfrm>
              <a:off x="326717" y="3999779"/>
              <a:ext cx="1565794" cy="102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Obraz 18" descr="C:\Users\AWieckol\Desktop\Moje dokumenty\GreenJOBS\Foto\waste\20221205_103201.jpg"/>
            <p:cNvPicPr/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48" t="19860" r="7243" b="24065"/>
            <a:stretch/>
          </p:blipFill>
          <p:spPr bwMode="auto">
            <a:xfrm>
              <a:off x="2741124" y="5436127"/>
              <a:ext cx="811552" cy="74444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Obraz 21" descr="C:\Users\AWieckol\Desktop\Moje dokumenty\GreenJOBS\Foto\waste\20221205_103038.jpg"/>
            <p:cNvPicPr/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3" t="29358" r="2586" b="17907"/>
            <a:stretch/>
          </p:blipFill>
          <p:spPr bwMode="auto">
            <a:xfrm>
              <a:off x="3621592" y="5436127"/>
              <a:ext cx="773714" cy="74444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" descr="Obraz szkło laboratoryjne, butelki, kolby dla eksperymentu w laboratorium.  na wymiar • tło, pusty, odizolowany • REDRO.pl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3" t="11883" r="13844" b="6704"/>
            <a:stretch/>
          </p:blipFill>
          <p:spPr bwMode="auto">
            <a:xfrm>
              <a:off x="322639" y="5194030"/>
              <a:ext cx="1569872" cy="986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4214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248866" y="2886871"/>
            <a:ext cx="8400916" cy="89262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l-PL" sz="2400" dirty="0" err="1">
                <a:solidFill>
                  <a:schemeClr val="tx1"/>
                </a:solidFill>
              </a:rPr>
              <a:t>Thank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you</a:t>
            </a:r>
            <a:r>
              <a:rPr lang="pl-PL" sz="2400" dirty="0">
                <a:solidFill>
                  <a:schemeClr val="tx1"/>
                </a:solidFill>
              </a:rPr>
              <a:t> for </a:t>
            </a:r>
            <a:r>
              <a:rPr lang="pl-PL" sz="2400" dirty="0" err="1">
                <a:solidFill>
                  <a:schemeClr val="tx1"/>
                </a:solidFill>
              </a:rPr>
              <a:t>your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attention</a:t>
            </a:r>
            <a:r>
              <a:rPr lang="pl-PL" sz="24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-504258" y="4616189"/>
            <a:ext cx="5925949" cy="6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357" tIns="34178" rIns="68357" bIns="3417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000" b="1" dirty="0">
                <a:hlinkClick r:id="rId3"/>
              </a:rPr>
              <a:t>www.texmin.gig.eu</a:t>
            </a:r>
            <a:endParaRPr lang="pl-PL" altLang="pl-PL" sz="2000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pl-PL" altLang="pl-PL" sz="1349" b="1" dirty="0"/>
          </a:p>
        </p:txBody>
      </p:sp>
      <p:pic>
        <p:nvPicPr>
          <p:cNvPr id="2" name="Picture 3" descr="D:\_Texmin\Logo\Final\TEXMIN logo.jpg">
            <a:extLst>
              <a:ext uri="{FF2B5EF4-FFF2-40B4-BE49-F238E27FC236}">
                <a16:creationId xmlns:a16="http://schemas.microsoft.com/office/drawing/2014/main" id="{7E5FE82D-D226-B44C-3991-5479EA1F2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48866" y="3811168"/>
            <a:ext cx="4419702" cy="49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2EC80A-55F2-B31B-A58C-F86AEB1DAE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54" y="3680825"/>
            <a:ext cx="3329828" cy="759266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822A4CE2-DE87-5ECB-C162-4ACEA0393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343" y="4606573"/>
            <a:ext cx="5925949" cy="114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357" tIns="34178" rIns="68357" bIns="3417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000" b="1" dirty="0">
                <a:hlinkClick r:id="rId6"/>
              </a:rPr>
              <a:t>www.greenjobsproject.eu</a:t>
            </a:r>
            <a:endParaRPr lang="pl-PL" altLang="pl-PL" sz="2000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pl-PL" altLang="pl-PL" sz="2000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pl-PL" altLang="pl-PL" sz="1349" b="1" dirty="0"/>
          </a:p>
        </p:txBody>
      </p:sp>
    </p:spTree>
    <p:extLst>
      <p:ext uri="{BB962C8B-B14F-4D97-AF65-F5344CB8AC3E}">
        <p14:creationId xmlns:p14="http://schemas.microsoft.com/office/powerpoint/2010/main" val="312928913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765" y="519707"/>
            <a:ext cx="6378423" cy="545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4D3-D762-465C-A1D4-1B5AD3A41E86}" type="slidenum">
              <a:rPr lang="pl-PL" smtClean="0"/>
              <a:pPr/>
              <a:t>2</a:t>
            </a:fld>
            <a:endParaRPr lang="pl-PL"/>
          </a:p>
        </p:txBody>
      </p:sp>
      <p:pic>
        <p:nvPicPr>
          <p:cNvPr id="6" name="Picture 5" descr="D:\_Texmin\Logo\Final\TEXMIN nap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2" y="6382251"/>
            <a:ext cx="2050291" cy="3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_Texmin\Logo\Final\TEXMIN log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19716" y="519707"/>
            <a:ext cx="4419702" cy="49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" name="Prostokąt 281"/>
          <p:cNvSpPr/>
          <p:nvPr/>
        </p:nvSpPr>
        <p:spPr>
          <a:xfrm>
            <a:off x="49917" y="1298288"/>
            <a:ext cx="4622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/>
              <a:t>The impact of extreme weather events on mining operations</a:t>
            </a:r>
            <a:endParaRPr lang="pl-PL" sz="2400" dirty="0"/>
          </a:p>
        </p:txBody>
      </p:sp>
      <p:pic>
        <p:nvPicPr>
          <p:cNvPr id="2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FABA3F3-2719-1B9C-3B39-A43D45381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52" y="0"/>
            <a:ext cx="1310653" cy="981608"/>
          </a:xfrm>
          <a:prstGeom prst="rect">
            <a:avLst/>
          </a:prstGeom>
        </p:spPr>
      </p:pic>
      <p:pic>
        <p:nvPicPr>
          <p:cNvPr id="3" name="Picture 4" descr="Inforegio - Download centre for visual elements">
            <a:extLst>
              <a:ext uri="{FF2B5EF4-FFF2-40B4-BE49-F238E27FC236}">
                <a16:creationId xmlns:a16="http://schemas.microsoft.com/office/drawing/2014/main" id="{37AA08FB-2BB4-76F2-F3EE-65C0702EC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089" y="371668"/>
            <a:ext cx="1963099" cy="4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14F4171-4C75-C306-0B35-BB788E47B4C0}"/>
              </a:ext>
            </a:extLst>
          </p:cNvPr>
          <p:cNvSpPr txBox="1"/>
          <p:nvPr/>
        </p:nvSpPr>
        <p:spPr>
          <a:xfrm>
            <a:off x="119716" y="3723825"/>
            <a:ext cx="25786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Call: </a:t>
            </a:r>
            <a: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  <a:t>RFCS-20</a:t>
            </a:r>
            <a:r>
              <a:rPr lang="pl-PL" altLang="en-US" sz="1800" i="1" dirty="0">
                <a:solidFill>
                  <a:schemeClr val="tx1">
                    <a:lumMod val="75000"/>
                  </a:schemeClr>
                </a:solidFill>
              </a:rPr>
              <a:t>18</a:t>
            </a:r>
            <a:b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Instrument: </a:t>
            </a:r>
            <a: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  <a:t>RPJ</a:t>
            </a:r>
            <a:b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Start date: 01/0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6</a:t>
            </a:r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/20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19</a:t>
            </a:r>
            <a:b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End date: 3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/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10</a:t>
            </a: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/202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2</a:t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fr-BE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43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4D3-D762-465C-A1D4-1B5AD3A41E86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8545" y="1033317"/>
            <a:ext cx="3432031" cy="2691190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10000"/>
          </a:bodyPr>
          <a:lstStyle>
            <a:lvl1pPr marL="0" indent="0" algn="ctr" defTabSz="912098" rtl="0" eaLnBrk="1" latinLnBrk="0" hangingPunct="1">
              <a:lnSpc>
                <a:spcPct val="90000"/>
              </a:lnSpc>
              <a:spcBef>
                <a:spcPts val="1197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011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794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023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034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045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056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068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2079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8090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buClrTx/>
            </a:pPr>
            <a:r>
              <a:rPr lang="pl-PL" altLang="en-US" dirty="0" err="1">
                <a:solidFill>
                  <a:schemeClr val="tx1"/>
                </a:solidFill>
              </a:rPr>
              <a:t>What</a:t>
            </a:r>
            <a:r>
              <a:rPr lang="pl-PL" altLang="en-US" dirty="0">
                <a:solidFill>
                  <a:schemeClr val="tx1"/>
                </a:solidFill>
              </a:rPr>
              <a:t>: </a:t>
            </a:r>
            <a:r>
              <a:rPr lang="pl-PL" altLang="en-US" b="1" dirty="0">
                <a:solidFill>
                  <a:schemeClr val="tx1"/>
                </a:solidFill>
              </a:rPr>
              <a:t>c</a:t>
            </a:r>
            <a:r>
              <a:rPr lang="en-US" altLang="en-US" b="1" dirty="0" err="1">
                <a:solidFill>
                  <a:schemeClr val="tx1"/>
                </a:solidFill>
              </a:rPr>
              <a:t>limate</a:t>
            </a:r>
            <a:r>
              <a:rPr lang="en-US" altLang="en-US" b="1" dirty="0">
                <a:solidFill>
                  <a:schemeClr val="tx1"/>
                </a:solidFill>
              </a:rPr>
              <a:t> change</a:t>
            </a:r>
            <a:r>
              <a:rPr lang="pl-PL" altLang="en-US" b="1" dirty="0">
                <a:solidFill>
                  <a:schemeClr val="tx1"/>
                </a:solidFill>
              </a:rPr>
              <a:t> &amp; </a:t>
            </a:r>
            <a:r>
              <a:rPr lang="pl-PL" altLang="en-US" b="1" dirty="0" err="1">
                <a:solidFill>
                  <a:schemeClr val="tx1"/>
                </a:solidFill>
              </a:rPr>
              <a:t>extreme</a:t>
            </a:r>
            <a:r>
              <a:rPr lang="pl-PL" altLang="en-US" b="1" dirty="0">
                <a:solidFill>
                  <a:schemeClr val="tx1"/>
                </a:solidFill>
              </a:rPr>
              <a:t> </a:t>
            </a:r>
            <a:r>
              <a:rPr lang="pl-PL" altLang="en-US" b="1" dirty="0" err="1">
                <a:solidFill>
                  <a:schemeClr val="tx1"/>
                </a:solidFill>
              </a:rPr>
              <a:t>weather</a:t>
            </a:r>
            <a:r>
              <a:rPr lang="pl-PL" altLang="en-US" b="1" dirty="0">
                <a:solidFill>
                  <a:schemeClr val="tx1"/>
                </a:solidFill>
              </a:rPr>
              <a:t> </a:t>
            </a:r>
            <a:r>
              <a:rPr lang="pl-PL" altLang="en-US" b="1" dirty="0" err="1">
                <a:solidFill>
                  <a:schemeClr val="tx1"/>
                </a:solidFill>
              </a:rPr>
              <a:t>events</a:t>
            </a:r>
            <a:r>
              <a:rPr lang="en-US" altLang="en-US" b="1" dirty="0">
                <a:solidFill>
                  <a:schemeClr val="tx1"/>
                </a:solidFill>
              </a:rPr>
              <a:t> impacts on mining </a:t>
            </a:r>
            <a:r>
              <a:rPr lang="pl-PL" altLang="en-US" b="1" dirty="0" err="1">
                <a:solidFill>
                  <a:schemeClr val="tx1"/>
                </a:solidFill>
              </a:rPr>
              <a:t>operations</a:t>
            </a:r>
            <a:r>
              <a:rPr lang="pl-PL" altLang="en-US" b="1" dirty="0">
                <a:solidFill>
                  <a:schemeClr val="tx1"/>
                </a:solidFill>
              </a:rPr>
              <a:t> ?</a:t>
            </a:r>
          </a:p>
          <a:p>
            <a:pPr algn="l">
              <a:spcBef>
                <a:spcPct val="0"/>
              </a:spcBef>
              <a:buClrTx/>
            </a:pPr>
            <a:endParaRPr lang="pl-PL" altLang="en-US" dirty="0">
              <a:solidFill>
                <a:schemeClr val="tx1"/>
              </a:solidFill>
            </a:endParaRPr>
          </a:p>
          <a:p>
            <a:pPr algn="l">
              <a:spcBef>
                <a:spcPct val="0"/>
              </a:spcBef>
              <a:buClrTx/>
            </a:pPr>
            <a:r>
              <a:rPr lang="pl-PL" altLang="en-US" dirty="0" err="1">
                <a:solidFill>
                  <a:schemeClr val="tx1"/>
                </a:solidFill>
              </a:rPr>
              <a:t>Who</a:t>
            </a:r>
            <a:r>
              <a:rPr lang="pl-PL" altLang="en-US" dirty="0">
                <a:solidFill>
                  <a:schemeClr val="tx1"/>
                </a:solidFill>
              </a:rPr>
              <a:t>: </a:t>
            </a:r>
            <a:r>
              <a:rPr lang="en-US" altLang="en-US" b="1" dirty="0">
                <a:solidFill>
                  <a:schemeClr val="tx1"/>
                </a:solidFill>
              </a:rPr>
              <a:t>mining companies, mining</a:t>
            </a:r>
            <a:r>
              <a:rPr lang="pl-PL" altLang="en-US" b="1" dirty="0">
                <a:solidFill>
                  <a:schemeClr val="tx1"/>
                </a:solidFill>
              </a:rPr>
              <a:t> </a:t>
            </a:r>
            <a:r>
              <a:rPr lang="en-US" altLang="en-US" b="1" dirty="0">
                <a:solidFill>
                  <a:schemeClr val="tx1"/>
                </a:solidFill>
              </a:rPr>
              <a:t>municipalities and entire regions</a:t>
            </a:r>
            <a:r>
              <a:rPr lang="pl-PL" altLang="en-US" b="1" dirty="0">
                <a:solidFill>
                  <a:schemeClr val="tx1"/>
                </a:solidFill>
              </a:rPr>
              <a:t> ?</a:t>
            </a:r>
            <a:endParaRPr lang="en-GB" b="1" dirty="0">
              <a:solidFill>
                <a:schemeClr val="tx1"/>
              </a:solidFill>
            </a:endParaRPr>
          </a:p>
          <a:p>
            <a:pPr lvl="1">
              <a:spcAft>
                <a:spcPts val="1005"/>
              </a:spcAft>
            </a:pPr>
            <a:endParaRPr lang="en-GB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0603" y="219523"/>
            <a:ext cx="7866162" cy="390182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Problem tackled by </a:t>
            </a:r>
            <a:r>
              <a:rPr lang="pl-PL" dirty="0"/>
              <a:t>TEXMIN </a:t>
            </a:r>
            <a:r>
              <a:rPr lang="pl-PL" dirty="0" err="1"/>
              <a:t>project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6141" y="4402825"/>
            <a:ext cx="6677976" cy="1670413"/>
          </a:xfrm>
          <a:prstGeom prst="rect">
            <a:avLst/>
          </a:prstGeom>
        </p:spPr>
        <p:txBody>
          <a:bodyPr vert="horz" lIns="76608" tIns="38304" rIns="76608" bIns="38304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pl-PL" sz="2000" dirty="0"/>
              <a:t>P</a:t>
            </a:r>
            <a:r>
              <a:rPr lang="en-GB" sz="2000" dirty="0" err="1"/>
              <a:t>rovision</a:t>
            </a:r>
            <a:r>
              <a:rPr lang="en-GB" sz="2000" dirty="0"/>
              <a:t> of guidance to stakeholders on gradual and sudden impacts on operating, closed and abandoned coal mines in European regions</a:t>
            </a:r>
            <a:r>
              <a:rPr lang="pl-PL" sz="2000" dirty="0"/>
              <a:t>, by: </a:t>
            </a:r>
          </a:p>
          <a:p>
            <a:pPr marL="750124" indent="-367082">
              <a:lnSpc>
                <a:spcPct val="120000"/>
              </a:lnSpc>
              <a:spcBef>
                <a:spcPct val="0"/>
              </a:spcBef>
              <a:spcAft>
                <a:spcPts val="168"/>
              </a:spcAft>
              <a:buClrTx/>
              <a:buAutoNum type="arabicParenR"/>
            </a:pPr>
            <a:r>
              <a:rPr lang="pl-PL" sz="2000" dirty="0" err="1"/>
              <a:t>Integrated</a:t>
            </a:r>
            <a:r>
              <a:rPr lang="pl-PL" sz="2000" dirty="0"/>
              <a:t> management </a:t>
            </a:r>
            <a:r>
              <a:rPr lang="pl-PL" sz="2000" dirty="0" err="1"/>
              <a:t>tool</a:t>
            </a:r>
            <a:r>
              <a:rPr lang="pl-PL" sz="2000" dirty="0"/>
              <a:t>, </a:t>
            </a:r>
          </a:p>
          <a:p>
            <a:pPr marL="750124" indent="-367082">
              <a:spcBef>
                <a:spcPct val="0"/>
              </a:spcBef>
              <a:spcAft>
                <a:spcPts val="168"/>
              </a:spcAft>
              <a:buClrTx/>
              <a:buAutoNum type="arabicParenR"/>
            </a:pPr>
            <a:r>
              <a:rPr lang="pl-PL" sz="2000" dirty="0"/>
              <a:t>Adaptation </a:t>
            </a:r>
            <a:r>
              <a:rPr lang="pl-PL" sz="2000" dirty="0" err="1"/>
              <a:t>strategies</a:t>
            </a:r>
            <a:r>
              <a:rPr lang="pl-PL" sz="2000" dirty="0"/>
              <a:t> and </a:t>
            </a:r>
            <a:r>
              <a:rPr lang="pl-PL" sz="2000" dirty="0" err="1"/>
              <a:t>measures</a:t>
            </a:r>
            <a:endParaRPr lang="pl-PL" sz="2000" dirty="0"/>
          </a:p>
          <a:p>
            <a:pPr marL="383042" indent="-383042">
              <a:spcBef>
                <a:spcPct val="0"/>
              </a:spcBef>
              <a:buClrTx/>
              <a:buAutoNum type="arabicParenR"/>
            </a:pPr>
            <a:endParaRPr lang="pl-PL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9383" y="3622460"/>
            <a:ext cx="5205076" cy="780365"/>
          </a:xfrm>
          <a:prstGeom prst="rect">
            <a:avLst/>
          </a:prstGeom>
        </p:spPr>
        <p:txBody>
          <a:bodyPr vert="horz" lIns="76608" tIns="38304" rIns="76608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altLang="en-US" sz="2400" b="1" dirty="0"/>
              <a:t>Main objective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3B2AF8C-8E4B-4FD2-913D-18F9EC50C7F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59" y="5170125"/>
            <a:ext cx="1866788" cy="1670413"/>
          </a:xfrm>
          <a:prstGeom prst="rect">
            <a:avLst/>
          </a:prstGeom>
        </p:spPr>
      </p:pic>
      <p:pic>
        <p:nvPicPr>
          <p:cNvPr id="12" name="Bild 2" descr="Erdrutsch von Nachterstedt: Geheimnisvolles Grollen vor ...">
            <a:extLst>
              <a:ext uri="{FF2B5EF4-FFF2-40B4-BE49-F238E27FC236}">
                <a16:creationId xmlns:a16="http://schemas.microsoft.com/office/drawing/2014/main" id="{5E0D0D52-CCF6-4074-811A-6AAC54E5066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00" y="4596748"/>
            <a:ext cx="1866788" cy="1349475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30889" r="31206" b="18853"/>
          <a:stretch/>
        </p:blipFill>
        <p:spPr bwMode="auto">
          <a:xfrm>
            <a:off x="3673671" y="871813"/>
            <a:ext cx="5336517" cy="348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D:\_Texmin\Logo\Final\TEXMIN nap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2" y="6382251"/>
            <a:ext cx="2050291" cy="3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010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111" y="4418411"/>
            <a:ext cx="3035501" cy="233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4D3-D762-465C-A1D4-1B5AD3A41E86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7387" y="509004"/>
            <a:ext cx="8877042" cy="15641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ctr" defTabSz="912098" rtl="0" eaLnBrk="1" latinLnBrk="0" hangingPunct="1">
              <a:lnSpc>
                <a:spcPct val="90000"/>
              </a:lnSpc>
              <a:spcBef>
                <a:spcPts val="1197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011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794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023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034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045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056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068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2079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8090" indent="0" algn="ctr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b="1" dirty="0">
                <a:solidFill>
                  <a:schemeClr val="tx1"/>
                </a:solidFill>
              </a:rPr>
              <a:t>Pilot </a:t>
            </a:r>
            <a:r>
              <a:rPr lang="pl-PL" b="1" dirty="0" err="1">
                <a:solidFill>
                  <a:schemeClr val="tx1"/>
                </a:solidFill>
              </a:rPr>
              <a:t>installation</a:t>
            </a:r>
            <a:r>
              <a:rPr lang="pl-PL" b="1" dirty="0">
                <a:solidFill>
                  <a:schemeClr val="tx1"/>
                </a:solidFill>
              </a:rPr>
              <a:t>: </a:t>
            </a:r>
          </a:p>
          <a:p>
            <a:pPr>
              <a:spcBef>
                <a:spcPct val="0"/>
              </a:spcBef>
              <a:buClrTx/>
            </a:pPr>
            <a:r>
              <a:rPr lang="pl-PL" sz="1800" b="1" dirty="0">
                <a:solidFill>
                  <a:schemeClr val="tx1"/>
                </a:solidFill>
                <a:latin typeface="tahoma" panose="020B0604030504040204" pitchFamily="34" charset="0"/>
              </a:rPr>
              <a:t>t</a:t>
            </a:r>
            <a:r>
              <a:rPr lang="en-US" sz="1800" b="1" dirty="0">
                <a:solidFill>
                  <a:schemeClr val="tx1"/>
                </a:solidFill>
                <a:latin typeface="tahoma" panose="020B0604030504040204" pitchFamily="34" charset="0"/>
              </a:rPr>
              <a:t>he remedial measures for stabilization of mine spoil dump in situation of extreme weather events occurrence</a:t>
            </a:r>
            <a:r>
              <a:rPr lang="pl-PL" sz="1800" b="1" dirty="0">
                <a:solidFill>
                  <a:schemeClr val="tx1"/>
                </a:solidFill>
                <a:latin typeface="tahoma" panose="020B0604030504040204" pitchFamily="34" charset="0"/>
              </a:rPr>
              <a:t>:</a:t>
            </a:r>
            <a:r>
              <a:rPr lang="en-US" sz="1800" b="1" dirty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installation for slope protection, located at the mine waste dumps of the </a:t>
            </a:r>
            <a:r>
              <a:rPr lang="en-US" sz="2000" dirty="0" err="1">
                <a:solidFill>
                  <a:schemeClr val="tx1"/>
                </a:solidFill>
              </a:rPr>
              <a:t>Janina</a:t>
            </a:r>
            <a:r>
              <a:rPr lang="en-US" sz="2000" dirty="0">
                <a:solidFill>
                  <a:schemeClr val="tx1"/>
                </a:solidFill>
              </a:rPr>
              <a:t> mine site (in </a:t>
            </a:r>
            <a:r>
              <a:rPr lang="en-US" sz="2000" dirty="0" err="1">
                <a:solidFill>
                  <a:schemeClr val="tx1"/>
                </a:solidFill>
              </a:rPr>
              <a:t>Libiąż</a:t>
            </a:r>
            <a:r>
              <a:rPr lang="pl-PL" sz="2000" dirty="0">
                <a:solidFill>
                  <a:schemeClr val="tx1"/>
                </a:solidFill>
              </a:rPr>
              <a:t>, PL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  <a:endParaRPr lang="pl-PL" sz="2000" b="1" dirty="0">
              <a:solidFill>
                <a:schemeClr val="tx1"/>
              </a:solidFill>
            </a:endParaRPr>
          </a:p>
          <a:p>
            <a:pPr lvl="1">
              <a:spcAft>
                <a:spcPts val="1200"/>
              </a:spcAft>
            </a:pP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388" y="91681"/>
            <a:ext cx="11049001" cy="78235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SYNERGIES BEETWEEN </a:t>
            </a:r>
            <a:r>
              <a:rPr lang="pl-PL" dirty="0" err="1"/>
              <a:t>Projects</a:t>
            </a:r>
            <a:endParaRPr lang="en-GB" dirty="0"/>
          </a:p>
        </p:txBody>
      </p:sp>
      <p:pic>
        <p:nvPicPr>
          <p:cNvPr id="18" name="Picture 5" descr="D:\_Texmin\Logo\Final\TEXMIN nap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2" y="6382251"/>
            <a:ext cx="2050291" cy="3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" y="1859964"/>
            <a:ext cx="4180953" cy="257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4672" y="3239558"/>
            <a:ext cx="2734552" cy="197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raz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24" y="2361827"/>
            <a:ext cx="3177263" cy="37255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8A1E698-C3F1-BC00-0BB1-8A3FA7F9D53D}"/>
              </a:ext>
            </a:extLst>
          </p:cNvPr>
          <p:cNvSpPr txBox="1"/>
          <p:nvPr/>
        </p:nvSpPr>
        <p:spPr>
          <a:xfrm>
            <a:off x="3484440" y="2849993"/>
            <a:ext cx="215130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numerical model </a:t>
            </a:r>
            <a:endParaRPr lang="pl-PL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4DC6D92-6487-4ACB-DB2F-EF1927F05870}"/>
              </a:ext>
            </a:extLst>
          </p:cNvPr>
          <p:cNvSpPr txBox="1"/>
          <p:nvPr/>
        </p:nvSpPr>
        <p:spPr>
          <a:xfrm>
            <a:off x="5777166" y="1807131"/>
            <a:ext cx="333337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Scheme of slope preservation of the mine waste dumps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5174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az 29" descr="Map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72" y="2705732"/>
            <a:ext cx="1938020" cy="26168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4D3-D762-465C-A1D4-1B5AD3A41E86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388" y="91681"/>
            <a:ext cx="11049001" cy="78235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SYNERGIES BEETWEEN </a:t>
            </a:r>
            <a:r>
              <a:rPr lang="pl-PL" dirty="0" err="1"/>
              <a:t>Projects</a:t>
            </a:r>
            <a:endParaRPr lang="en-GB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EF8B322-C024-7935-5467-B637FB167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810" y="3665155"/>
            <a:ext cx="2747988" cy="19692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4D66C41-E02B-04A5-4C60-D78A640316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219" y="5166160"/>
            <a:ext cx="2200276" cy="16016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5" descr="D:\_Texmin\Logo\Final\TEXMIN nap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2" y="6382251"/>
            <a:ext cx="2050291" cy="3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2" y="1051520"/>
            <a:ext cx="28448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az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61" y="427295"/>
            <a:ext cx="2474421" cy="182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801" y="530315"/>
            <a:ext cx="2900556" cy="217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811131D-4E60-620A-3759-04DDF28837B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277" y="1749515"/>
            <a:ext cx="2200275" cy="16339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3" name="Strzałka w prawo 22"/>
          <p:cNvSpPr/>
          <p:nvPr/>
        </p:nvSpPr>
        <p:spPr>
          <a:xfrm>
            <a:off x="4304370" y="1341284"/>
            <a:ext cx="743423" cy="733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dół 23"/>
          <p:cNvSpPr/>
          <p:nvPr/>
        </p:nvSpPr>
        <p:spPr>
          <a:xfrm>
            <a:off x="6032810" y="2932771"/>
            <a:ext cx="569269" cy="535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trzałka w prawo 26"/>
          <p:cNvSpPr/>
          <p:nvPr/>
        </p:nvSpPr>
        <p:spPr>
          <a:xfrm flipH="1">
            <a:off x="4783873" y="4107544"/>
            <a:ext cx="1115122" cy="733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Picture 2" descr="A picture containing shape&#10;&#10;Description automatically generated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" y="3424866"/>
            <a:ext cx="1640944" cy="1741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Obraz 28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2" y="4649772"/>
            <a:ext cx="3225261" cy="163587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Prostokąt 30"/>
          <p:cNvSpPr/>
          <p:nvPr/>
        </p:nvSpPr>
        <p:spPr>
          <a:xfrm>
            <a:off x="264360" y="3480809"/>
            <a:ext cx="124585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/>
              <a:t>4th step </a:t>
            </a:r>
            <a:endParaRPr lang="pl-PL" sz="1600" b="1" dirty="0"/>
          </a:p>
          <a:p>
            <a:r>
              <a:rPr lang="pl-PL" sz="1600" b="1" dirty="0"/>
              <a:t>M</a:t>
            </a:r>
            <a:r>
              <a:rPr lang="en-US" sz="1600" b="1" dirty="0" err="1"/>
              <a:t>onitoring</a:t>
            </a:r>
            <a:endParaRPr lang="pl-PL" sz="1600" dirty="0"/>
          </a:p>
        </p:txBody>
      </p:sp>
      <p:sp>
        <p:nvSpPr>
          <p:cNvPr id="32" name="Prostokąt 31"/>
          <p:cNvSpPr/>
          <p:nvPr/>
        </p:nvSpPr>
        <p:spPr>
          <a:xfrm>
            <a:off x="4042602" y="5697215"/>
            <a:ext cx="290055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3rd step</a:t>
            </a:r>
            <a:endParaRPr lang="pl-PL" sz="1600" b="1" dirty="0"/>
          </a:p>
          <a:p>
            <a:r>
              <a:rPr lang="pl-PL" sz="1600" b="1" dirty="0"/>
              <a:t>S</a:t>
            </a:r>
            <a:r>
              <a:rPr lang="en-US" sz="1600" b="1" dirty="0" err="1"/>
              <a:t>trengthening</a:t>
            </a:r>
            <a:r>
              <a:rPr lang="en-US" sz="1600" b="1" dirty="0"/>
              <a:t> the surface</a:t>
            </a:r>
            <a:endParaRPr lang="pl-PL" sz="1600" b="1" dirty="0"/>
          </a:p>
        </p:txBody>
      </p:sp>
      <p:sp>
        <p:nvSpPr>
          <p:cNvPr id="33" name="Prostokąt 32"/>
          <p:cNvSpPr/>
          <p:nvPr/>
        </p:nvSpPr>
        <p:spPr>
          <a:xfrm>
            <a:off x="6317444" y="374677"/>
            <a:ext cx="2802743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2</a:t>
            </a:r>
            <a:r>
              <a:rPr lang="en-US" sz="1600" b="1" baseline="30000" dirty="0"/>
              <a:t>nd</a:t>
            </a:r>
            <a:r>
              <a:rPr lang="en-US" sz="1600" b="1" dirty="0"/>
              <a:t> step</a:t>
            </a:r>
            <a:r>
              <a:rPr lang="pl-PL" sz="1600" b="1" dirty="0"/>
              <a:t> </a:t>
            </a:r>
          </a:p>
          <a:p>
            <a:r>
              <a:rPr lang="en-US" sz="1600" b="1" dirty="0"/>
              <a:t>Conducted facing consisting of anti-erosion protection and steel mesh</a:t>
            </a:r>
            <a:endParaRPr lang="pl-PL" sz="1600" dirty="0"/>
          </a:p>
        </p:txBody>
      </p:sp>
      <p:sp>
        <p:nvSpPr>
          <p:cNvPr id="34" name="Prostokąt 33"/>
          <p:cNvSpPr/>
          <p:nvPr/>
        </p:nvSpPr>
        <p:spPr>
          <a:xfrm>
            <a:off x="561726" y="530315"/>
            <a:ext cx="101822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1600" b="1" dirty="0"/>
              <a:t>1st</a:t>
            </a:r>
            <a:r>
              <a:rPr lang="en-US" sz="1600" b="1" dirty="0"/>
              <a:t> step </a:t>
            </a:r>
            <a:endParaRPr lang="pl-PL" sz="1600" b="1" dirty="0"/>
          </a:p>
          <a:p>
            <a:r>
              <a:rPr lang="pl-PL" sz="1600" b="1" dirty="0"/>
              <a:t>N</a:t>
            </a:r>
            <a:r>
              <a:rPr lang="en-US" sz="1600" b="1" dirty="0"/>
              <a:t>ailing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710634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E6284CA-8885-C014-4040-8E4253890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4D3-D762-465C-A1D4-1B5AD3A41E86}" type="slidenum">
              <a:rPr lang="pl-PL" smtClean="0"/>
              <a:pPr/>
              <a:t>6</a:t>
            </a:fld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82A67889-EA80-33D7-26C5-A17FAB2C8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69" t="20216" r="9069" b="16657"/>
          <a:stretch/>
        </p:blipFill>
        <p:spPr>
          <a:xfrm>
            <a:off x="77388" y="575469"/>
            <a:ext cx="8760709" cy="4673600"/>
          </a:xfrm>
          <a:prstGeom prst="rect">
            <a:avLst/>
          </a:prstGeom>
        </p:spPr>
      </p:pic>
      <p:pic>
        <p:nvPicPr>
          <p:cNvPr id="24" name="Picture 5" descr="D:\_Texmin\Logo\Final\TEXMIN napis.jpg">
            <a:extLst>
              <a:ext uri="{FF2B5EF4-FFF2-40B4-BE49-F238E27FC236}">
                <a16:creationId xmlns:a16="http://schemas.microsoft.com/office/drawing/2014/main" id="{6CBCF5F0-4171-78B9-A328-259B8206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2" y="6382251"/>
            <a:ext cx="2050291" cy="3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3E14866F-F352-C98D-81D0-C63EB1F23DAF}"/>
              </a:ext>
            </a:extLst>
          </p:cNvPr>
          <p:cNvSpPr txBox="1">
            <a:spLocks/>
          </p:cNvSpPr>
          <p:nvPr/>
        </p:nvSpPr>
        <p:spPr>
          <a:xfrm>
            <a:off x="77388" y="91681"/>
            <a:ext cx="11049001" cy="78235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RESULTS</a:t>
            </a:r>
            <a:endParaRPr lang="en-GB" dirty="0"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82337D5F-29E3-4FC2-9383-B66BE82D0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70" y="4641601"/>
            <a:ext cx="1409377" cy="2007852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B49F5302-E5EF-9861-220D-C5F23CF00C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21" t="9516" r="37222" b="4258"/>
          <a:stretch/>
        </p:blipFill>
        <p:spPr>
          <a:xfrm>
            <a:off x="6716008" y="3420268"/>
            <a:ext cx="2404180" cy="34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9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288000" y="6426361"/>
            <a:ext cx="1404442" cy="223092"/>
          </a:xfrm>
        </p:spPr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pic>
        <p:nvPicPr>
          <p:cNvPr id="11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A8D15C-A6A0-6D53-E880-09E8A87C4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1" y="6279285"/>
            <a:ext cx="2293983" cy="523073"/>
          </a:xfrm>
          <a:prstGeom prst="rect">
            <a:avLst/>
          </a:prstGeom>
        </p:spPr>
      </p:pic>
      <p:pic>
        <p:nvPicPr>
          <p:cNvPr id="3" name="Picture 2" descr="C:\Users\AWieckol\Desktop\Moje dokumenty\GreenJOBS\logo projektu GreenJobs.jpg">
            <a:extLst>
              <a:ext uri="{FF2B5EF4-FFF2-40B4-BE49-F238E27FC236}">
                <a16:creationId xmlns:a16="http://schemas.microsoft.com/office/drawing/2014/main" id="{3A5D14C5-7DDC-14B7-3DAB-16E42EEFA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97"/>
          <a:stretch/>
        </p:blipFill>
        <p:spPr bwMode="auto">
          <a:xfrm>
            <a:off x="184005" y="152529"/>
            <a:ext cx="4606395" cy="109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D96C7-3749-DC35-6251-D5014184FCD5}"/>
              </a:ext>
            </a:extLst>
          </p:cNvPr>
          <p:cNvSpPr txBox="1"/>
          <p:nvPr/>
        </p:nvSpPr>
        <p:spPr>
          <a:xfrm>
            <a:off x="166769" y="1245177"/>
            <a:ext cx="87866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Leveraging the competitive advantages of</a:t>
            </a:r>
            <a:br>
              <a:rPr lang="pl-PL" sz="2800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end-of-life underground coal mines to </a:t>
            </a:r>
            <a:r>
              <a:rPr lang="en-US" sz="2800" cap="none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maximise</a:t>
            </a:r>
            <a:r>
              <a:rPr lang="en-US" sz="2800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creation of green and quality jobs </a:t>
            </a:r>
            <a:endParaRPr lang="en-GB" sz="24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84001AA-6DC0-CF1D-A764-467D3FE57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09" y="2598597"/>
            <a:ext cx="5829470" cy="3607150"/>
          </a:xfrm>
          <a:prstGeom prst="rect">
            <a:avLst/>
          </a:prstGeom>
        </p:spPr>
      </p:pic>
      <p:pic>
        <p:nvPicPr>
          <p:cNvPr id="4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A7D5F17A-42A3-5293-9269-5DEA62367A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52" y="0"/>
            <a:ext cx="1310653" cy="981608"/>
          </a:xfrm>
          <a:prstGeom prst="rect">
            <a:avLst/>
          </a:prstGeom>
        </p:spPr>
      </p:pic>
      <p:pic>
        <p:nvPicPr>
          <p:cNvPr id="5" name="Picture 4" descr="Inforegio - Download centre for visual elements">
            <a:extLst>
              <a:ext uri="{FF2B5EF4-FFF2-40B4-BE49-F238E27FC236}">
                <a16:creationId xmlns:a16="http://schemas.microsoft.com/office/drawing/2014/main" id="{A5ED816E-F9BB-32B6-1DF1-11538D8C4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089" y="371668"/>
            <a:ext cx="1963099" cy="4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4F15C64-AFCD-334E-1468-FC39AF50A081}"/>
              </a:ext>
            </a:extLst>
          </p:cNvPr>
          <p:cNvSpPr txBox="1"/>
          <p:nvPr/>
        </p:nvSpPr>
        <p:spPr>
          <a:xfrm>
            <a:off x="6374778" y="4224790"/>
            <a:ext cx="25786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Call: </a:t>
            </a:r>
            <a: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  <a:t>RFCS-20</a:t>
            </a:r>
            <a:r>
              <a:rPr lang="pl-PL" altLang="en-US" sz="1800" i="1" dirty="0">
                <a:solidFill>
                  <a:schemeClr val="tx1">
                    <a:lumMod val="75000"/>
                  </a:schemeClr>
                </a:solidFill>
              </a:rPr>
              <a:t>21</a:t>
            </a:r>
            <a:b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Instrument: </a:t>
            </a:r>
            <a: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  <a:t>RPJ</a:t>
            </a:r>
            <a:br>
              <a:rPr lang="fr-BE" altLang="en-US" sz="1800" i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  <a:t>Start date: 01/07/20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22</a:t>
            </a:r>
            <a:br>
              <a:rPr lang="fr-BE" altLang="en-US" sz="18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End date: 3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/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12</a:t>
            </a: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/202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5</a:t>
            </a:r>
            <a:endParaRPr lang="en-GB" alt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Budget: 2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202</a:t>
            </a:r>
            <a:r>
              <a:rPr lang="pl-PL" altLang="en-US" sz="18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en-GB" altLang="en-US" sz="1800" dirty="0">
                <a:solidFill>
                  <a:schemeClr val="tx1">
                    <a:lumMod val="75000"/>
                  </a:schemeClr>
                </a:solidFill>
              </a:rPr>
              <a:t>647 €</a:t>
            </a:r>
            <a:br>
              <a:rPr lang="en-GB" altLang="en-US" sz="2800" dirty="0">
                <a:solidFill>
                  <a:schemeClr val="tx2"/>
                </a:solidFill>
              </a:rPr>
            </a:br>
            <a:endParaRPr lang="fr-BE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0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288000" y="6426361"/>
            <a:ext cx="1404442" cy="223092"/>
          </a:xfrm>
        </p:spPr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02441" y="325595"/>
            <a:ext cx="6043238" cy="506721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 fontScale="97500"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PROJECT AIM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A8D15C-A6A0-6D53-E880-09E8A87C4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1" y="6279285"/>
            <a:ext cx="2293983" cy="523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F87113-8719-6C0C-E947-10D3FCE77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45" y="1775267"/>
            <a:ext cx="6574897" cy="4292458"/>
          </a:xfrm>
          <a:prstGeom prst="rect">
            <a:avLst/>
          </a:prstGeom>
        </p:spPr>
      </p:pic>
      <p:sp>
        <p:nvSpPr>
          <p:cNvPr id="10" name="pole tekstowe 3">
            <a:extLst>
              <a:ext uri="{FF2B5EF4-FFF2-40B4-BE49-F238E27FC236}">
                <a16:creationId xmlns:a16="http://schemas.microsoft.com/office/drawing/2014/main" id="{F8C33908-EE4E-6D72-F096-7FE60B1FD8D7}"/>
              </a:ext>
            </a:extLst>
          </p:cNvPr>
          <p:cNvSpPr txBox="1"/>
          <p:nvPr/>
        </p:nvSpPr>
        <p:spPr>
          <a:xfrm>
            <a:off x="379196" y="867362"/>
            <a:ext cx="8360205" cy="129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provide</a:t>
            </a:r>
            <a:r>
              <a:rPr lang="es-ES" sz="2000" dirty="0"/>
              <a:t> </a:t>
            </a:r>
            <a:r>
              <a:rPr lang="es-ES" sz="2000" dirty="0" err="1"/>
              <a:t>mining</a:t>
            </a:r>
            <a:r>
              <a:rPr lang="es-ES" sz="2000" dirty="0"/>
              <a:t> </a:t>
            </a:r>
            <a:r>
              <a:rPr lang="es-ES" sz="2000" dirty="0" err="1"/>
              <a:t>companies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innovative </a:t>
            </a:r>
            <a:r>
              <a:rPr lang="es-ES" sz="2000" dirty="0" err="1"/>
              <a:t>business</a:t>
            </a:r>
            <a:r>
              <a:rPr lang="es-ES" sz="2000" dirty="0"/>
              <a:t> </a:t>
            </a:r>
            <a:r>
              <a:rPr lang="es-ES" sz="2000" dirty="0" err="1"/>
              <a:t>plans</a:t>
            </a:r>
            <a:r>
              <a:rPr lang="es-ES" sz="2000" dirty="0"/>
              <a:t> for </a:t>
            </a:r>
            <a:r>
              <a:rPr lang="es-ES" sz="2000" dirty="0" err="1"/>
              <a:t>developing</a:t>
            </a:r>
            <a:r>
              <a:rPr lang="es-ES" sz="2000" dirty="0"/>
              <a:t> new </a:t>
            </a:r>
            <a:r>
              <a:rPr lang="es-ES" sz="2000" dirty="0" err="1"/>
              <a:t>activities</a:t>
            </a:r>
            <a:r>
              <a:rPr lang="es-ES" sz="2000" dirty="0"/>
              <a:t> </a:t>
            </a:r>
            <a:r>
              <a:rPr lang="es-ES" sz="2000" dirty="0" err="1"/>
              <a:t>taking</a:t>
            </a:r>
            <a:r>
              <a:rPr lang="es-ES" sz="2000" dirty="0"/>
              <a:t> </a:t>
            </a:r>
            <a:r>
              <a:rPr lang="es-ES" sz="2000" dirty="0" err="1"/>
              <a:t>advantage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former</a:t>
            </a:r>
            <a:r>
              <a:rPr lang="es-ES" sz="2000" dirty="0"/>
              <a:t> </a:t>
            </a:r>
            <a:r>
              <a:rPr lang="es-ES" sz="2000" dirty="0" err="1"/>
              <a:t>mining</a:t>
            </a:r>
            <a:r>
              <a:rPr lang="es-ES" sz="2000" dirty="0"/>
              <a:t> </a:t>
            </a:r>
            <a:r>
              <a:rPr lang="es-ES" sz="2000" dirty="0" err="1"/>
              <a:t>infrastructures</a:t>
            </a:r>
            <a:r>
              <a:rPr lang="es-ES" sz="2000" dirty="0"/>
              <a:t> </a:t>
            </a:r>
            <a:r>
              <a:rPr lang="pl-PL" sz="2000" dirty="0"/>
              <a:t>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8231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288000" y="6426361"/>
            <a:ext cx="1404442" cy="223092"/>
          </a:xfrm>
        </p:spPr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79196" y="867362"/>
            <a:ext cx="8360205" cy="98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One </a:t>
            </a:r>
            <a:r>
              <a:rPr lang="es-ES" sz="2000" dirty="0"/>
              <a:t>o</a:t>
            </a:r>
            <a:r>
              <a:rPr lang="pl-PL" sz="2000" dirty="0"/>
              <a:t>f the aim</a:t>
            </a:r>
            <a:r>
              <a:rPr lang="es-ES" sz="2000" dirty="0"/>
              <a:t>s</a:t>
            </a:r>
            <a:r>
              <a:rPr lang="pl-PL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pl-PL" sz="2000" b="1" dirty="0"/>
              <a:t>GreenJOBS</a:t>
            </a:r>
            <a:r>
              <a:rPr lang="pl-PL" sz="2000" dirty="0"/>
              <a:t> project is to </a:t>
            </a:r>
            <a:r>
              <a:rPr lang="es-ES" sz="2000" dirty="0" err="1"/>
              <a:t>develop</a:t>
            </a:r>
            <a:r>
              <a:rPr lang="pl-PL" sz="2000" dirty="0"/>
              <a:t> artificial soils based on industrial and organic local wastes. </a:t>
            </a:r>
          </a:p>
          <a:p>
            <a:endParaRPr lang="pl-PL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02441" y="325595"/>
            <a:ext cx="6043238" cy="506721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 fontScale="97500"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>
                    <a:lumMod val="75000"/>
                  </a:schemeClr>
                </a:solidFill>
              </a:rPr>
              <a:t>SYNERGIES BEETWEEN </a:t>
            </a:r>
            <a:r>
              <a:rPr lang="pl-PL" dirty="0" err="1">
                <a:solidFill>
                  <a:schemeClr val="bg1">
                    <a:lumMod val="75000"/>
                  </a:schemeClr>
                </a:solidFill>
              </a:rPr>
              <a:t>Projects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95" y="1851606"/>
            <a:ext cx="4425077" cy="2485372"/>
          </a:xfrm>
          <a:prstGeom prst="rect">
            <a:avLst/>
          </a:prstGeom>
          <a:ln w="635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 descr="C:\Users\AWieckol\Desktop\Moje dokumenty\GreenJOBS\Foto\Velenje\20221019_123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68"/>
          <a:stretch/>
        </p:blipFill>
        <p:spPr bwMode="auto">
          <a:xfrm>
            <a:off x="5222721" y="1851606"/>
            <a:ext cx="3516680" cy="2485372"/>
          </a:xfrm>
          <a:prstGeom prst="rect">
            <a:avLst/>
          </a:prstGeom>
          <a:ln w="635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rzałka w prawo 6"/>
          <p:cNvSpPr/>
          <p:nvPr/>
        </p:nvSpPr>
        <p:spPr>
          <a:xfrm>
            <a:off x="379194" y="3939823"/>
            <a:ext cx="8542067" cy="2002121"/>
          </a:xfrm>
          <a:prstGeom prst="rightArrow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50000">
                <a:schemeClr val="bg1">
                  <a:lumMod val="20000"/>
                  <a:lumOff val="80000"/>
                </a:schemeClr>
              </a:gs>
              <a:gs pos="100000">
                <a:schemeClr val="bg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379196" y="4420873"/>
            <a:ext cx="83602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The </a:t>
            </a:r>
            <a:r>
              <a:rPr lang="pl-PL" sz="2000" dirty="0" err="1"/>
              <a:t>soil</a:t>
            </a:r>
            <a:r>
              <a:rPr lang="pl-PL" sz="2000" dirty="0"/>
              <a:t> </a:t>
            </a:r>
            <a:r>
              <a:rPr lang="pl-PL" sz="2000" dirty="0" err="1"/>
              <a:t>substitutes</a:t>
            </a:r>
            <a:r>
              <a:rPr lang="pl-PL" sz="2000" dirty="0"/>
              <a:t> </a:t>
            </a:r>
            <a:r>
              <a:rPr lang="pl-PL" sz="2000" dirty="0" err="1"/>
              <a:t>are</a:t>
            </a:r>
            <a:r>
              <a:rPr lang="pl-PL" sz="2000" dirty="0"/>
              <a:t> </a:t>
            </a:r>
            <a:r>
              <a:rPr lang="pl-PL" sz="2000" dirty="0" err="1"/>
              <a:t>intended</a:t>
            </a:r>
            <a:r>
              <a:rPr lang="pl-PL" sz="2000" dirty="0"/>
              <a:t> to </a:t>
            </a:r>
            <a:r>
              <a:rPr lang="pl-PL" sz="2000" dirty="0" err="1"/>
              <a:t>support</a:t>
            </a:r>
            <a:r>
              <a:rPr lang="pl-PL" sz="2000" dirty="0"/>
              <a:t> the </a:t>
            </a:r>
            <a:r>
              <a:rPr lang="pl-PL" sz="2000" dirty="0" err="1"/>
              <a:t>transformation</a:t>
            </a:r>
            <a:r>
              <a:rPr lang="pl-PL" sz="2000" dirty="0"/>
              <a:t> of</a:t>
            </a:r>
          </a:p>
          <a:p>
            <a:pPr algn="ctr"/>
            <a:r>
              <a:rPr lang="pl-PL" sz="2000" dirty="0"/>
              <a:t>difficult terrain</a:t>
            </a:r>
            <a:r>
              <a:rPr lang="es-ES" sz="2000" dirty="0"/>
              <a:t>s</a:t>
            </a:r>
            <a:r>
              <a:rPr lang="pl-PL" sz="2000" dirty="0"/>
              <a:t> </a:t>
            </a:r>
            <a:r>
              <a:rPr lang="es-ES" sz="2000" dirty="0"/>
              <a:t>in</a:t>
            </a:r>
            <a:r>
              <a:rPr lang="pl-PL" sz="2000" dirty="0"/>
              <a:t> coal min</a:t>
            </a:r>
            <a:r>
              <a:rPr lang="es-ES" sz="2000" dirty="0" err="1"/>
              <a:t>ing</a:t>
            </a:r>
            <a:r>
              <a:rPr lang="pl-PL" sz="2000" dirty="0"/>
              <a:t> areas in Slovenia into green ecosystems</a:t>
            </a:r>
          </a:p>
        </p:txBody>
      </p:sp>
      <p:pic>
        <p:nvPicPr>
          <p:cNvPr id="11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A8D15C-A6A0-6D53-E880-09E8A87C4B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1" y="6279285"/>
            <a:ext cx="2293983" cy="5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01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jd-podstawowy">
  <a:themeElements>
    <a:clrScheme name="GIG-kolorystyka">
      <a:dk1>
        <a:srgbClr val="484848"/>
      </a:dk1>
      <a:lt1>
        <a:srgbClr val="92D050"/>
      </a:lt1>
      <a:dk2>
        <a:srgbClr val="616161"/>
      </a:dk2>
      <a:lt2>
        <a:srgbClr val="C2C2C2"/>
      </a:lt2>
      <a:accent1>
        <a:srgbClr val="484848"/>
      </a:accent1>
      <a:accent2>
        <a:srgbClr val="C2C2C2"/>
      </a:accent2>
      <a:accent3>
        <a:srgbClr val="0084B4"/>
      </a:accent3>
      <a:accent4>
        <a:srgbClr val="858585"/>
      </a:accent4>
      <a:accent5>
        <a:srgbClr val="00B050"/>
      </a:accent5>
      <a:accent6>
        <a:srgbClr val="00B0F0"/>
      </a:accent6>
      <a:hlink>
        <a:srgbClr val="00B0F0"/>
      </a:hlink>
      <a:folHlink>
        <a:srgbClr val="0C0C0C"/>
      </a:folHlink>
    </a:clrScheme>
    <a:fontScheme name="Niestandardowy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SW-INNOWACJE-szablon.pptx" id="{809CB898-216C-40EB-A8AD-18824B4B0A03}" vid="{3A1B2ECF-281E-47DE-9280-496EF06E9AF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10343</TotalTime>
  <Words>491</Words>
  <Application>Microsoft Office PowerPoint</Application>
  <PresentationFormat>Custom</PresentationFormat>
  <Paragraphs>75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Open Sans</vt:lpstr>
      <vt:lpstr>tahoma</vt:lpstr>
      <vt:lpstr>Tw Cen MT</vt:lpstr>
      <vt:lpstr>Wingdings</vt:lpstr>
      <vt:lpstr>Wingdings 3</vt:lpstr>
      <vt:lpstr>slajd-podstawowy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of soil substitutes: in progress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Chamiga</dc:creator>
  <cp:lastModifiedBy>PEDRO RIESGO FERNANDEZ</cp:lastModifiedBy>
  <cp:revision>173</cp:revision>
  <dcterms:created xsi:type="dcterms:W3CDTF">2018-08-09T11:29:59Z</dcterms:created>
  <dcterms:modified xsi:type="dcterms:W3CDTF">2023-05-31T05:07:41Z</dcterms:modified>
</cp:coreProperties>
</file>