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3.xml" ContentType="application/vnd.ms-office.chartstyle+xml"/>
  <Override PartName="/ppt/charts/colors3.xml" ContentType="application/vnd.ms-office.chartcolorstyle+xml"/>
  <Override PartName="/ppt/charts/chart14.xml" ContentType="application/vnd.openxmlformats-officedocument.drawingml.chart+xml"/>
  <Override PartName="/ppt/charts/style4.xml" ContentType="application/vnd.ms-office.chartstyle+xml"/>
  <Override PartName="/ppt/charts/colors4.xml" ContentType="application/vnd.ms-office.chartcolorstyl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style7.xml" ContentType="application/vnd.ms-office.chartstyle+xml"/>
  <Override PartName="/ppt/charts/colors7.xml" ContentType="application/vnd.ms-office.chartcolorstyle+xml"/>
  <Override PartName="/ppt/charts/chart22.xml" ContentType="application/vnd.openxmlformats-officedocument.drawingml.chart+xml"/>
  <Override PartName="/ppt/charts/style8.xml" ContentType="application/vnd.ms-office.chartstyle+xml"/>
  <Override PartName="/ppt/charts/colors8.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style9.xml" ContentType="application/vnd.ms-office.chartstyle+xml"/>
  <Override PartName="/ppt/charts/colors9.xml" ContentType="application/vnd.ms-office.chartcolorstyle+xml"/>
  <Override PartName="/ppt/charts/chart2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3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3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32.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33.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34.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35.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36.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37.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38" r:id="rId1"/>
  </p:sldMasterIdLst>
  <p:notesMasterIdLst>
    <p:notesMasterId r:id="rId53"/>
  </p:notesMasterIdLst>
  <p:sldIdLst>
    <p:sldId id="258" r:id="rId2"/>
    <p:sldId id="259" r:id="rId3"/>
    <p:sldId id="268" r:id="rId4"/>
    <p:sldId id="270" r:id="rId5"/>
    <p:sldId id="271" r:id="rId6"/>
    <p:sldId id="280" r:id="rId7"/>
    <p:sldId id="279" r:id="rId8"/>
    <p:sldId id="282" r:id="rId9"/>
    <p:sldId id="281" r:id="rId10"/>
    <p:sldId id="283" r:id="rId11"/>
    <p:sldId id="321" r:id="rId12"/>
    <p:sldId id="284" r:id="rId13"/>
    <p:sldId id="286" r:id="rId14"/>
    <p:sldId id="287" r:id="rId15"/>
    <p:sldId id="291" r:id="rId16"/>
    <p:sldId id="289" r:id="rId17"/>
    <p:sldId id="290" r:id="rId18"/>
    <p:sldId id="293" r:id="rId19"/>
    <p:sldId id="299" r:id="rId20"/>
    <p:sldId id="296" r:id="rId21"/>
    <p:sldId id="297" r:id="rId22"/>
    <p:sldId id="298" r:id="rId23"/>
    <p:sldId id="300" r:id="rId24"/>
    <p:sldId id="301" r:id="rId25"/>
    <p:sldId id="303" r:id="rId26"/>
    <p:sldId id="304" r:id="rId27"/>
    <p:sldId id="305" r:id="rId28"/>
    <p:sldId id="307" r:id="rId29"/>
    <p:sldId id="308" r:id="rId30"/>
    <p:sldId id="309" r:id="rId31"/>
    <p:sldId id="310" r:id="rId32"/>
    <p:sldId id="312" r:id="rId33"/>
    <p:sldId id="313" r:id="rId34"/>
    <p:sldId id="315" r:id="rId35"/>
    <p:sldId id="317" r:id="rId36"/>
    <p:sldId id="318" r:id="rId37"/>
    <p:sldId id="323" r:id="rId38"/>
    <p:sldId id="319" r:id="rId39"/>
    <p:sldId id="324" r:id="rId40"/>
    <p:sldId id="325" r:id="rId41"/>
    <p:sldId id="326" r:id="rId42"/>
    <p:sldId id="327" r:id="rId43"/>
    <p:sldId id="328" r:id="rId44"/>
    <p:sldId id="329" r:id="rId45"/>
    <p:sldId id="330" r:id="rId46"/>
    <p:sldId id="331" r:id="rId47"/>
    <p:sldId id="332" r:id="rId48"/>
    <p:sldId id="334" r:id="rId49"/>
    <p:sldId id="333" r:id="rId50"/>
    <p:sldId id="322" r:id="rId51"/>
    <p:sldId id="336"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753C46-AC56-4496-80FF-42ED1D3F3396}" v="5" dt="2023-06-16T18:06:59.06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125"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AN JOSÉ ALVAREZ FERNANDEZ" userId="d310650171774463" providerId="LiveId" clId="{8E753C46-AC56-4496-80FF-42ED1D3F3396}"/>
    <pc:docChg chg="undo custSel addSld delSld modSld">
      <pc:chgData name="JUAN JOSÉ ALVAREZ FERNANDEZ" userId="d310650171774463" providerId="LiveId" clId="{8E753C46-AC56-4496-80FF-42ED1D3F3396}" dt="2023-06-29T07:24:08.171" v="246" actId="20577"/>
      <pc:docMkLst>
        <pc:docMk/>
      </pc:docMkLst>
      <pc:sldChg chg="addSp modSp mod">
        <pc:chgData name="JUAN JOSÉ ALVAREZ FERNANDEZ" userId="d310650171774463" providerId="LiveId" clId="{8E753C46-AC56-4496-80FF-42ED1D3F3396}" dt="2023-06-16T18:06:12.777" v="229" actId="255"/>
        <pc:sldMkLst>
          <pc:docMk/>
          <pc:sldMk cId="3896022633" sldId="258"/>
        </pc:sldMkLst>
        <pc:spChg chg="add mod">
          <ac:chgData name="JUAN JOSÉ ALVAREZ FERNANDEZ" userId="d310650171774463" providerId="LiveId" clId="{8E753C46-AC56-4496-80FF-42ED1D3F3396}" dt="2023-06-16T18:06:12.777" v="229" actId="255"/>
          <ac:spMkLst>
            <pc:docMk/>
            <pc:sldMk cId="3896022633" sldId="258"/>
            <ac:spMk id="4" creationId="{50DCA325-0F77-8992-D509-4160D6ECBB68}"/>
          </ac:spMkLst>
        </pc:spChg>
        <pc:spChg chg="mod">
          <ac:chgData name="JUAN JOSÉ ALVAREZ FERNANDEZ" userId="d310650171774463" providerId="LiveId" clId="{8E753C46-AC56-4496-80FF-42ED1D3F3396}" dt="2023-06-16T18:05:13.679" v="190" actId="1076"/>
          <ac:spMkLst>
            <pc:docMk/>
            <pc:sldMk cId="3896022633" sldId="258"/>
            <ac:spMk id="7" creationId="{06575E25-F6B2-A41E-98E3-F25888BC9D28}"/>
          </ac:spMkLst>
        </pc:spChg>
        <pc:spChg chg="mod">
          <ac:chgData name="JUAN JOSÉ ALVAREZ FERNANDEZ" userId="d310650171774463" providerId="LiveId" clId="{8E753C46-AC56-4496-80FF-42ED1D3F3396}" dt="2023-06-16T17:57:57.496" v="167" actId="1076"/>
          <ac:spMkLst>
            <pc:docMk/>
            <pc:sldMk cId="3896022633" sldId="258"/>
            <ac:spMk id="11" creationId="{2366F665-0C1B-058A-1FF7-16303DE7B0D2}"/>
          </ac:spMkLst>
        </pc:spChg>
      </pc:sldChg>
      <pc:sldChg chg="modSp mod">
        <pc:chgData name="JUAN JOSÉ ALVAREZ FERNANDEZ" userId="d310650171774463" providerId="LiveId" clId="{8E753C46-AC56-4496-80FF-42ED1D3F3396}" dt="2023-06-16T18:09:39.423" v="236" actId="255"/>
        <pc:sldMkLst>
          <pc:docMk/>
          <pc:sldMk cId="2373757781" sldId="280"/>
        </pc:sldMkLst>
        <pc:spChg chg="mod">
          <ac:chgData name="JUAN JOSÉ ALVAREZ FERNANDEZ" userId="d310650171774463" providerId="LiveId" clId="{8E753C46-AC56-4496-80FF-42ED1D3F3396}" dt="2023-06-16T18:09:39.423" v="236" actId="255"/>
          <ac:spMkLst>
            <pc:docMk/>
            <pc:sldMk cId="2373757781" sldId="280"/>
            <ac:spMk id="9" creationId="{310E83C4-0EFC-3E2E-D9C9-DE47A618B0DD}"/>
          </ac:spMkLst>
        </pc:spChg>
      </pc:sldChg>
      <pc:sldChg chg="modSp mod">
        <pc:chgData name="JUAN JOSÉ ALVAREZ FERNANDEZ" userId="d310650171774463" providerId="LiveId" clId="{8E753C46-AC56-4496-80FF-42ED1D3F3396}" dt="2023-06-08T17:51:58.199" v="10" actId="20577"/>
        <pc:sldMkLst>
          <pc:docMk/>
          <pc:sldMk cId="3120465566" sldId="283"/>
        </pc:sldMkLst>
        <pc:spChg chg="mod">
          <ac:chgData name="JUAN JOSÉ ALVAREZ FERNANDEZ" userId="d310650171774463" providerId="LiveId" clId="{8E753C46-AC56-4496-80FF-42ED1D3F3396}" dt="2023-06-08T17:51:58.199" v="10" actId="20577"/>
          <ac:spMkLst>
            <pc:docMk/>
            <pc:sldMk cId="3120465566" sldId="283"/>
            <ac:spMk id="11" creationId="{66A85F5B-141E-828F-4D35-5C13D3882D87}"/>
          </ac:spMkLst>
        </pc:spChg>
      </pc:sldChg>
      <pc:sldChg chg="modSp mod">
        <pc:chgData name="JUAN JOSÉ ALVAREZ FERNANDEZ" userId="d310650171774463" providerId="LiveId" clId="{8E753C46-AC56-4496-80FF-42ED1D3F3396}" dt="2023-06-29T07:24:08.171" v="246" actId="20577"/>
        <pc:sldMkLst>
          <pc:docMk/>
          <pc:sldMk cId="4184907834" sldId="322"/>
        </pc:sldMkLst>
        <pc:spChg chg="mod">
          <ac:chgData name="JUAN JOSÉ ALVAREZ FERNANDEZ" userId="d310650171774463" providerId="LiveId" clId="{8E753C46-AC56-4496-80FF-42ED1D3F3396}" dt="2023-06-29T07:24:08.171" v="246" actId="20577"/>
          <ac:spMkLst>
            <pc:docMk/>
            <pc:sldMk cId="4184907834" sldId="322"/>
            <ac:spMk id="6" creationId="{0A795156-483F-7B94-F044-650DCDFDD7FC}"/>
          </ac:spMkLst>
        </pc:spChg>
      </pc:sldChg>
      <pc:sldChg chg="modSp mod">
        <pc:chgData name="JUAN JOSÉ ALVAREZ FERNANDEZ" userId="d310650171774463" providerId="LiveId" clId="{8E753C46-AC56-4496-80FF-42ED1D3F3396}" dt="2023-06-08T18:12:43.063" v="40" actId="20577"/>
        <pc:sldMkLst>
          <pc:docMk/>
          <pc:sldMk cId="376035985" sldId="327"/>
        </pc:sldMkLst>
        <pc:spChg chg="mod">
          <ac:chgData name="JUAN JOSÉ ALVAREZ FERNANDEZ" userId="d310650171774463" providerId="LiveId" clId="{8E753C46-AC56-4496-80FF-42ED1D3F3396}" dt="2023-06-08T18:12:43.063" v="40" actId="20577"/>
          <ac:spMkLst>
            <pc:docMk/>
            <pc:sldMk cId="376035985" sldId="327"/>
            <ac:spMk id="9" creationId="{0ED5A004-AB78-63CC-7C76-67F128F95719}"/>
          </ac:spMkLst>
        </pc:spChg>
      </pc:sldChg>
      <pc:sldChg chg="addSp modSp add del mod">
        <pc:chgData name="JUAN JOSÉ ALVAREZ FERNANDEZ" userId="d310650171774463" providerId="LiveId" clId="{8E753C46-AC56-4496-80FF-42ED1D3F3396}" dt="2023-06-16T18:08:11.574" v="232" actId="47"/>
        <pc:sldMkLst>
          <pc:docMk/>
          <pc:sldMk cId="4117558001" sldId="335"/>
        </pc:sldMkLst>
        <pc:spChg chg="add mod">
          <ac:chgData name="JUAN JOSÉ ALVAREZ FERNANDEZ" userId="d310650171774463" providerId="LiveId" clId="{8E753C46-AC56-4496-80FF-42ED1D3F3396}" dt="2023-06-08T18:19:37.332" v="74" actId="207"/>
          <ac:spMkLst>
            <pc:docMk/>
            <pc:sldMk cId="4117558001" sldId="335"/>
            <ac:spMk id="4" creationId="{3D970976-70E2-604E-8486-06D29F833CD6}"/>
          </ac:spMkLst>
        </pc:spChg>
        <pc:spChg chg="mod">
          <ac:chgData name="JUAN JOSÉ ALVAREZ FERNANDEZ" userId="d310650171774463" providerId="LiveId" clId="{8E753C46-AC56-4496-80FF-42ED1D3F3396}" dt="2023-06-08T18:19:59.281" v="75" actId="1076"/>
          <ac:spMkLst>
            <pc:docMk/>
            <pc:sldMk cId="4117558001" sldId="335"/>
            <ac:spMk id="13" creationId="{DAD35948-7360-63EE-961E-6A9C27269129}"/>
          </ac:spMkLst>
        </pc:spChg>
      </pc:sldChg>
      <pc:sldChg chg="addSp modSp add">
        <pc:chgData name="JUAN JOSÉ ALVAREZ FERNANDEZ" userId="d310650171774463" providerId="LiveId" clId="{8E753C46-AC56-4496-80FF-42ED1D3F3396}" dt="2023-06-16T18:06:59.065" v="231"/>
        <pc:sldMkLst>
          <pc:docMk/>
          <pc:sldMk cId="927844940" sldId="336"/>
        </pc:sldMkLst>
        <pc:spChg chg="add mod">
          <ac:chgData name="JUAN JOSÉ ALVAREZ FERNANDEZ" userId="d310650171774463" providerId="LiveId" clId="{8E753C46-AC56-4496-80FF-42ED1D3F3396}" dt="2023-06-16T18:06:59.065" v="231"/>
          <ac:spMkLst>
            <pc:docMk/>
            <pc:sldMk cId="927844940" sldId="336"/>
            <ac:spMk id="5" creationId="{5CB54F95-D9A4-C6A9-CCA8-5C8E1CDAA345}"/>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d.docs.live.net/d310650171774463/Escritorio/GREENJOBS/AN&#193;LISIS_MUESTRAS/TIERRAS_RARAS_ESPA&#209;A/2022_03_28_RESULTADOS_BRUTO_INICIAL/2022_05_02_ANALISIS_TIERRAS_RARAS.xls"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user\OneDrive\Escritorio\GREENJOBS\AN&#193;LISIS_MUESTRAS\2022_06_08_RESULTADOS_MAQUINAS\ANALISIS_MUESTRAS_MAQUINAS.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user\OneDrive\Escritorio\GREENJOBS\AN&#193;LISIS_MUESTRAS\2022_06_08_RESULTADOS_MAQUINAS\ANALISIS_MUESTRAS_MAQUINAS.xls"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user\OneDrive\Escritorio\GREENJOBS\AN&#193;LISIS_MUESTRAS\2022_06_08_RESULTADOS_MAQUINAS\ANALISIS_MUESTRAS_MAQUINAS.xls"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https://d.docs.live.net/d310650171774463/Escritorio/GREENJOBS/AN&#193;LISIS_MUESTRAS/TIERRAS_RARAS_ESPA&#209;A/MUESTRAS_BAT&#193;N_MATONA.xlsx" TargetMode="External"/><Relationship Id="rId2" Type="http://schemas.microsoft.com/office/2011/relationships/chartColorStyle" Target="colors3.xml"/><Relationship Id="rId1" Type="http://schemas.microsoft.com/office/2011/relationships/chartStyle" Target="style3.xml"/></Relationships>
</file>

<file path=ppt/charts/_rels/chart14.xml.rels><?xml version="1.0" encoding="UTF-8" standalone="yes"?>
<Relationships xmlns="http://schemas.openxmlformats.org/package/2006/relationships"><Relationship Id="rId3" Type="http://schemas.openxmlformats.org/officeDocument/2006/relationships/oleObject" Target="https://d.docs.live.net/d310650171774463/Escritorio/GREENJOBS/AN&#193;LISIS_MUESTRAS/TIERRAS_RARAS_ESPA&#209;A/MUESTRAS_BAT&#193;N_MATONA.xlsx" TargetMode="External"/><Relationship Id="rId2" Type="http://schemas.microsoft.com/office/2011/relationships/chartColorStyle" Target="colors4.xml"/><Relationship Id="rId1" Type="http://schemas.microsoft.com/office/2011/relationships/chartStyle" Target="style4.xml"/></Relationships>
</file>

<file path=ppt/charts/_rels/chart15.xml.rels><?xml version="1.0" encoding="UTF-8" standalone="yes"?>
<Relationships xmlns="http://schemas.openxmlformats.org/package/2006/relationships"><Relationship Id="rId1" Type="http://schemas.openxmlformats.org/officeDocument/2006/relationships/oleObject" Target="file:///C:\Users\user\OneDrive\Escritorio\GREENJOBS\AN&#193;LISIS_MUESTRAS\2022_06_08_RESULTADOS_MAQUINAS\ANALISIS_MUESTRAS_MAQUINAS.xls"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user\OneDrive\Escritorio\GREENJOBS\AN&#193;LISIS_MUESTRAS\2022_06_08_RESULTADOS_MAQUINAS\ANALISIS_MUESTRAS_MAQUINAS.xls"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https://d.docs.live.net/d310650171774463/Escritorio/GREENJOBS/AN&#193;LISIS_MUESTRAS/TIERRAS_RARAS_ESPA&#209;A/MUESTRAS_BAT&#193;N_MATONA.xlsx" TargetMode="External"/><Relationship Id="rId2" Type="http://schemas.microsoft.com/office/2011/relationships/chartColorStyle" Target="colors5.xml"/><Relationship Id="rId1" Type="http://schemas.microsoft.com/office/2011/relationships/chartStyle" Target="style5.xml"/></Relationships>
</file>

<file path=ppt/charts/_rels/chart18.xml.rels><?xml version="1.0" encoding="UTF-8" standalone="yes"?>
<Relationships xmlns="http://schemas.openxmlformats.org/package/2006/relationships"><Relationship Id="rId3" Type="http://schemas.openxmlformats.org/officeDocument/2006/relationships/oleObject" Target="https://d.docs.live.net/d310650171774463/Escritorio/GREENJOBS/AN&#193;LISIS_MUESTRAS/TIERRAS_RARAS_ESPA&#209;A/MUESTRAS_BAT&#193;N_MATONA.xlsx" TargetMode="External"/><Relationship Id="rId2" Type="http://schemas.microsoft.com/office/2011/relationships/chartColorStyle" Target="colors6.xml"/><Relationship Id="rId1" Type="http://schemas.microsoft.com/office/2011/relationships/chartStyle" Target="style6.xml"/></Relationships>
</file>

<file path=ppt/charts/_rels/chart19.xml.rels><?xml version="1.0" encoding="UTF-8" standalone="yes"?>
<Relationships xmlns="http://schemas.openxmlformats.org/package/2006/relationships"><Relationship Id="rId1" Type="http://schemas.openxmlformats.org/officeDocument/2006/relationships/oleObject" Target="file:///C:\Users\user\OneDrive\Escritorio\GREENJOBS\AN&#193;LISIS_MUESTRAS\2022_06_08_RESULTADOS_MAQUINAS\ANALISIS_MUESTRAS_MAQUINAS.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ttps://d.docs.live.net/d310650171774463/Escritorio/GREENJOBS/AN&#193;LISIS_MUESTRAS/TIERRAS_RARAS_ESPA&#209;A/2022_03_28_RESULTADOS_BRUTO_INICIAL/2022_05_02_ANALISIS_TIERRAS_RARAS.xls"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user\OneDrive\Escritorio\GREENJOBS\AN&#193;LISIS_MUESTRAS\2022_06_08_RESULTADOS_MAQUINAS\ANALISIS_MUESTRAS_MAQUINAS.xls" TargetMode="External"/></Relationships>
</file>

<file path=ppt/charts/_rels/chart21.xml.rels><?xml version="1.0" encoding="UTF-8" standalone="yes"?>
<Relationships xmlns="http://schemas.openxmlformats.org/package/2006/relationships"><Relationship Id="rId3" Type="http://schemas.openxmlformats.org/officeDocument/2006/relationships/oleObject" Target="https://d.docs.live.net/d310650171774463/Escritorio/GREENJOBS/AN&#193;LISIS_MUESTRAS/TIERRAS_RARAS_ESPA&#209;A/MUESTRAS_BAT&#193;N_MATONA.xlsx" TargetMode="External"/><Relationship Id="rId2" Type="http://schemas.microsoft.com/office/2011/relationships/chartColorStyle" Target="colors7.xml"/><Relationship Id="rId1" Type="http://schemas.microsoft.com/office/2011/relationships/chartStyle" Target="style7.xml"/></Relationships>
</file>

<file path=ppt/charts/_rels/chart22.xml.rels><?xml version="1.0" encoding="UTF-8" standalone="yes"?>
<Relationships xmlns="http://schemas.openxmlformats.org/package/2006/relationships"><Relationship Id="rId3" Type="http://schemas.openxmlformats.org/officeDocument/2006/relationships/oleObject" Target="https://d.docs.live.net/d310650171774463/Escritorio/GREENJOBS/AN&#193;LISIS_MUESTRAS/TIERRAS_RARAS_ESPA&#209;A/MUESTRAS_BAT&#193;N_MATONA.xlsx" TargetMode="External"/><Relationship Id="rId2" Type="http://schemas.microsoft.com/office/2011/relationships/chartColorStyle" Target="colors8.xml"/><Relationship Id="rId1" Type="http://schemas.microsoft.com/office/2011/relationships/chartStyle" Target="style8.xml"/></Relationships>
</file>

<file path=ppt/charts/_rels/chart23.xml.rels><?xml version="1.0" encoding="UTF-8" standalone="yes"?>
<Relationships xmlns="http://schemas.openxmlformats.org/package/2006/relationships"><Relationship Id="rId1" Type="http://schemas.openxmlformats.org/officeDocument/2006/relationships/oleObject" Target="file:///C:\Users\user\OneDrive\Escritorio\GREENJOBS\AN&#193;LISIS_MUESTRAS\2022_06_08_RESULTADOS_MAQUINAS\ANALISIS_MUESTRAS_MAQUINAS.xls"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user\OneDrive\Escritorio\GREENJOBS\AN&#193;LISIS_MUESTRAS\2022_06_08_RESULTADOS_MAQUINAS\ANALISIS_MUESTRAS_MAQUINAS.xls" TargetMode="External"/></Relationships>
</file>

<file path=ppt/charts/_rels/chart25.xml.rels><?xml version="1.0" encoding="UTF-8" standalone="yes"?>
<Relationships xmlns="http://schemas.openxmlformats.org/package/2006/relationships"><Relationship Id="rId3" Type="http://schemas.openxmlformats.org/officeDocument/2006/relationships/oleObject" Target="https://d.docs.live.net/d310650171774463/Escritorio/GREENJOBS/AN&#193;LISIS_MUESTRAS/TIERRAS_RARAS_ESPA&#209;A/MUESTRAS_BAT&#193;N_MATONA.xlsx" TargetMode="External"/><Relationship Id="rId2" Type="http://schemas.microsoft.com/office/2011/relationships/chartColorStyle" Target="colors9.xml"/><Relationship Id="rId1" Type="http://schemas.microsoft.com/office/2011/relationships/chartStyle" Target="style9.xml"/></Relationships>
</file>

<file path=ppt/charts/_rels/chart26.xml.rels><?xml version="1.0" encoding="UTF-8" standalone="yes"?>
<Relationships xmlns="http://schemas.openxmlformats.org/package/2006/relationships"><Relationship Id="rId3" Type="http://schemas.openxmlformats.org/officeDocument/2006/relationships/oleObject" Target="https://d.docs.live.net/d310650171774463/Escritorio/GREENJOBS/AN&#193;LISIS_MUESTRAS/TIERRAS_RARAS_ESPA&#209;A/MUESTRAS_BAT&#193;N_MATONA.xlsx" TargetMode="External"/><Relationship Id="rId2" Type="http://schemas.microsoft.com/office/2011/relationships/chartColorStyle" Target="colors10.xml"/><Relationship Id="rId1" Type="http://schemas.microsoft.com/office/2011/relationships/chartStyle" Target="style10.xml"/></Relationships>
</file>

<file path=ppt/charts/_rels/chart27.xml.rels><?xml version="1.0" encoding="UTF-8" standalone="yes"?>
<Relationships xmlns="http://schemas.openxmlformats.org/package/2006/relationships"><Relationship Id="rId1" Type="http://schemas.openxmlformats.org/officeDocument/2006/relationships/oleObject" Target="file:///C:\Users\user\OneDrive\Escritorio\GREENJOBS\AN&#193;LISIS_MUESTRAS\2022_06_08_RESULTADOS_MAQUINAS\ANALISIS_MUESTRAS_MAQUINAS.xls"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user\OneDrive\Escritorio\GREENJOBS\AN&#193;LISIS_MUESTRAS\2022_06_08_RESULTADOS_MAQUINAS\ANALISIS_MUESTRAS_MAQUINAS.xls" TargetMode="External"/></Relationships>
</file>

<file path=ppt/charts/_rels/chart29.xml.rels><?xml version="1.0" encoding="UTF-8" standalone="yes"?>
<Relationships xmlns="http://schemas.openxmlformats.org/package/2006/relationships"><Relationship Id="rId3" Type="http://schemas.openxmlformats.org/officeDocument/2006/relationships/oleObject" Target="file:///C:\Users\user\OneDrive\Escritorio\GREENJOBS\AN&#193;LISIS_MUESTRAS\TIERRAS_RARAS_ESLOVENIA_POLONIA\MUESTRAS_POLONIA.xlsx" TargetMode="External"/><Relationship Id="rId2" Type="http://schemas.microsoft.com/office/2011/relationships/chartColorStyle" Target="colors11.xml"/><Relationship Id="rId1" Type="http://schemas.microsoft.com/office/2011/relationships/chartStyle" Target="style11.xml"/></Relationships>
</file>

<file path=ppt/charts/_rels/chart3.xml.rels><?xml version="1.0" encoding="UTF-8" standalone="yes"?>
<Relationships xmlns="http://schemas.openxmlformats.org/package/2006/relationships"><Relationship Id="rId1" Type="http://schemas.openxmlformats.org/officeDocument/2006/relationships/oleObject" Target="file:///C:\Users\user\OneDrive\Escritorio\GREENJOBS\AN&#193;LISIS_MUESTRAS\2022_06_08_RESULTADOS_MAQUINAS\ANALISIS_MUESTRAS_MAQUINAS.xls" TargetMode="External"/></Relationships>
</file>

<file path=ppt/charts/_rels/chart30.xml.rels><?xml version="1.0" encoding="UTF-8" standalone="yes"?>
<Relationships xmlns="http://schemas.openxmlformats.org/package/2006/relationships"><Relationship Id="rId3" Type="http://schemas.openxmlformats.org/officeDocument/2006/relationships/oleObject" Target="file:///C:\Users\user\OneDrive\Escritorio\GREENJOBS\AN&#193;LISIS_MUESTRAS\TIERRAS_RARAS_ESLOVENIA_POLONIA\MUESTRAS_POLONIA.xlsx" TargetMode="External"/><Relationship Id="rId2" Type="http://schemas.microsoft.com/office/2011/relationships/chartColorStyle" Target="colors12.xml"/><Relationship Id="rId1" Type="http://schemas.microsoft.com/office/2011/relationships/chartStyle" Target="style12.xml"/></Relationships>
</file>

<file path=ppt/charts/_rels/chart31.xml.rels><?xml version="1.0" encoding="UTF-8" standalone="yes"?>
<Relationships xmlns="http://schemas.openxmlformats.org/package/2006/relationships"><Relationship Id="rId3" Type="http://schemas.openxmlformats.org/officeDocument/2006/relationships/oleObject" Target="file:///C:\Users\user\OneDrive\Escritorio\GREENJOBS\AN&#193;LISIS_MUESTRAS\TIERRAS_RARAS_ESLOVENIA_POLONIA\MUESTRAS_POLONIA.xlsx" TargetMode="External"/><Relationship Id="rId2" Type="http://schemas.microsoft.com/office/2011/relationships/chartColorStyle" Target="colors13.xml"/><Relationship Id="rId1" Type="http://schemas.microsoft.com/office/2011/relationships/chartStyle" Target="style13.xml"/></Relationships>
</file>

<file path=ppt/charts/_rels/chart32.xml.rels><?xml version="1.0" encoding="UTF-8" standalone="yes"?>
<Relationships xmlns="http://schemas.openxmlformats.org/package/2006/relationships"><Relationship Id="rId3" Type="http://schemas.openxmlformats.org/officeDocument/2006/relationships/oleObject" Target="file:///C:\Users\user\OneDrive\Escritorio\GREENJOBS\AN&#193;LISIS_MUESTRAS\TIERRAS_RARAS_ESLOVENIA_POLONIA\MUESTRAS_POLONIA.xlsx" TargetMode="External"/><Relationship Id="rId2" Type="http://schemas.microsoft.com/office/2011/relationships/chartColorStyle" Target="colors14.xml"/><Relationship Id="rId1" Type="http://schemas.microsoft.com/office/2011/relationships/chartStyle" Target="style14.xml"/></Relationships>
</file>

<file path=ppt/charts/_rels/chart33.xml.rels><?xml version="1.0" encoding="UTF-8" standalone="yes"?>
<Relationships xmlns="http://schemas.openxmlformats.org/package/2006/relationships"><Relationship Id="rId3" Type="http://schemas.openxmlformats.org/officeDocument/2006/relationships/oleObject" Target="https://d.docs.live.net/d310650171774463/Escritorio/GREENJOBS/AN&#193;LISIS_MUESTRAS/2023_05_15_COMPARATIVA_MUESTRAS_GREENJOBS.xlsx" TargetMode="External"/><Relationship Id="rId2" Type="http://schemas.microsoft.com/office/2011/relationships/chartColorStyle" Target="colors15.xml"/><Relationship Id="rId1" Type="http://schemas.microsoft.com/office/2011/relationships/chartStyle" Target="style15.xml"/></Relationships>
</file>

<file path=ppt/charts/_rels/chart34.xml.rels><?xml version="1.0" encoding="UTF-8" standalone="yes"?>
<Relationships xmlns="http://schemas.openxmlformats.org/package/2006/relationships"><Relationship Id="rId3" Type="http://schemas.openxmlformats.org/officeDocument/2006/relationships/oleObject" Target="https://d.docs.live.net/d310650171774463/Escritorio/GREENJOBS/AN&#193;LISIS_MUESTRAS/2023_05_15_COMPARATIVA_MUESTRAS_GREENJOBS.xlsx" TargetMode="External"/><Relationship Id="rId2" Type="http://schemas.microsoft.com/office/2011/relationships/chartColorStyle" Target="colors16.xml"/><Relationship Id="rId1" Type="http://schemas.microsoft.com/office/2011/relationships/chartStyle" Target="style16.xml"/></Relationships>
</file>

<file path=ppt/charts/_rels/chart35.xml.rels><?xml version="1.0" encoding="UTF-8" standalone="yes"?>
<Relationships xmlns="http://schemas.openxmlformats.org/package/2006/relationships"><Relationship Id="rId3" Type="http://schemas.openxmlformats.org/officeDocument/2006/relationships/oleObject" Target="https://d.docs.live.net/d310650171774463/Escritorio/GREENJOBS/AN&#193;LISIS_MUESTRAS/2023_05_15_COMPARATIVA_MUESTRAS_GREENJOBS.xlsx" TargetMode="External"/><Relationship Id="rId2" Type="http://schemas.microsoft.com/office/2011/relationships/chartColorStyle" Target="colors17.xml"/><Relationship Id="rId1" Type="http://schemas.microsoft.com/office/2011/relationships/chartStyle" Target="style17.xml"/></Relationships>
</file>

<file path=ppt/charts/_rels/chart36.xml.rels><?xml version="1.0" encoding="UTF-8" standalone="yes"?>
<Relationships xmlns="http://schemas.openxmlformats.org/package/2006/relationships"><Relationship Id="rId3" Type="http://schemas.openxmlformats.org/officeDocument/2006/relationships/oleObject" Target="https://d.docs.live.net/d310650171774463/Escritorio/GREENJOBS/AN&#193;LISIS_MUESTRAS/2023_05_15_COMPARATIVA_MUESTRAS_GREENJOBS.xlsx" TargetMode="External"/><Relationship Id="rId2" Type="http://schemas.microsoft.com/office/2011/relationships/chartColorStyle" Target="colors18.xml"/><Relationship Id="rId1" Type="http://schemas.microsoft.com/office/2011/relationships/chartStyle" Target="style18.xml"/></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user\OneDrive\Escritorio\GREENJOBS\AN&#193;LISIS_MUESTRAS\2022_06_08_RESULTADOS_MAQUINAS\ANALISIS_MUESTRAS_MAQUINAS.xls"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d310650171774463/Escritorio/GREENJOBS/MUESTRAS_BAT&#193;N_MATONA.xlsx" TargetMode="External"/><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d310650171774463/Escritorio/GREENJOBS/MUESTRAS_BAT&#193;N_MATONA.xlsx"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8.xml.rels><?xml version="1.0" encoding="UTF-8" standalone="yes"?>
<Relationships xmlns="http://schemas.openxmlformats.org/package/2006/relationships"><Relationship Id="rId1" Type="http://schemas.openxmlformats.org/officeDocument/2006/relationships/oleObject" Target="file:///C:\Users\user\OneDrive\Escritorio\GREENJOBS\AN&#193;LISIS_MUESTRAS\2022_06_08_RESULTADOS_MAQUINAS\ANALISIS_MUESTRAS_MAQUINAS.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user\OneDrive\Escritorio\GREENJOBS\AN&#193;LISIS_MUESTRAS\2022_06_08_RESULTADOS_MAQUINAS\ANALISIS_MUESTRAS_MAQUINAS.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48381452318461"/>
          <c:y val="4.5890696704213599E-2"/>
          <c:w val="0.82760163001015252"/>
          <c:h val="0.7855514931722396"/>
        </c:manualLayout>
      </c:layout>
      <c:barChart>
        <c:barDir val="col"/>
        <c:grouping val="clustered"/>
        <c:varyColors val="0"/>
        <c:ser>
          <c:idx val="0"/>
          <c:order val="0"/>
          <c:tx>
            <c:strRef>
              <c:f>'ANALISIS MUESTRAS INICIALES'!$J$3</c:f>
              <c:strCache>
                <c:ptCount val="1"/>
                <c:pt idx="0">
                  <c:v>ESCOMBRERA</c:v>
                </c:pt>
              </c:strCache>
            </c:strRef>
          </c:tx>
          <c:spPr>
            <a:solidFill>
              <a:srgbClr val="4472C4"/>
            </a:solidFill>
            <a:ln w="25400">
              <a:noFill/>
            </a:ln>
          </c:spPr>
          <c:invertIfNegative val="0"/>
          <c:cat>
            <c:strRef>
              <c:f>'ANALISIS MUESTRAS INICIALES'!$I$4:$I$19</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'ANALISIS MUESTRAS INICIALES'!$J$4:$J$19</c:f>
              <c:numCache>
                <c:formatCode>General</c:formatCode>
                <c:ptCount val="16"/>
                <c:pt idx="0">
                  <c:v>20.2</c:v>
                </c:pt>
                <c:pt idx="1">
                  <c:v>24.2</c:v>
                </c:pt>
                <c:pt idx="2">
                  <c:v>4.68</c:v>
                </c:pt>
                <c:pt idx="3">
                  <c:v>71.2</c:v>
                </c:pt>
                <c:pt idx="4">
                  <c:v>7.88</c:v>
                </c:pt>
                <c:pt idx="5">
                  <c:v>30.2</c:v>
                </c:pt>
                <c:pt idx="6">
                  <c:v>5.78</c:v>
                </c:pt>
                <c:pt idx="7">
                  <c:v>23.3</c:v>
                </c:pt>
                <c:pt idx="8">
                  <c:v>1.3</c:v>
                </c:pt>
                <c:pt idx="9">
                  <c:v>0.87</c:v>
                </c:pt>
                <c:pt idx="10">
                  <c:v>2.69</c:v>
                </c:pt>
                <c:pt idx="11">
                  <c:v>0.28999999999999998</c:v>
                </c:pt>
                <c:pt idx="12">
                  <c:v>1.21</c:v>
                </c:pt>
                <c:pt idx="13">
                  <c:v>0.41</c:v>
                </c:pt>
                <c:pt idx="14">
                  <c:v>2.52</c:v>
                </c:pt>
                <c:pt idx="15">
                  <c:v>0.31</c:v>
                </c:pt>
              </c:numCache>
            </c:numRef>
          </c:val>
          <c:extLst>
            <c:ext xmlns:c16="http://schemas.microsoft.com/office/drawing/2014/chart" uri="{C3380CC4-5D6E-409C-BE32-E72D297353CC}">
              <c16:uniqueId val="{00000000-C0E0-4065-B23A-159C0715E46E}"/>
            </c:ext>
          </c:extLst>
        </c:ser>
        <c:ser>
          <c:idx val="1"/>
          <c:order val="1"/>
          <c:tx>
            <c:strRef>
              <c:f>'ANALISIS MUESTRAS INICIALES'!$K$3</c:f>
              <c:strCache>
                <c:ptCount val="1"/>
                <c:pt idx="0">
                  <c:v>LAVADERO</c:v>
                </c:pt>
              </c:strCache>
            </c:strRef>
          </c:tx>
          <c:spPr>
            <a:solidFill>
              <a:srgbClr val="ED7D31"/>
            </a:solidFill>
            <a:ln w="25400">
              <a:noFill/>
            </a:ln>
          </c:spPr>
          <c:invertIfNegative val="0"/>
          <c:cat>
            <c:strRef>
              <c:f>'ANALISIS MUESTRAS INICIALES'!$I$4:$I$19</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'ANALISIS MUESTRAS INICIALES'!$K$4:$K$19</c:f>
              <c:numCache>
                <c:formatCode>General</c:formatCode>
                <c:ptCount val="16"/>
                <c:pt idx="0">
                  <c:v>5.9</c:v>
                </c:pt>
                <c:pt idx="1">
                  <c:v>19.399999999999999</c:v>
                </c:pt>
                <c:pt idx="2">
                  <c:v>3.85</c:v>
                </c:pt>
                <c:pt idx="3">
                  <c:v>66.900000000000006</c:v>
                </c:pt>
                <c:pt idx="4">
                  <c:v>7.64</c:v>
                </c:pt>
                <c:pt idx="5">
                  <c:v>27.3</c:v>
                </c:pt>
                <c:pt idx="6">
                  <c:v>5.33</c:v>
                </c:pt>
                <c:pt idx="7">
                  <c:v>23.2</c:v>
                </c:pt>
                <c:pt idx="8">
                  <c:v>1.2</c:v>
                </c:pt>
                <c:pt idx="9">
                  <c:v>0.68</c:v>
                </c:pt>
                <c:pt idx="10">
                  <c:v>2.0699999999999998</c:v>
                </c:pt>
                <c:pt idx="11">
                  <c:v>0.28999999999999998</c:v>
                </c:pt>
                <c:pt idx="12">
                  <c:v>1.03</c:v>
                </c:pt>
                <c:pt idx="13">
                  <c:v>0.28000000000000003</c:v>
                </c:pt>
                <c:pt idx="14">
                  <c:v>2.13</c:v>
                </c:pt>
                <c:pt idx="15">
                  <c:v>0.2</c:v>
                </c:pt>
              </c:numCache>
            </c:numRef>
          </c:val>
          <c:extLst>
            <c:ext xmlns:c16="http://schemas.microsoft.com/office/drawing/2014/chart" uri="{C3380CC4-5D6E-409C-BE32-E72D297353CC}">
              <c16:uniqueId val="{00000001-C0E0-4065-B23A-159C0715E46E}"/>
            </c:ext>
          </c:extLst>
        </c:ser>
        <c:dLbls>
          <c:showLegendKey val="0"/>
          <c:showVal val="0"/>
          <c:showCatName val="0"/>
          <c:showSerName val="0"/>
          <c:showPercent val="0"/>
          <c:showBubbleSize val="0"/>
        </c:dLbls>
        <c:gapWidth val="219"/>
        <c:overlap val="-27"/>
        <c:axId val="1380794192"/>
        <c:axId val="1"/>
      </c:barChart>
      <c:catAx>
        <c:axId val="1380794192"/>
        <c:scaling>
          <c:orientation val="minMax"/>
        </c:scaling>
        <c:delete val="0"/>
        <c:axPos val="b"/>
        <c:title>
          <c:tx>
            <c:rich>
              <a:bodyPr/>
              <a:lstStyle/>
              <a:p>
                <a:pPr>
                  <a:defRPr sz="1000" b="1" i="0" u="none" strike="noStrike" baseline="0">
                    <a:solidFill>
                      <a:srgbClr val="333333"/>
                    </a:solidFill>
                    <a:latin typeface="Calibri"/>
                    <a:ea typeface="Calibri"/>
                    <a:cs typeface="Calibri"/>
                  </a:defRPr>
                </a:pPr>
                <a:r>
                  <a:rPr lang="es-ES"/>
                  <a:t>TIERRAS RARAS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000" b="1" i="0" u="none" strike="noStrike" baseline="0">
                    <a:solidFill>
                      <a:srgbClr val="333333"/>
                    </a:solidFill>
                    <a:latin typeface="Calibri"/>
                    <a:ea typeface="Calibri"/>
                    <a:cs typeface="Calibri"/>
                  </a:defRPr>
                </a:pPr>
                <a:r>
                  <a:rPr lang="es-ES"/>
                  <a:t>ANALISIS (ppm)</a:t>
                </a:r>
              </a:p>
            </c:rich>
          </c:tx>
          <c:overlay val="0"/>
          <c:spPr>
            <a:noFill/>
            <a:ln w="25400">
              <a:noFill/>
            </a:ln>
          </c:spPr>
        </c:title>
        <c:numFmt formatCode="General" sourceLinked="1"/>
        <c:majorTickMark val="none"/>
        <c:minorTickMark val="none"/>
        <c:tickLblPos val="nextTo"/>
        <c:spPr>
          <a:ln w="6350">
            <a:noFill/>
          </a:ln>
        </c:spPr>
        <c:txPr>
          <a:bodyPr rot="0" vert="horz"/>
          <a:lstStyle/>
          <a:p>
            <a:pPr>
              <a:defRPr sz="900" b="0" i="0" u="none" strike="noStrike" baseline="0">
                <a:solidFill>
                  <a:srgbClr val="333333"/>
                </a:solidFill>
                <a:latin typeface="Calibri"/>
                <a:ea typeface="Calibri"/>
                <a:cs typeface="Calibri"/>
              </a:defRPr>
            </a:pPr>
            <a:endParaRPr lang="es-ES"/>
          </a:p>
        </c:txPr>
        <c:crossAx val="1380794192"/>
        <c:crosses val="autoZero"/>
        <c:crossBetween val="between"/>
      </c:valAx>
      <c:spPr>
        <a:noFill/>
        <a:ln w="25400">
          <a:noFill/>
        </a:ln>
      </c:spPr>
    </c:plotArea>
    <c:legend>
      <c:legendPos val="r"/>
      <c:layout>
        <c:manualLayout>
          <c:xMode val="edge"/>
          <c:yMode val="edge"/>
          <c:x val="9.6956129146958236E-3"/>
          <c:y val="0.90574895243357734"/>
          <c:w val="0.37770783331227981"/>
          <c:h val="8.6567468540116654E-2"/>
        </c:manualLayout>
      </c:layout>
      <c:overlay val="0"/>
      <c:spPr>
        <a:noFill/>
        <a:ln w="25400">
          <a:noFill/>
        </a:ln>
      </c:spPr>
      <c:txPr>
        <a:bodyPr/>
        <a:lstStyle/>
        <a:p>
          <a:pPr>
            <a:defRPr sz="825" b="0" i="0" u="none" strike="noStrike" baseline="0">
              <a:solidFill>
                <a:srgbClr val="333333"/>
              </a:solidFill>
              <a:latin typeface="Calibri"/>
              <a:ea typeface="Calibri"/>
              <a:cs typeface="Calibri"/>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s-E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b="0" i="0" u="none" strike="noStrike" kern="1200" spc="0" baseline="0" dirty="0">
                <a:solidFill>
                  <a:prstClr val="black">
                    <a:lumMod val="65000"/>
                    <a:lumOff val="35000"/>
                  </a:prstClr>
                </a:solidFill>
                <a:effectLst/>
              </a:rPr>
              <a:t>ANÁLISIS DE LAS MUESTRAS DEL LAVADERO</a:t>
            </a:r>
          </a:p>
          <a:p>
            <a:pPr>
              <a:defRPr sz="1400" b="0" i="0" u="none" strike="noStrike" kern="1200" spc="0" baseline="0">
                <a:solidFill>
                  <a:schemeClr val="tx1">
                    <a:lumMod val="65000"/>
                    <a:lumOff val="35000"/>
                  </a:schemeClr>
                </a:solidFill>
                <a:latin typeface="+mn-lt"/>
                <a:ea typeface="+mn-ea"/>
                <a:cs typeface="+mn-cs"/>
              </a:defRPr>
            </a:pPr>
            <a:r>
              <a:rPr lang="es-ES" sz="1400" b="0" i="0" u="none" strike="noStrike" kern="1200" spc="0" baseline="0" dirty="0">
                <a:solidFill>
                  <a:prstClr val="black">
                    <a:lumMod val="65000"/>
                    <a:lumOff val="35000"/>
                  </a:prstClr>
                </a:solidFill>
                <a:effectLst/>
              </a:rPr>
              <a:t>DEL ENSAYO DE CAMPO MAGNÉTICO </a:t>
            </a:r>
            <a:r>
              <a:rPr lang="es-ES" sz="1400" b="0" i="0" u="none" strike="noStrike" baseline="0" dirty="0">
                <a:effectLst/>
              </a:rPr>
              <a:t>(0.5 – 2.0 mm)</a:t>
            </a:r>
            <a:r>
              <a:rPr lang="es-ES" sz="1000" dirty="0"/>
              <a:t>)</a:t>
            </a:r>
          </a:p>
        </c:rich>
      </c:tx>
      <c:overlay val="0"/>
      <c:spPr>
        <a:noFill/>
        <a:ln w="25400">
          <a:noFill/>
        </a:ln>
      </c:spPr>
    </c:title>
    <c:autoTitleDeleted val="0"/>
    <c:plotArea>
      <c:layout>
        <c:manualLayout>
          <c:layoutTarget val="inner"/>
          <c:xMode val="edge"/>
          <c:yMode val="edge"/>
          <c:x val="9.0331789193944648E-2"/>
          <c:y val="9.7201021227845227E-2"/>
          <c:w val="0.88648786773697796"/>
          <c:h val="0.72320742515881165"/>
        </c:manualLayout>
      </c:layout>
      <c:barChart>
        <c:barDir val="col"/>
        <c:grouping val="clustered"/>
        <c:varyColors val="0"/>
        <c:ser>
          <c:idx val="0"/>
          <c:order val="0"/>
          <c:tx>
            <c:strRef>
              <c:f>'MAGNETICO 1'!$G$16</c:f>
              <c:strCache>
                <c:ptCount val="1"/>
                <c:pt idx="0">
                  <c:v>BM-NO MAGNETICO 1</c:v>
                </c:pt>
              </c:strCache>
            </c:strRef>
          </c:tx>
          <c:invertIfNegative val="0"/>
          <c:cat>
            <c:strRef>
              <c:f>'MAGNETICO 1'!$B$17:$B$32</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'MAGNETICO 1'!$G$17:$G$32</c:f>
              <c:numCache>
                <c:formatCode>General</c:formatCode>
                <c:ptCount val="16"/>
                <c:pt idx="0">
                  <c:v>30</c:v>
                </c:pt>
                <c:pt idx="1">
                  <c:v>19.600000000000001</c:v>
                </c:pt>
                <c:pt idx="2">
                  <c:v>30.1</c:v>
                </c:pt>
                <c:pt idx="3">
                  <c:v>65.7</c:v>
                </c:pt>
                <c:pt idx="4">
                  <c:v>8.0399999999999991</c:v>
                </c:pt>
                <c:pt idx="5">
                  <c:v>31.3</c:v>
                </c:pt>
                <c:pt idx="6">
                  <c:v>5.47</c:v>
                </c:pt>
                <c:pt idx="7">
                  <c:v>1.1499999999999999</c:v>
                </c:pt>
                <c:pt idx="8">
                  <c:v>4.78</c:v>
                </c:pt>
                <c:pt idx="9">
                  <c:v>0.7</c:v>
                </c:pt>
                <c:pt idx="10">
                  <c:v>3.72</c:v>
                </c:pt>
                <c:pt idx="11">
                  <c:v>0.68</c:v>
                </c:pt>
                <c:pt idx="12">
                  <c:v>2</c:v>
                </c:pt>
                <c:pt idx="13">
                  <c:v>0.25</c:v>
                </c:pt>
                <c:pt idx="14">
                  <c:v>1.72</c:v>
                </c:pt>
                <c:pt idx="15">
                  <c:v>0.25</c:v>
                </c:pt>
              </c:numCache>
            </c:numRef>
          </c:val>
          <c:extLst>
            <c:ext xmlns:c16="http://schemas.microsoft.com/office/drawing/2014/chart" uri="{C3380CC4-5D6E-409C-BE32-E72D297353CC}">
              <c16:uniqueId val="{00000000-656E-4A0C-AA63-BB121711AA74}"/>
            </c:ext>
          </c:extLst>
        </c:ser>
        <c:ser>
          <c:idx val="1"/>
          <c:order val="1"/>
          <c:tx>
            <c:strRef>
              <c:f>'MAGNETICO 1'!$F$16</c:f>
              <c:strCache>
                <c:ptCount val="1"/>
                <c:pt idx="0">
                  <c:v>BM-MAGNETICO 1</c:v>
                </c:pt>
              </c:strCache>
            </c:strRef>
          </c:tx>
          <c:invertIfNegative val="0"/>
          <c:cat>
            <c:strRef>
              <c:f>'MAGNETICO 1'!$B$17:$B$32</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'MAGNETICO 1'!$F$17:$F$32</c:f>
              <c:numCache>
                <c:formatCode>General</c:formatCode>
                <c:ptCount val="16"/>
                <c:pt idx="0">
                  <c:v>20</c:v>
                </c:pt>
                <c:pt idx="1">
                  <c:v>22.3</c:v>
                </c:pt>
                <c:pt idx="2">
                  <c:v>33.799999999999997</c:v>
                </c:pt>
                <c:pt idx="3">
                  <c:v>70.900000000000006</c:v>
                </c:pt>
                <c:pt idx="4">
                  <c:v>9.3800000000000008</c:v>
                </c:pt>
                <c:pt idx="5">
                  <c:v>34.4</c:v>
                </c:pt>
                <c:pt idx="6">
                  <c:v>5.93</c:v>
                </c:pt>
                <c:pt idx="7">
                  <c:v>1.29</c:v>
                </c:pt>
                <c:pt idx="8">
                  <c:v>5.21</c:v>
                </c:pt>
                <c:pt idx="9">
                  <c:v>0.9</c:v>
                </c:pt>
                <c:pt idx="10">
                  <c:v>4.3099999999999996</c:v>
                </c:pt>
                <c:pt idx="11">
                  <c:v>0.82</c:v>
                </c:pt>
                <c:pt idx="12">
                  <c:v>2.13</c:v>
                </c:pt>
                <c:pt idx="13">
                  <c:v>0.3</c:v>
                </c:pt>
                <c:pt idx="14">
                  <c:v>2.31</c:v>
                </c:pt>
                <c:pt idx="15">
                  <c:v>0.28999999999999998</c:v>
                </c:pt>
              </c:numCache>
            </c:numRef>
          </c:val>
          <c:extLst>
            <c:ext xmlns:c16="http://schemas.microsoft.com/office/drawing/2014/chart" uri="{C3380CC4-5D6E-409C-BE32-E72D297353CC}">
              <c16:uniqueId val="{00000001-656E-4A0C-AA63-BB121711AA74}"/>
            </c:ext>
          </c:extLst>
        </c:ser>
        <c:dLbls>
          <c:showLegendKey val="0"/>
          <c:showVal val="0"/>
          <c:showCatName val="0"/>
          <c:showSerName val="0"/>
          <c:showPercent val="0"/>
          <c:showBubbleSize val="0"/>
        </c:dLbls>
        <c:gapWidth val="219"/>
        <c:overlap val="-27"/>
        <c:axId val="1705826319"/>
        <c:axId val="1"/>
      </c:barChart>
      <c:catAx>
        <c:axId val="170582631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dirty="0"/>
                  <a:t>TIERRAS RARAS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dirty="0"/>
                  <a:t>ANÁLISIS (ppm)</a:t>
                </a:r>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5826319"/>
        <c:crosses val="autoZero"/>
        <c:crossBetween val="between"/>
      </c:valAx>
      <c:spPr>
        <a:noFill/>
        <a:ln w="25400">
          <a:noFill/>
        </a:ln>
      </c:spPr>
    </c:plotArea>
    <c:legend>
      <c:legendPos val="r"/>
      <c:layout>
        <c:manualLayout>
          <c:xMode val="edge"/>
          <c:yMode val="edge"/>
          <c:x val="1.1590059295296726E-2"/>
          <c:y val="0.92386305204183383"/>
          <c:w val="0.7908617707537946"/>
          <c:h val="7.6136947958166168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s-E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b="0" i="0" u="none" strike="noStrike" kern="1200" spc="0" baseline="0" dirty="0">
                <a:solidFill>
                  <a:prstClr val="black">
                    <a:lumMod val="65000"/>
                    <a:lumOff val="35000"/>
                  </a:prstClr>
                </a:solidFill>
                <a:effectLst/>
              </a:rPr>
              <a:t>ANÁLISIS DE LAS MUESTRAS DE LA ESCOMBRERA </a:t>
            </a:r>
          </a:p>
          <a:p>
            <a:pPr>
              <a:defRPr sz="1400" b="0" i="0" u="none" strike="noStrike" kern="1200" spc="0" baseline="0">
                <a:solidFill>
                  <a:schemeClr val="tx1">
                    <a:lumMod val="65000"/>
                    <a:lumOff val="35000"/>
                  </a:schemeClr>
                </a:solidFill>
                <a:latin typeface="+mn-lt"/>
                <a:ea typeface="+mn-ea"/>
                <a:cs typeface="+mn-cs"/>
              </a:defRPr>
            </a:pPr>
            <a:r>
              <a:rPr lang="es-ES" sz="1400" b="0" i="0" u="none" strike="noStrike" kern="1200" spc="0" baseline="0" dirty="0">
                <a:solidFill>
                  <a:prstClr val="black">
                    <a:lumMod val="65000"/>
                    <a:lumOff val="35000"/>
                  </a:prstClr>
                </a:solidFill>
                <a:effectLst/>
              </a:rPr>
              <a:t>DEL ENSAYO DE CAMPO MAGNÉTICO  </a:t>
            </a:r>
            <a:r>
              <a:rPr lang="es-ES" sz="1400" baseline="0" dirty="0"/>
              <a:t>(0,1 - 0,5 mm)</a:t>
            </a:r>
            <a:endParaRPr lang="es-ES" sz="1400" dirty="0"/>
          </a:p>
        </c:rich>
      </c:tx>
      <c:overlay val="0"/>
      <c:spPr>
        <a:noFill/>
        <a:ln w="25400">
          <a:noFill/>
        </a:ln>
      </c:spPr>
    </c:title>
    <c:autoTitleDeleted val="0"/>
    <c:plotArea>
      <c:layout>
        <c:manualLayout>
          <c:layoutTarget val="inner"/>
          <c:xMode val="edge"/>
          <c:yMode val="edge"/>
          <c:x val="9.0331789193944648E-2"/>
          <c:y val="9.7201021227845227E-2"/>
          <c:w val="0.88648786773697796"/>
          <c:h val="0.72320742515881165"/>
        </c:manualLayout>
      </c:layout>
      <c:barChart>
        <c:barDir val="col"/>
        <c:grouping val="clustered"/>
        <c:varyColors val="0"/>
        <c:ser>
          <c:idx val="0"/>
          <c:order val="0"/>
          <c:tx>
            <c:strRef>
              <c:f>'MAGNETICO 2'!$D$14</c:f>
              <c:strCache>
                <c:ptCount val="1"/>
                <c:pt idx="0">
                  <c:v>MM-NO MAGNETICO 2</c:v>
                </c:pt>
              </c:strCache>
            </c:strRef>
          </c:tx>
          <c:invertIfNegative val="0"/>
          <c:cat>
            <c:strRef>
              <c:f>'MAGNETICO 2'!$B$15:$B$30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'MAGNETICO 2'!$D$15:$D$30</c:f>
              <c:numCache>
                <c:formatCode>General</c:formatCode>
                <c:ptCount val="16"/>
                <c:pt idx="0">
                  <c:v>20</c:v>
                </c:pt>
                <c:pt idx="1">
                  <c:v>16.8</c:v>
                </c:pt>
                <c:pt idx="2">
                  <c:v>26.8</c:v>
                </c:pt>
                <c:pt idx="3">
                  <c:v>52.3</c:v>
                </c:pt>
                <c:pt idx="4">
                  <c:v>6.36</c:v>
                </c:pt>
                <c:pt idx="5">
                  <c:v>24.2</c:v>
                </c:pt>
                <c:pt idx="6">
                  <c:v>4.0999999999999996</c:v>
                </c:pt>
                <c:pt idx="7">
                  <c:v>0.89</c:v>
                </c:pt>
                <c:pt idx="8">
                  <c:v>3.86</c:v>
                </c:pt>
                <c:pt idx="9">
                  <c:v>0.56000000000000005</c:v>
                </c:pt>
                <c:pt idx="10">
                  <c:v>2.81</c:v>
                </c:pt>
                <c:pt idx="11">
                  <c:v>0.61</c:v>
                </c:pt>
                <c:pt idx="12">
                  <c:v>1.91</c:v>
                </c:pt>
                <c:pt idx="13">
                  <c:v>0.25</c:v>
                </c:pt>
                <c:pt idx="14">
                  <c:v>1.64</c:v>
                </c:pt>
                <c:pt idx="15">
                  <c:v>0.25</c:v>
                </c:pt>
              </c:numCache>
            </c:numRef>
          </c:val>
          <c:extLst>
            <c:ext xmlns:c16="http://schemas.microsoft.com/office/drawing/2014/chart" uri="{C3380CC4-5D6E-409C-BE32-E72D297353CC}">
              <c16:uniqueId val="{00000000-A952-4983-BEA7-85CBE36C6C9C}"/>
            </c:ext>
          </c:extLst>
        </c:ser>
        <c:ser>
          <c:idx val="1"/>
          <c:order val="1"/>
          <c:tx>
            <c:strRef>
              <c:f>'MAGNETICO 2'!$E$14</c:f>
              <c:strCache>
                <c:ptCount val="1"/>
                <c:pt idx="0">
                  <c:v>MM-MAGNETICO 2</c:v>
                </c:pt>
              </c:strCache>
            </c:strRef>
          </c:tx>
          <c:invertIfNegative val="0"/>
          <c:cat>
            <c:strRef>
              <c:f>'MAGNETICO 2'!$B$15:$B$30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'MAGNETICO 2'!$E$15:$E$30</c:f>
              <c:numCache>
                <c:formatCode>General</c:formatCode>
                <c:ptCount val="16"/>
                <c:pt idx="0">
                  <c:v>30</c:v>
                </c:pt>
                <c:pt idx="1">
                  <c:v>26.6</c:v>
                </c:pt>
                <c:pt idx="2">
                  <c:v>40.9</c:v>
                </c:pt>
                <c:pt idx="3">
                  <c:v>81.900000000000006</c:v>
                </c:pt>
                <c:pt idx="4">
                  <c:v>9.83</c:v>
                </c:pt>
                <c:pt idx="5">
                  <c:v>37.299999999999997</c:v>
                </c:pt>
                <c:pt idx="6">
                  <c:v>7.26</c:v>
                </c:pt>
                <c:pt idx="7">
                  <c:v>1.48</c:v>
                </c:pt>
                <c:pt idx="8">
                  <c:v>6.11</c:v>
                </c:pt>
                <c:pt idx="9">
                  <c:v>0.88</c:v>
                </c:pt>
                <c:pt idx="10">
                  <c:v>4.55</c:v>
                </c:pt>
                <c:pt idx="11">
                  <c:v>0.92</c:v>
                </c:pt>
                <c:pt idx="12">
                  <c:v>2.93</c:v>
                </c:pt>
                <c:pt idx="13">
                  <c:v>0.39</c:v>
                </c:pt>
                <c:pt idx="14">
                  <c:v>2.4900000000000002</c:v>
                </c:pt>
                <c:pt idx="15">
                  <c:v>0.42</c:v>
                </c:pt>
              </c:numCache>
            </c:numRef>
          </c:val>
          <c:extLst>
            <c:ext xmlns:c16="http://schemas.microsoft.com/office/drawing/2014/chart" uri="{C3380CC4-5D6E-409C-BE32-E72D297353CC}">
              <c16:uniqueId val="{00000001-A952-4983-BEA7-85CBE36C6C9C}"/>
            </c:ext>
          </c:extLst>
        </c:ser>
        <c:dLbls>
          <c:showLegendKey val="0"/>
          <c:showVal val="0"/>
          <c:showCatName val="0"/>
          <c:showSerName val="0"/>
          <c:showPercent val="0"/>
          <c:showBubbleSize val="0"/>
        </c:dLbls>
        <c:gapWidth val="219"/>
        <c:overlap val="-27"/>
        <c:axId val="1705833807"/>
        <c:axId val="1"/>
      </c:barChart>
      <c:catAx>
        <c:axId val="170583380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dirty="0"/>
                  <a:t>RARE EARTHS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dirty="0"/>
                  <a:t>ANALYSIS (ppm)</a:t>
                </a:r>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5833807"/>
        <c:crosses val="autoZero"/>
        <c:crossBetween val="between"/>
      </c:valAx>
      <c:spPr>
        <a:noFill/>
        <a:ln w="25400">
          <a:noFill/>
        </a:ln>
      </c:spPr>
    </c:plotArea>
    <c:legend>
      <c:legendPos val="r"/>
      <c:layout>
        <c:manualLayout>
          <c:xMode val="edge"/>
          <c:yMode val="edge"/>
          <c:x val="1.1590161685101335E-2"/>
          <c:y val="0.93239543862477936"/>
          <c:w val="0.52288311136487364"/>
          <c:h val="6.760456137522064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s-E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b="0" i="0" u="none" strike="noStrike" kern="1200" spc="0" baseline="0" dirty="0">
                <a:solidFill>
                  <a:prstClr val="black">
                    <a:lumMod val="65000"/>
                    <a:lumOff val="35000"/>
                  </a:prstClr>
                </a:solidFill>
                <a:effectLst/>
              </a:rPr>
              <a:t>ANÁLISIS DE LAS MUESTRAS DEL LAVADERO </a:t>
            </a:r>
          </a:p>
          <a:p>
            <a:pPr>
              <a:defRPr sz="1400" b="0" i="0" u="none" strike="noStrike" kern="1200" spc="0" baseline="0">
                <a:solidFill>
                  <a:schemeClr val="tx1">
                    <a:lumMod val="65000"/>
                    <a:lumOff val="35000"/>
                  </a:schemeClr>
                </a:solidFill>
                <a:latin typeface="+mn-lt"/>
                <a:ea typeface="+mn-ea"/>
                <a:cs typeface="+mn-cs"/>
              </a:defRPr>
            </a:pPr>
            <a:r>
              <a:rPr lang="es-ES" sz="1400" b="0" i="0" u="none" strike="noStrike" kern="1200" spc="0" baseline="0" dirty="0">
                <a:solidFill>
                  <a:prstClr val="black">
                    <a:lumMod val="65000"/>
                    <a:lumOff val="35000"/>
                  </a:prstClr>
                </a:solidFill>
                <a:effectLst/>
              </a:rPr>
              <a:t>DEL ENSAYO DE CAMPO MAGNÉTICO </a:t>
            </a:r>
            <a:r>
              <a:rPr lang="es-ES" sz="1400" b="0" i="0" u="none" strike="noStrike" baseline="0" dirty="0">
                <a:effectLst/>
              </a:rPr>
              <a:t>(0,1 - 0,5 mm)</a:t>
            </a:r>
            <a:endParaRPr lang="es-ES" sz="1000" dirty="0"/>
          </a:p>
        </c:rich>
      </c:tx>
      <c:overlay val="0"/>
      <c:spPr>
        <a:noFill/>
        <a:ln w="25400">
          <a:noFill/>
        </a:ln>
      </c:spPr>
    </c:title>
    <c:autoTitleDeleted val="0"/>
    <c:plotArea>
      <c:layout>
        <c:manualLayout>
          <c:layoutTarget val="inner"/>
          <c:xMode val="edge"/>
          <c:yMode val="edge"/>
          <c:x val="9.0331789193944648E-2"/>
          <c:y val="9.7201021227845227E-2"/>
          <c:w val="0.88648786773697796"/>
          <c:h val="0.72320742515881165"/>
        </c:manualLayout>
      </c:layout>
      <c:barChart>
        <c:barDir val="col"/>
        <c:grouping val="clustered"/>
        <c:varyColors val="0"/>
        <c:ser>
          <c:idx val="0"/>
          <c:order val="0"/>
          <c:tx>
            <c:strRef>
              <c:f>'MAGNETICO 2'!$F$14</c:f>
              <c:strCache>
                <c:ptCount val="1"/>
                <c:pt idx="0">
                  <c:v>BM-NO MAGNETICO 2</c:v>
                </c:pt>
              </c:strCache>
            </c:strRef>
          </c:tx>
          <c:invertIfNegative val="0"/>
          <c:cat>
            <c:strRef>
              <c:f>'MAGNETICO 2'!$B$15:$B$30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'MAGNETICO 2'!$F$15:$F$30</c:f>
              <c:numCache>
                <c:formatCode>General</c:formatCode>
                <c:ptCount val="16"/>
                <c:pt idx="0">
                  <c:v>20</c:v>
                </c:pt>
                <c:pt idx="1">
                  <c:v>17.899999999999999</c:v>
                </c:pt>
                <c:pt idx="2">
                  <c:v>24.2</c:v>
                </c:pt>
                <c:pt idx="3">
                  <c:v>51.4</c:v>
                </c:pt>
                <c:pt idx="4">
                  <c:v>5.89</c:v>
                </c:pt>
                <c:pt idx="5">
                  <c:v>21.7</c:v>
                </c:pt>
                <c:pt idx="6">
                  <c:v>4.5</c:v>
                </c:pt>
                <c:pt idx="7">
                  <c:v>1.02</c:v>
                </c:pt>
                <c:pt idx="8">
                  <c:v>3.7</c:v>
                </c:pt>
                <c:pt idx="9">
                  <c:v>0.59</c:v>
                </c:pt>
                <c:pt idx="10">
                  <c:v>3.37</c:v>
                </c:pt>
                <c:pt idx="11">
                  <c:v>0.63</c:v>
                </c:pt>
                <c:pt idx="12">
                  <c:v>1.69</c:v>
                </c:pt>
                <c:pt idx="13">
                  <c:v>0.24</c:v>
                </c:pt>
                <c:pt idx="14">
                  <c:v>1.64</c:v>
                </c:pt>
                <c:pt idx="15">
                  <c:v>0.24</c:v>
                </c:pt>
              </c:numCache>
            </c:numRef>
          </c:val>
          <c:extLst>
            <c:ext xmlns:c16="http://schemas.microsoft.com/office/drawing/2014/chart" uri="{C3380CC4-5D6E-409C-BE32-E72D297353CC}">
              <c16:uniqueId val="{00000000-301E-4F84-B35D-0258C4787E95}"/>
            </c:ext>
          </c:extLst>
        </c:ser>
        <c:ser>
          <c:idx val="1"/>
          <c:order val="1"/>
          <c:tx>
            <c:strRef>
              <c:f>'MAGNETICO 2'!$G$14</c:f>
              <c:strCache>
                <c:ptCount val="1"/>
                <c:pt idx="0">
                  <c:v>BM-MAGNETICO 2</c:v>
                </c:pt>
              </c:strCache>
            </c:strRef>
          </c:tx>
          <c:invertIfNegative val="0"/>
          <c:cat>
            <c:strRef>
              <c:f>'MAGNETICO 2'!$B$15:$B$30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'MAGNETICO 2'!$G$15:$G$30</c:f>
              <c:numCache>
                <c:formatCode>General</c:formatCode>
                <c:ptCount val="16"/>
                <c:pt idx="0">
                  <c:v>20</c:v>
                </c:pt>
                <c:pt idx="1">
                  <c:v>24</c:v>
                </c:pt>
                <c:pt idx="2">
                  <c:v>38.5</c:v>
                </c:pt>
                <c:pt idx="3">
                  <c:v>82.2</c:v>
                </c:pt>
                <c:pt idx="4">
                  <c:v>8.92</c:v>
                </c:pt>
                <c:pt idx="5">
                  <c:v>34.799999999999997</c:v>
                </c:pt>
                <c:pt idx="6">
                  <c:v>6.44</c:v>
                </c:pt>
                <c:pt idx="7">
                  <c:v>1.4</c:v>
                </c:pt>
                <c:pt idx="8">
                  <c:v>5.28</c:v>
                </c:pt>
                <c:pt idx="9">
                  <c:v>0.76</c:v>
                </c:pt>
                <c:pt idx="10">
                  <c:v>4.57</c:v>
                </c:pt>
                <c:pt idx="11">
                  <c:v>0.8</c:v>
                </c:pt>
                <c:pt idx="12">
                  <c:v>2.4500000000000002</c:v>
                </c:pt>
                <c:pt idx="13">
                  <c:v>0.36</c:v>
                </c:pt>
                <c:pt idx="14">
                  <c:v>2.16</c:v>
                </c:pt>
                <c:pt idx="15">
                  <c:v>0.37</c:v>
                </c:pt>
              </c:numCache>
            </c:numRef>
          </c:val>
          <c:extLst>
            <c:ext xmlns:c16="http://schemas.microsoft.com/office/drawing/2014/chart" uri="{C3380CC4-5D6E-409C-BE32-E72D297353CC}">
              <c16:uniqueId val="{00000001-301E-4F84-B35D-0258C4787E95}"/>
            </c:ext>
          </c:extLst>
        </c:ser>
        <c:dLbls>
          <c:showLegendKey val="0"/>
          <c:showVal val="0"/>
          <c:showCatName val="0"/>
          <c:showSerName val="0"/>
          <c:showPercent val="0"/>
          <c:showBubbleSize val="0"/>
        </c:dLbls>
        <c:gapWidth val="219"/>
        <c:overlap val="-27"/>
        <c:axId val="1705829231"/>
        <c:axId val="1"/>
      </c:barChart>
      <c:catAx>
        <c:axId val="170582923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dirty="0"/>
                  <a:t>RARE EARTHS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dirty="0"/>
                  <a:t>ANALYSIS (ppm)</a:t>
                </a:r>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5829231"/>
        <c:crosses val="autoZero"/>
        <c:crossBetween val="between"/>
      </c:valAx>
      <c:spPr>
        <a:noFill/>
        <a:ln w="25400">
          <a:noFill/>
        </a:ln>
      </c:spPr>
    </c:plotArea>
    <c:legend>
      <c:legendPos val="r"/>
      <c:layout>
        <c:manualLayout>
          <c:xMode val="edge"/>
          <c:yMode val="edge"/>
          <c:x val="1.1590106879273318E-2"/>
          <c:y val="0.92386305204183383"/>
          <c:w val="0.51271320316935298"/>
          <c:h val="7.6136947958166168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s-E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SEPARADOR_ELECTRICO!$B$3</c:f>
              <c:strCache>
                <c:ptCount val="1"/>
                <c:pt idx="0">
                  <c:v>MUESTRA DE MATONA</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777-40B3-9549-75E6ECF0C2D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777-40B3-9549-75E6ECF0C2D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777-40B3-9549-75E6ECF0C2DC}"/>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SEPARADOR_ELECTRICO!$E$20:$F$22</c:f>
              <c:strCache>
                <c:ptCount val="3"/>
                <c:pt idx="0">
                  <c:v>CONDUCTOR</c:v>
                </c:pt>
                <c:pt idx="1">
                  <c:v>MIXTO</c:v>
                </c:pt>
                <c:pt idx="2">
                  <c:v>NO-CONDUCTOR</c:v>
                </c:pt>
              </c:strCache>
            </c:strRef>
          </c:cat>
          <c:val>
            <c:numRef>
              <c:f>SEPARADOR_ELECTRICO!$G$20:$G$22</c:f>
              <c:numCache>
                <c:formatCode>0.0</c:formatCode>
                <c:ptCount val="3"/>
                <c:pt idx="0">
                  <c:v>26.3</c:v>
                </c:pt>
                <c:pt idx="1">
                  <c:v>46.7</c:v>
                </c:pt>
                <c:pt idx="2">
                  <c:v>27</c:v>
                </c:pt>
              </c:numCache>
            </c:numRef>
          </c:val>
          <c:extLst>
            <c:ext xmlns:c16="http://schemas.microsoft.com/office/drawing/2014/chart" uri="{C3380CC4-5D6E-409C-BE32-E72D297353CC}">
              <c16:uniqueId val="{00000006-F777-40B3-9549-75E6ECF0C2DC}"/>
            </c:ext>
          </c:extLst>
        </c:ser>
        <c:dLbls>
          <c:dLblPos val="bestFit"/>
          <c:showLegendKey val="0"/>
          <c:showVal val="1"/>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SEPARADOR_ELECTRICO!$L$3</c:f>
              <c:strCache>
                <c:ptCount val="1"/>
                <c:pt idx="0">
                  <c:v>MUESTRA DE BATÁN</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E30-4962-BFB2-B1C4D465AF55}"/>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E30-4962-BFB2-B1C4D465AF55}"/>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3E30-4962-BFB2-B1C4D465AF55}"/>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SEPARADOR_ELECTRICO!$O$18:$P$20</c:f>
              <c:strCache>
                <c:ptCount val="3"/>
                <c:pt idx="0">
                  <c:v>CONDUCTOR</c:v>
                </c:pt>
                <c:pt idx="1">
                  <c:v>MIXTO</c:v>
                </c:pt>
                <c:pt idx="2">
                  <c:v>NO-CONDUCTOR</c:v>
                </c:pt>
              </c:strCache>
            </c:strRef>
          </c:cat>
          <c:val>
            <c:numRef>
              <c:f>SEPARADOR_ELECTRICO!$Q$18:$Q$20</c:f>
              <c:numCache>
                <c:formatCode>0.0</c:formatCode>
                <c:ptCount val="3"/>
                <c:pt idx="0">
                  <c:v>14.4</c:v>
                </c:pt>
                <c:pt idx="1">
                  <c:v>42.1</c:v>
                </c:pt>
                <c:pt idx="2">
                  <c:v>43.5</c:v>
                </c:pt>
              </c:numCache>
            </c:numRef>
          </c:val>
          <c:extLst>
            <c:ext xmlns:c16="http://schemas.microsoft.com/office/drawing/2014/chart" uri="{C3380CC4-5D6E-409C-BE32-E72D297353CC}">
              <c16:uniqueId val="{00000006-3E30-4962-BFB2-B1C4D465AF55}"/>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600" dirty="0"/>
              <a:t>ANÁLISIS</a:t>
            </a:r>
            <a:r>
              <a:rPr lang="es-ES" sz="1600" baseline="0" dirty="0"/>
              <a:t> DE LAS MUETRAS DE LA ESCOMBRERA DEL CAMPO ELÉCTRICO</a:t>
            </a:r>
            <a:endParaRPr lang="es-ES" sz="1600" dirty="0"/>
          </a:p>
        </c:rich>
      </c:tx>
      <c:overlay val="0"/>
      <c:spPr>
        <a:noFill/>
        <a:ln w="25400">
          <a:noFill/>
        </a:ln>
      </c:spPr>
    </c:title>
    <c:autoTitleDeleted val="0"/>
    <c:plotArea>
      <c:layout>
        <c:manualLayout>
          <c:layoutTarget val="inner"/>
          <c:xMode val="edge"/>
          <c:yMode val="edge"/>
          <c:x val="9.0331789193944648E-2"/>
          <c:y val="9.7201021227845227E-2"/>
          <c:w val="0.88648786773697796"/>
          <c:h val="0.72320742515881165"/>
        </c:manualLayout>
      </c:layout>
      <c:barChart>
        <c:barDir val="col"/>
        <c:grouping val="clustered"/>
        <c:varyColors val="0"/>
        <c:ser>
          <c:idx val="0"/>
          <c:order val="0"/>
          <c:tx>
            <c:strRef>
              <c:f>ELECTRICO!$D$16</c:f>
              <c:strCache>
                <c:ptCount val="1"/>
                <c:pt idx="0">
                  <c:v>ME-CONDUCTIVE</c:v>
                </c:pt>
              </c:strCache>
            </c:strRef>
          </c:tx>
          <c:invertIfNegative val="0"/>
          <c:cat>
            <c:strRef>
              <c:f>ELECTRICO!$B$17:$B$32</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ELECTRICO!$D$17:$D$32</c:f>
              <c:numCache>
                <c:formatCode>General</c:formatCode>
                <c:ptCount val="16"/>
                <c:pt idx="0">
                  <c:v>30</c:v>
                </c:pt>
                <c:pt idx="1">
                  <c:v>29.7</c:v>
                </c:pt>
                <c:pt idx="2">
                  <c:v>43.3</c:v>
                </c:pt>
                <c:pt idx="3">
                  <c:v>91.2</c:v>
                </c:pt>
                <c:pt idx="4">
                  <c:v>11.45</c:v>
                </c:pt>
                <c:pt idx="5">
                  <c:v>43.9</c:v>
                </c:pt>
                <c:pt idx="6">
                  <c:v>8.14</c:v>
                </c:pt>
                <c:pt idx="7">
                  <c:v>1.63</c:v>
                </c:pt>
                <c:pt idx="8">
                  <c:v>6.4</c:v>
                </c:pt>
                <c:pt idx="9">
                  <c:v>1.1100000000000001</c:v>
                </c:pt>
                <c:pt idx="10">
                  <c:v>5.72</c:v>
                </c:pt>
                <c:pt idx="11">
                  <c:v>1.03</c:v>
                </c:pt>
                <c:pt idx="12">
                  <c:v>2.99</c:v>
                </c:pt>
                <c:pt idx="13">
                  <c:v>0.47</c:v>
                </c:pt>
                <c:pt idx="14">
                  <c:v>2.6</c:v>
                </c:pt>
                <c:pt idx="15">
                  <c:v>0.37</c:v>
                </c:pt>
              </c:numCache>
            </c:numRef>
          </c:val>
          <c:extLst>
            <c:ext xmlns:c16="http://schemas.microsoft.com/office/drawing/2014/chart" uri="{C3380CC4-5D6E-409C-BE32-E72D297353CC}">
              <c16:uniqueId val="{00000000-6ED6-47B7-9F2C-0DF14E4A0C96}"/>
            </c:ext>
          </c:extLst>
        </c:ser>
        <c:ser>
          <c:idx val="1"/>
          <c:order val="1"/>
          <c:tx>
            <c:strRef>
              <c:f>ELECTRICO!$E$16</c:f>
              <c:strCache>
                <c:ptCount val="1"/>
                <c:pt idx="0">
                  <c:v>ME-MIXED</c:v>
                </c:pt>
              </c:strCache>
            </c:strRef>
          </c:tx>
          <c:invertIfNegative val="0"/>
          <c:cat>
            <c:strRef>
              <c:f>ELECTRICO!$B$17:$B$32</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ELECTRICO!$E$17:$E$32</c:f>
              <c:numCache>
                <c:formatCode>General</c:formatCode>
                <c:ptCount val="16"/>
                <c:pt idx="0">
                  <c:v>20</c:v>
                </c:pt>
                <c:pt idx="1">
                  <c:v>27</c:v>
                </c:pt>
                <c:pt idx="2">
                  <c:v>38.700000000000003</c:v>
                </c:pt>
                <c:pt idx="3">
                  <c:v>80.3</c:v>
                </c:pt>
                <c:pt idx="4">
                  <c:v>10.050000000000001</c:v>
                </c:pt>
                <c:pt idx="5">
                  <c:v>38.6</c:v>
                </c:pt>
                <c:pt idx="6">
                  <c:v>6.42</c:v>
                </c:pt>
                <c:pt idx="7">
                  <c:v>1.41</c:v>
                </c:pt>
                <c:pt idx="8">
                  <c:v>5.65</c:v>
                </c:pt>
                <c:pt idx="9">
                  <c:v>0.85</c:v>
                </c:pt>
                <c:pt idx="10">
                  <c:v>4.99</c:v>
                </c:pt>
                <c:pt idx="11">
                  <c:v>0.96</c:v>
                </c:pt>
                <c:pt idx="12">
                  <c:v>2.52</c:v>
                </c:pt>
                <c:pt idx="13">
                  <c:v>0.41</c:v>
                </c:pt>
                <c:pt idx="14">
                  <c:v>2.34</c:v>
                </c:pt>
                <c:pt idx="15">
                  <c:v>0.36</c:v>
                </c:pt>
              </c:numCache>
            </c:numRef>
          </c:val>
          <c:extLst>
            <c:ext xmlns:c16="http://schemas.microsoft.com/office/drawing/2014/chart" uri="{C3380CC4-5D6E-409C-BE32-E72D297353CC}">
              <c16:uniqueId val="{00000001-6ED6-47B7-9F2C-0DF14E4A0C96}"/>
            </c:ext>
          </c:extLst>
        </c:ser>
        <c:ser>
          <c:idx val="2"/>
          <c:order val="2"/>
          <c:tx>
            <c:strRef>
              <c:f>ELECTRICO!$F$16</c:f>
              <c:strCache>
                <c:ptCount val="1"/>
                <c:pt idx="0">
                  <c:v>ME-NON CONDUCTIVE</c:v>
                </c:pt>
              </c:strCache>
            </c:strRef>
          </c:tx>
          <c:invertIfNegative val="0"/>
          <c:cat>
            <c:strRef>
              <c:f>ELECTRICO!$B$17:$B$32</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ELECTRICO!$F$17:$F$32</c:f>
              <c:numCache>
                <c:formatCode>General</c:formatCode>
                <c:ptCount val="16"/>
                <c:pt idx="0">
                  <c:v>10</c:v>
                </c:pt>
                <c:pt idx="1">
                  <c:v>24.1</c:v>
                </c:pt>
                <c:pt idx="2">
                  <c:v>31.4</c:v>
                </c:pt>
                <c:pt idx="3">
                  <c:v>66.5</c:v>
                </c:pt>
                <c:pt idx="4">
                  <c:v>8.3800000000000008</c:v>
                </c:pt>
                <c:pt idx="5">
                  <c:v>31.8</c:v>
                </c:pt>
                <c:pt idx="6">
                  <c:v>5.52</c:v>
                </c:pt>
                <c:pt idx="7">
                  <c:v>1.05</c:v>
                </c:pt>
                <c:pt idx="8">
                  <c:v>4.78</c:v>
                </c:pt>
                <c:pt idx="9">
                  <c:v>0.74</c:v>
                </c:pt>
                <c:pt idx="10">
                  <c:v>4.08</c:v>
                </c:pt>
                <c:pt idx="11">
                  <c:v>0.79</c:v>
                </c:pt>
                <c:pt idx="12">
                  <c:v>2.25</c:v>
                </c:pt>
                <c:pt idx="13">
                  <c:v>0.33</c:v>
                </c:pt>
                <c:pt idx="14">
                  <c:v>2.2400000000000002</c:v>
                </c:pt>
                <c:pt idx="15">
                  <c:v>0.3</c:v>
                </c:pt>
              </c:numCache>
            </c:numRef>
          </c:val>
          <c:extLst>
            <c:ext xmlns:c16="http://schemas.microsoft.com/office/drawing/2014/chart" uri="{C3380CC4-5D6E-409C-BE32-E72D297353CC}">
              <c16:uniqueId val="{00000002-6ED6-47B7-9F2C-0DF14E4A0C96}"/>
            </c:ext>
          </c:extLst>
        </c:ser>
        <c:dLbls>
          <c:showLegendKey val="0"/>
          <c:showVal val="0"/>
          <c:showCatName val="0"/>
          <c:showSerName val="0"/>
          <c:showPercent val="0"/>
          <c:showBubbleSize val="0"/>
        </c:dLbls>
        <c:gapWidth val="219"/>
        <c:overlap val="-27"/>
        <c:axId val="1704713823"/>
        <c:axId val="1"/>
      </c:barChart>
      <c:catAx>
        <c:axId val="170471382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dirty="0"/>
                  <a:t>TIERRAS RARAS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dirty="0"/>
                  <a:t>ANÁLISIS</a:t>
                </a:r>
                <a:r>
                  <a:rPr lang="es-ES" baseline="0" dirty="0"/>
                  <a:t> (ppm)</a:t>
                </a:r>
                <a:endParaRPr lang="es-ES" dirty="0"/>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4713823"/>
        <c:crosses val="autoZero"/>
        <c:crossBetween val="between"/>
      </c:valAx>
      <c:spPr>
        <a:noFill/>
        <a:ln w="25400">
          <a:noFill/>
        </a:ln>
      </c:spPr>
    </c:plotArea>
    <c:legend>
      <c:legendPos val="r"/>
      <c:layout>
        <c:manualLayout>
          <c:xMode val="edge"/>
          <c:yMode val="edge"/>
          <c:x val="1.1590231964247714E-2"/>
          <c:y val="0.92386301541658822"/>
          <c:w val="0.6037247877799059"/>
          <c:h val="7.6136984583411671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s-E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600" b="0" i="0" baseline="0" dirty="0">
                <a:effectLst/>
              </a:rPr>
              <a:t>ANÁLISIS DE LAS MUESTRAS DEL LAVADERO </a:t>
            </a:r>
          </a:p>
          <a:p>
            <a:pPr>
              <a:defRPr sz="1400" b="0" i="0" u="none" strike="noStrike" kern="1200" spc="0" baseline="0">
                <a:solidFill>
                  <a:schemeClr val="tx1">
                    <a:lumMod val="65000"/>
                    <a:lumOff val="35000"/>
                  </a:schemeClr>
                </a:solidFill>
                <a:latin typeface="+mn-lt"/>
                <a:ea typeface="+mn-ea"/>
                <a:cs typeface="+mn-cs"/>
              </a:defRPr>
            </a:pPr>
            <a:r>
              <a:rPr lang="es-ES" sz="1600" b="0" i="0" baseline="0" dirty="0">
                <a:effectLst/>
              </a:rPr>
              <a:t>DEL CAMPO ELÉCTRICO</a:t>
            </a:r>
            <a:endParaRPr lang="es-ES" sz="1600" dirty="0">
              <a:effectLst/>
            </a:endParaRPr>
          </a:p>
        </c:rich>
      </c:tx>
      <c:layout>
        <c:manualLayout>
          <c:xMode val="edge"/>
          <c:yMode val="edge"/>
          <c:x val="0.13905274996469241"/>
          <c:y val="2.7932128105585888E-2"/>
        </c:manualLayout>
      </c:layout>
      <c:overlay val="0"/>
      <c:spPr>
        <a:noFill/>
        <a:ln w="25400">
          <a:noFill/>
        </a:ln>
      </c:spPr>
    </c:title>
    <c:autoTitleDeleted val="0"/>
    <c:plotArea>
      <c:layout>
        <c:manualLayout>
          <c:layoutTarget val="inner"/>
          <c:xMode val="edge"/>
          <c:yMode val="edge"/>
          <c:x val="9.0331789193944648E-2"/>
          <c:y val="9.7201021227845227E-2"/>
          <c:w val="0.88648786773697796"/>
          <c:h val="0.72320742515881165"/>
        </c:manualLayout>
      </c:layout>
      <c:barChart>
        <c:barDir val="col"/>
        <c:grouping val="clustered"/>
        <c:varyColors val="0"/>
        <c:ser>
          <c:idx val="0"/>
          <c:order val="0"/>
          <c:tx>
            <c:strRef>
              <c:f>ELECTRICO!$G$16</c:f>
              <c:strCache>
                <c:ptCount val="1"/>
                <c:pt idx="0">
                  <c:v>BE-CONDUCTIVE</c:v>
                </c:pt>
              </c:strCache>
            </c:strRef>
          </c:tx>
          <c:invertIfNegative val="0"/>
          <c:cat>
            <c:strRef>
              <c:f>ELECTRICO!$B$17:$B$32</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ELECTRICO!$G$17:$G$32</c:f>
              <c:numCache>
                <c:formatCode>General</c:formatCode>
                <c:ptCount val="16"/>
                <c:pt idx="0">
                  <c:v>30</c:v>
                </c:pt>
                <c:pt idx="1">
                  <c:v>28.7</c:v>
                </c:pt>
                <c:pt idx="2">
                  <c:v>47</c:v>
                </c:pt>
                <c:pt idx="3">
                  <c:v>97</c:v>
                </c:pt>
                <c:pt idx="4">
                  <c:v>11.65</c:v>
                </c:pt>
                <c:pt idx="5">
                  <c:v>46.6</c:v>
                </c:pt>
                <c:pt idx="6">
                  <c:v>7.22</c:v>
                </c:pt>
                <c:pt idx="7">
                  <c:v>1.75</c:v>
                </c:pt>
                <c:pt idx="8">
                  <c:v>6.06</c:v>
                </c:pt>
                <c:pt idx="9">
                  <c:v>0.99</c:v>
                </c:pt>
                <c:pt idx="10">
                  <c:v>5.2</c:v>
                </c:pt>
                <c:pt idx="11">
                  <c:v>1</c:v>
                </c:pt>
                <c:pt idx="12">
                  <c:v>2.9</c:v>
                </c:pt>
                <c:pt idx="13">
                  <c:v>0.46</c:v>
                </c:pt>
                <c:pt idx="14">
                  <c:v>2.71</c:v>
                </c:pt>
                <c:pt idx="15">
                  <c:v>0.36</c:v>
                </c:pt>
              </c:numCache>
            </c:numRef>
          </c:val>
          <c:extLst>
            <c:ext xmlns:c16="http://schemas.microsoft.com/office/drawing/2014/chart" uri="{C3380CC4-5D6E-409C-BE32-E72D297353CC}">
              <c16:uniqueId val="{00000000-A860-42BE-8BE8-B3C1EC925CC7}"/>
            </c:ext>
          </c:extLst>
        </c:ser>
        <c:ser>
          <c:idx val="1"/>
          <c:order val="1"/>
          <c:tx>
            <c:strRef>
              <c:f>ELECTRICO!$H$16</c:f>
              <c:strCache>
                <c:ptCount val="1"/>
                <c:pt idx="0">
                  <c:v>BE-MIXED</c:v>
                </c:pt>
              </c:strCache>
            </c:strRef>
          </c:tx>
          <c:invertIfNegative val="0"/>
          <c:cat>
            <c:strRef>
              <c:f>ELECTRICO!$B$17:$B$32</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ELECTRICO!$H$17:$H$32</c:f>
              <c:numCache>
                <c:formatCode>General</c:formatCode>
                <c:ptCount val="16"/>
                <c:pt idx="0">
                  <c:v>20</c:v>
                </c:pt>
                <c:pt idx="1">
                  <c:v>21.5</c:v>
                </c:pt>
                <c:pt idx="2">
                  <c:v>36.799999999999997</c:v>
                </c:pt>
                <c:pt idx="3">
                  <c:v>76.2</c:v>
                </c:pt>
                <c:pt idx="4">
                  <c:v>8.61</c:v>
                </c:pt>
                <c:pt idx="5">
                  <c:v>34</c:v>
                </c:pt>
                <c:pt idx="6">
                  <c:v>6.4</c:v>
                </c:pt>
                <c:pt idx="7">
                  <c:v>1.17</c:v>
                </c:pt>
                <c:pt idx="8">
                  <c:v>5.17</c:v>
                </c:pt>
                <c:pt idx="9">
                  <c:v>0.81</c:v>
                </c:pt>
                <c:pt idx="10">
                  <c:v>3.81</c:v>
                </c:pt>
                <c:pt idx="11">
                  <c:v>0.83</c:v>
                </c:pt>
                <c:pt idx="12">
                  <c:v>2.2999999999999998</c:v>
                </c:pt>
                <c:pt idx="13">
                  <c:v>0.35</c:v>
                </c:pt>
                <c:pt idx="14">
                  <c:v>2.14</c:v>
                </c:pt>
                <c:pt idx="15">
                  <c:v>0.32</c:v>
                </c:pt>
              </c:numCache>
            </c:numRef>
          </c:val>
          <c:extLst>
            <c:ext xmlns:c16="http://schemas.microsoft.com/office/drawing/2014/chart" uri="{C3380CC4-5D6E-409C-BE32-E72D297353CC}">
              <c16:uniqueId val="{00000001-A860-42BE-8BE8-B3C1EC925CC7}"/>
            </c:ext>
          </c:extLst>
        </c:ser>
        <c:ser>
          <c:idx val="2"/>
          <c:order val="2"/>
          <c:tx>
            <c:strRef>
              <c:f>ELECTRICO!$I$16</c:f>
              <c:strCache>
                <c:ptCount val="1"/>
                <c:pt idx="0">
                  <c:v>BE-NON CONDUCTIVE</c:v>
                </c:pt>
              </c:strCache>
            </c:strRef>
          </c:tx>
          <c:invertIfNegative val="0"/>
          <c:cat>
            <c:strRef>
              <c:f>ELECTRICO!$B$17:$B$32</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ELECTRICO!$I$17:$I$32</c:f>
              <c:numCache>
                <c:formatCode>General</c:formatCode>
                <c:ptCount val="16"/>
                <c:pt idx="0">
                  <c:v>20</c:v>
                </c:pt>
                <c:pt idx="1">
                  <c:v>18.7</c:v>
                </c:pt>
                <c:pt idx="2">
                  <c:v>21.9</c:v>
                </c:pt>
                <c:pt idx="3">
                  <c:v>47</c:v>
                </c:pt>
                <c:pt idx="4">
                  <c:v>5.78</c:v>
                </c:pt>
                <c:pt idx="5">
                  <c:v>24.1</c:v>
                </c:pt>
                <c:pt idx="6">
                  <c:v>4.32</c:v>
                </c:pt>
                <c:pt idx="7">
                  <c:v>0.95</c:v>
                </c:pt>
                <c:pt idx="8">
                  <c:v>4.24</c:v>
                </c:pt>
                <c:pt idx="9">
                  <c:v>0.67</c:v>
                </c:pt>
                <c:pt idx="10">
                  <c:v>3.68</c:v>
                </c:pt>
                <c:pt idx="11">
                  <c:v>0.67</c:v>
                </c:pt>
                <c:pt idx="12">
                  <c:v>1.86</c:v>
                </c:pt>
                <c:pt idx="13">
                  <c:v>0.22</c:v>
                </c:pt>
                <c:pt idx="14">
                  <c:v>1.56</c:v>
                </c:pt>
                <c:pt idx="15">
                  <c:v>0.23</c:v>
                </c:pt>
              </c:numCache>
            </c:numRef>
          </c:val>
          <c:extLst>
            <c:ext xmlns:c16="http://schemas.microsoft.com/office/drawing/2014/chart" uri="{C3380CC4-5D6E-409C-BE32-E72D297353CC}">
              <c16:uniqueId val="{00000002-A860-42BE-8BE8-B3C1EC925CC7}"/>
            </c:ext>
          </c:extLst>
        </c:ser>
        <c:dLbls>
          <c:showLegendKey val="0"/>
          <c:showVal val="0"/>
          <c:showCatName val="0"/>
          <c:showSerName val="0"/>
          <c:showPercent val="0"/>
          <c:showBubbleSize val="0"/>
        </c:dLbls>
        <c:gapWidth val="219"/>
        <c:overlap val="-27"/>
        <c:axId val="1705835055"/>
        <c:axId val="1"/>
      </c:barChart>
      <c:catAx>
        <c:axId val="170583505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a:t>TIERRAS RARAS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ANÁLISIS (ppm)</a:t>
                </a:r>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5835055"/>
        <c:crosses val="autoZero"/>
        <c:crossBetween val="between"/>
      </c:valAx>
      <c:spPr>
        <a:noFill/>
        <a:ln w="25400">
          <a:noFill/>
        </a:ln>
      </c:spPr>
    </c:plotArea>
    <c:legend>
      <c:legendPos val="r"/>
      <c:layout>
        <c:manualLayout>
          <c:xMode val="edge"/>
          <c:yMode val="edge"/>
          <c:x val="1.1590171534538712E-2"/>
          <c:y val="0.92386305204183383"/>
          <c:w val="0.51290360262686219"/>
          <c:h val="7.6136947958166168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s-E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MESA_SACUDIDAS!$A$3</c:f>
              <c:strCache>
                <c:ptCount val="1"/>
                <c:pt idx="0">
                  <c:v>MUESTRA DE MATONA</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21C-491E-A092-8B42B715317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21C-491E-A092-8B42B7153174}"/>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21C-491E-A092-8B42B7153174}"/>
              </c:ext>
            </c:extLst>
          </c:dPt>
          <c:dLbls>
            <c:dLbl>
              <c:idx val="1"/>
              <c:layout>
                <c:manualLayout>
                  <c:x val="0.12872965879265089"/>
                  <c:y val="-0.133479148439778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1C-491E-A092-8B42B7153174}"/>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MESA_SACUDIDAS!$A$6:$A$8</c:f>
              <c:strCache>
                <c:ptCount val="3"/>
                <c:pt idx="0">
                  <c:v>MS-D</c:v>
                </c:pt>
                <c:pt idx="1">
                  <c:v>MS-L</c:v>
                </c:pt>
                <c:pt idx="2">
                  <c:v>MS-MIXTO</c:v>
                </c:pt>
              </c:strCache>
            </c:strRef>
          </c:cat>
          <c:val>
            <c:numRef>
              <c:f>MESA_SACUDIDAS!$B$6:$B$8</c:f>
              <c:numCache>
                <c:formatCode>#,##0.0</c:formatCode>
                <c:ptCount val="3"/>
                <c:pt idx="0">
                  <c:v>390.6</c:v>
                </c:pt>
                <c:pt idx="1">
                  <c:v>32.299999999999997</c:v>
                </c:pt>
                <c:pt idx="2">
                  <c:v>136.1</c:v>
                </c:pt>
              </c:numCache>
            </c:numRef>
          </c:val>
          <c:extLst>
            <c:ext xmlns:c16="http://schemas.microsoft.com/office/drawing/2014/chart" uri="{C3380CC4-5D6E-409C-BE32-E72D297353CC}">
              <c16:uniqueId val="{00000006-721C-491E-A092-8B42B7153174}"/>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MESA_SACUDIDAS!$H$3</c:f>
              <c:strCache>
                <c:ptCount val="1"/>
                <c:pt idx="0">
                  <c:v>MUESTRA DE BATÁN</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2315-4E71-82E5-B35C8FA63A3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315-4E71-82E5-B35C8FA63A3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315-4E71-82E5-B35C8FA63A33}"/>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MESA_SACUDIDAS!$H$6:$H$8</c:f>
              <c:strCache>
                <c:ptCount val="3"/>
                <c:pt idx="0">
                  <c:v>BS-D</c:v>
                </c:pt>
                <c:pt idx="1">
                  <c:v>BS-L</c:v>
                </c:pt>
                <c:pt idx="2">
                  <c:v>BS-MIXTO</c:v>
                </c:pt>
              </c:strCache>
            </c:strRef>
          </c:cat>
          <c:val>
            <c:numRef>
              <c:f>MESA_SACUDIDAS!$I$6:$I$8</c:f>
              <c:numCache>
                <c:formatCode>#,##0.0</c:formatCode>
                <c:ptCount val="3"/>
                <c:pt idx="0">
                  <c:v>189.2</c:v>
                </c:pt>
                <c:pt idx="1">
                  <c:v>142.5</c:v>
                </c:pt>
                <c:pt idx="2">
                  <c:v>33</c:v>
                </c:pt>
              </c:numCache>
            </c:numRef>
          </c:val>
          <c:extLst>
            <c:ext xmlns:c16="http://schemas.microsoft.com/office/drawing/2014/chart" uri="{C3380CC4-5D6E-409C-BE32-E72D297353CC}">
              <c16:uniqueId val="{00000006-2315-4E71-82E5-B35C8FA63A33}"/>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dirty="0"/>
              <a:t>ANÁLISIS</a:t>
            </a:r>
            <a:r>
              <a:rPr lang="es-ES" sz="1400" baseline="0" dirty="0"/>
              <a:t> DE LAS MUESTRAS DE LA ESCOMBRERA </a:t>
            </a:r>
          </a:p>
          <a:p>
            <a:pPr>
              <a:defRPr sz="1400" b="0" i="0" u="none" strike="noStrike" kern="1200" spc="0" baseline="0">
                <a:solidFill>
                  <a:schemeClr val="tx1">
                    <a:lumMod val="65000"/>
                    <a:lumOff val="35000"/>
                  </a:schemeClr>
                </a:solidFill>
                <a:latin typeface="+mn-lt"/>
                <a:ea typeface="+mn-ea"/>
                <a:cs typeface="+mn-cs"/>
              </a:defRPr>
            </a:pPr>
            <a:r>
              <a:rPr lang="es-ES" sz="1400" baseline="0" dirty="0"/>
              <a:t>DE LA MESA DE SACUDIDAS</a:t>
            </a:r>
            <a:endParaRPr lang="es-ES" sz="1400" dirty="0"/>
          </a:p>
        </c:rich>
      </c:tx>
      <c:overlay val="0"/>
      <c:spPr>
        <a:noFill/>
        <a:ln w="25400">
          <a:noFill/>
        </a:ln>
      </c:spPr>
    </c:title>
    <c:autoTitleDeleted val="0"/>
    <c:plotArea>
      <c:layout>
        <c:manualLayout>
          <c:layoutTarget val="inner"/>
          <c:xMode val="edge"/>
          <c:yMode val="edge"/>
          <c:x val="9.0331789193944648E-2"/>
          <c:y val="9.7201021227845227E-2"/>
          <c:w val="0.88648786773697796"/>
          <c:h val="0.72320742515881165"/>
        </c:manualLayout>
      </c:layout>
      <c:barChart>
        <c:barDir val="col"/>
        <c:grouping val="clustered"/>
        <c:varyColors val="0"/>
        <c:ser>
          <c:idx val="0"/>
          <c:order val="0"/>
          <c:tx>
            <c:strRef>
              <c:f>SACUDIDAS!$D$16</c:f>
              <c:strCache>
                <c:ptCount val="1"/>
                <c:pt idx="0">
                  <c:v>MS-DENSE</c:v>
                </c:pt>
              </c:strCache>
            </c:strRef>
          </c:tx>
          <c:spPr>
            <a:solidFill>
              <a:srgbClr val="4472C4"/>
            </a:solidFill>
            <a:ln w="25400">
              <a:noFill/>
            </a:ln>
          </c:spPr>
          <c:invertIfNegative val="0"/>
          <c:cat>
            <c:strRef>
              <c:f>SACUDIDAS!$B$17:$B$32</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SACUDIDAS!$D$17:$D$32</c:f>
              <c:numCache>
                <c:formatCode>General</c:formatCode>
                <c:ptCount val="16"/>
                <c:pt idx="0">
                  <c:v>20</c:v>
                </c:pt>
                <c:pt idx="1">
                  <c:v>20.8</c:v>
                </c:pt>
                <c:pt idx="2">
                  <c:v>31.5</c:v>
                </c:pt>
                <c:pt idx="3">
                  <c:v>63.9</c:v>
                </c:pt>
                <c:pt idx="4">
                  <c:v>8.16</c:v>
                </c:pt>
                <c:pt idx="5">
                  <c:v>30.3</c:v>
                </c:pt>
                <c:pt idx="6">
                  <c:v>5.51</c:v>
                </c:pt>
                <c:pt idx="7">
                  <c:v>1.32</c:v>
                </c:pt>
                <c:pt idx="8">
                  <c:v>4.42</c:v>
                </c:pt>
                <c:pt idx="9">
                  <c:v>0.78</c:v>
                </c:pt>
                <c:pt idx="10">
                  <c:v>3.79</c:v>
                </c:pt>
                <c:pt idx="11">
                  <c:v>0.72</c:v>
                </c:pt>
                <c:pt idx="12">
                  <c:v>2.21</c:v>
                </c:pt>
                <c:pt idx="13">
                  <c:v>0.3</c:v>
                </c:pt>
                <c:pt idx="14">
                  <c:v>2.0299999999999998</c:v>
                </c:pt>
                <c:pt idx="15">
                  <c:v>0.39</c:v>
                </c:pt>
              </c:numCache>
            </c:numRef>
          </c:val>
          <c:extLst>
            <c:ext xmlns:c16="http://schemas.microsoft.com/office/drawing/2014/chart" uri="{C3380CC4-5D6E-409C-BE32-E72D297353CC}">
              <c16:uniqueId val="{00000000-6729-438E-A332-1059388D35A3}"/>
            </c:ext>
          </c:extLst>
        </c:ser>
        <c:ser>
          <c:idx val="1"/>
          <c:order val="1"/>
          <c:tx>
            <c:strRef>
              <c:f>SACUDIDAS!$E$16</c:f>
              <c:strCache>
                <c:ptCount val="1"/>
                <c:pt idx="0">
                  <c:v>MS-LIGHT</c:v>
                </c:pt>
              </c:strCache>
            </c:strRef>
          </c:tx>
          <c:spPr>
            <a:solidFill>
              <a:srgbClr val="ED7D31"/>
            </a:solidFill>
            <a:ln w="25400">
              <a:noFill/>
            </a:ln>
          </c:spPr>
          <c:invertIfNegative val="0"/>
          <c:cat>
            <c:strRef>
              <c:f>SACUDIDAS!$B$17:$B$32</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SACUDIDAS!$E$17:$E$32</c:f>
              <c:numCache>
                <c:formatCode>General</c:formatCode>
                <c:ptCount val="16"/>
                <c:pt idx="0">
                  <c:v>10</c:v>
                </c:pt>
                <c:pt idx="1">
                  <c:v>23.2</c:v>
                </c:pt>
                <c:pt idx="2">
                  <c:v>20.7</c:v>
                </c:pt>
                <c:pt idx="3">
                  <c:v>44.9</c:v>
                </c:pt>
                <c:pt idx="4">
                  <c:v>5.58</c:v>
                </c:pt>
                <c:pt idx="5">
                  <c:v>21.9</c:v>
                </c:pt>
                <c:pt idx="6">
                  <c:v>3.63</c:v>
                </c:pt>
                <c:pt idx="7">
                  <c:v>0.78</c:v>
                </c:pt>
                <c:pt idx="8">
                  <c:v>3.79</c:v>
                </c:pt>
                <c:pt idx="9">
                  <c:v>0.69</c:v>
                </c:pt>
                <c:pt idx="10">
                  <c:v>3.61</c:v>
                </c:pt>
                <c:pt idx="11">
                  <c:v>0.7</c:v>
                </c:pt>
                <c:pt idx="12">
                  <c:v>2.2400000000000002</c:v>
                </c:pt>
                <c:pt idx="13">
                  <c:v>0.3</c:v>
                </c:pt>
                <c:pt idx="14">
                  <c:v>2.2799999999999998</c:v>
                </c:pt>
                <c:pt idx="15">
                  <c:v>0.24</c:v>
                </c:pt>
              </c:numCache>
            </c:numRef>
          </c:val>
          <c:extLst>
            <c:ext xmlns:c16="http://schemas.microsoft.com/office/drawing/2014/chart" uri="{C3380CC4-5D6E-409C-BE32-E72D297353CC}">
              <c16:uniqueId val="{00000001-6729-438E-A332-1059388D35A3}"/>
            </c:ext>
          </c:extLst>
        </c:ser>
        <c:ser>
          <c:idx val="2"/>
          <c:order val="2"/>
          <c:tx>
            <c:strRef>
              <c:f>SACUDIDAS!$F$16</c:f>
              <c:strCache>
                <c:ptCount val="1"/>
                <c:pt idx="0">
                  <c:v>MS-MIXTED</c:v>
                </c:pt>
              </c:strCache>
            </c:strRef>
          </c:tx>
          <c:spPr>
            <a:solidFill>
              <a:srgbClr val="A5A5A5"/>
            </a:solidFill>
            <a:ln w="25400">
              <a:noFill/>
            </a:ln>
          </c:spPr>
          <c:invertIfNegative val="0"/>
          <c:cat>
            <c:strRef>
              <c:f>SACUDIDAS!$B$17:$B$32</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SACUDIDAS!$F$17:$F$32</c:f>
              <c:numCache>
                <c:formatCode>General</c:formatCode>
                <c:ptCount val="16"/>
                <c:pt idx="0">
                  <c:v>20</c:v>
                </c:pt>
                <c:pt idx="1">
                  <c:v>22.9</c:v>
                </c:pt>
                <c:pt idx="2">
                  <c:v>30.7</c:v>
                </c:pt>
                <c:pt idx="3">
                  <c:v>65.8</c:v>
                </c:pt>
                <c:pt idx="4">
                  <c:v>8.1999999999999993</c:v>
                </c:pt>
                <c:pt idx="5">
                  <c:v>32.6</c:v>
                </c:pt>
                <c:pt idx="6">
                  <c:v>5.95</c:v>
                </c:pt>
                <c:pt idx="7">
                  <c:v>1.17</c:v>
                </c:pt>
                <c:pt idx="8">
                  <c:v>4.78</c:v>
                </c:pt>
                <c:pt idx="9">
                  <c:v>0.75</c:v>
                </c:pt>
                <c:pt idx="10">
                  <c:v>4.3499999999999996</c:v>
                </c:pt>
                <c:pt idx="11">
                  <c:v>0.75</c:v>
                </c:pt>
                <c:pt idx="12">
                  <c:v>2.2400000000000002</c:v>
                </c:pt>
                <c:pt idx="13">
                  <c:v>0.3</c:v>
                </c:pt>
                <c:pt idx="14">
                  <c:v>2.14</c:v>
                </c:pt>
                <c:pt idx="15">
                  <c:v>0.28000000000000003</c:v>
                </c:pt>
              </c:numCache>
            </c:numRef>
          </c:val>
          <c:extLst>
            <c:ext xmlns:c16="http://schemas.microsoft.com/office/drawing/2014/chart" uri="{C3380CC4-5D6E-409C-BE32-E72D297353CC}">
              <c16:uniqueId val="{00000002-6729-438E-A332-1059388D35A3}"/>
            </c:ext>
          </c:extLst>
        </c:ser>
        <c:dLbls>
          <c:showLegendKey val="0"/>
          <c:showVal val="0"/>
          <c:showCatName val="0"/>
          <c:showSerName val="0"/>
          <c:showPercent val="0"/>
          <c:showBubbleSize val="0"/>
        </c:dLbls>
        <c:gapWidth val="219"/>
        <c:overlap val="-27"/>
        <c:axId val="1705836303"/>
        <c:axId val="1"/>
      </c:barChart>
      <c:catAx>
        <c:axId val="170583630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t>TIERRAS RARAS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ANÁLISIS (ppm)</a:t>
                </a:r>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5836303"/>
        <c:crosses val="autoZero"/>
        <c:crossBetween val="between"/>
      </c:valAx>
      <c:spPr>
        <a:noFill/>
        <a:ln w="25400">
          <a:noFill/>
        </a:ln>
      </c:spPr>
    </c:plotArea>
    <c:legend>
      <c:legendPos val="r"/>
      <c:layout>
        <c:manualLayout>
          <c:xMode val="edge"/>
          <c:yMode val="edge"/>
          <c:x val="1.1590171534538712E-2"/>
          <c:y val="0.92386301541658822"/>
          <c:w val="0.53681458280858152"/>
          <c:h val="7.3665493178540431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ANÁLISIS INICIAL DE LOS OXIDOS DE TIERRAS RARAS</a:t>
            </a:r>
          </a:p>
        </c:rich>
      </c:tx>
      <c:overlay val="0"/>
    </c:title>
    <c:autoTitleDeleted val="0"/>
    <c:plotArea>
      <c:layout>
        <c:manualLayout>
          <c:layoutTarget val="inner"/>
          <c:xMode val="edge"/>
          <c:yMode val="edge"/>
          <c:x val="0.12548381452318461"/>
          <c:y val="0.11240957685167405"/>
          <c:w val="0.82760163001015252"/>
          <c:h val="0.71903265417765128"/>
        </c:manualLayout>
      </c:layout>
      <c:barChart>
        <c:barDir val="col"/>
        <c:grouping val="clustered"/>
        <c:varyColors val="0"/>
        <c:ser>
          <c:idx val="0"/>
          <c:order val="0"/>
          <c:tx>
            <c:strRef>
              <c:f>'ANALISIS MUESTRAS INICIALES'!$K$28</c:f>
              <c:strCache>
                <c:ptCount val="1"/>
                <c:pt idx="0">
                  <c:v>ESCOMBRERA</c:v>
                </c:pt>
              </c:strCache>
            </c:strRef>
          </c:tx>
          <c:invertIfNegative val="0"/>
          <c:cat>
            <c:strRef>
              <c:f>'ANALISIS MUESTRAS INICIALES'!$J$29:$J$41</c:f>
              <c:strCache>
                <c:ptCount val="13"/>
                <c:pt idx="0">
                  <c:v>La2O3</c:v>
                </c:pt>
                <c:pt idx="1">
                  <c:v>CeO2</c:v>
                </c:pt>
                <c:pt idx="2">
                  <c:v>Pr6O11</c:v>
                </c:pt>
                <c:pt idx="3">
                  <c:v>Nd2O3</c:v>
                </c:pt>
                <c:pt idx="4">
                  <c:v>Sm2O3</c:v>
                </c:pt>
                <c:pt idx="5">
                  <c:v>Eu2O3</c:v>
                </c:pt>
                <c:pt idx="6">
                  <c:v>Gd2O3</c:v>
                </c:pt>
                <c:pt idx="7">
                  <c:v>Tb4O7</c:v>
                </c:pt>
                <c:pt idx="8">
                  <c:v>Dy2O3</c:v>
                </c:pt>
                <c:pt idx="9">
                  <c:v>Ho2O3</c:v>
                </c:pt>
                <c:pt idx="10">
                  <c:v>Er2O3</c:v>
                </c:pt>
                <c:pt idx="11">
                  <c:v>Yb2O3</c:v>
                </c:pt>
                <c:pt idx="12">
                  <c:v>Lu2O3</c:v>
                </c:pt>
              </c:strCache>
            </c:strRef>
          </c:cat>
          <c:val>
            <c:numRef>
              <c:f>'ANALISIS MUESTRAS INICIALES'!$K$29:$K$41</c:f>
              <c:numCache>
                <c:formatCode>General</c:formatCode>
                <c:ptCount val="13"/>
                <c:pt idx="0">
                  <c:v>0</c:v>
                </c:pt>
                <c:pt idx="1">
                  <c:v>0.01</c:v>
                </c:pt>
                <c:pt idx="2">
                  <c:v>0</c:v>
                </c:pt>
                <c:pt idx="3">
                  <c:v>0</c:v>
                </c:pt>
                <c:pt idx="4">
                  <c:v>0</c:v>
                </c:pt>
                <c:pt idx="5">
                  <c:v>0</c:v>
                </c:pt>
                <c:pt idx="6">
                  <c:v>0</c:v>
                </c:pt>
                <c:pt idx="7">
                  <c:v>0</c:v>
                </c:pt>
                <c:pt idx="8">
                  <c:v>0</c:v>
                </c:pt>
                <c:pt idx="9">
                  <c:v>0</c:v>
                </c:pt>
                <c:pt idx="10">
                  <c:v>0</c:v>
                </c:pt>
                <c:pt idx="11">
                  <c:v>0</c:v>
                </c:pt>
                <c:pt idx="12">
                  <c:v>0</c:v>
                </c:pt>
              </c:numCache>
            </c:numRef>
          </c:val>
          <c:extLst>
            <c:ext xmlns:c16="http://schemas.microsoft.com/office/drawing/2014/chart" uri="{C3380CC4-5D6E-409C-BE32-E72D297353CC}">
              <c16:uniqueId val="{00000000-548E-4BDA-BAF8-2D7B596460A8}"/>
            </c:ext>
          </c:extLst>
        </c:ser>
        <c:ser>
          <c:idx val="1"/>
          <c:order val="1"/>
          <c:tx>
            <c:strRef>
              <c:f>'ANALISIS MUESTRAS INICIALES'!$L$28</c:f>
              <c:strCache>
                <c:ptCount val="1"/>
                <c:pt idx="0">
                  <c:v>LAVADERO</c:v>
                </c:pt>
              </c:strCache>
            </c:strRef>
          </c:tx>
          <c:invertIfNegative val="0"/>
          <c:cat>
            <c:strRef>
              <c:f>'ANALISIS MUESTRAS INICIALES'!$J$29:$J$41</c:f>
              <c:strCache>
                <c:ptCount val="13"/>
                <c:pt idx="0">
                  <c:v>La2O3</c:v>
                </c:pt>
                <c:pt idx="1">
                  <c:v>CeO2</c:v>
                </c:pt>
                <c:pt idx="2">
                  <c:v>Pr6O11</c:v>
                </c:pt>
                <c:pt idx="3">
                  <c:v>Nd2O3</c:v>
                </c:pt>
                <c:pt idx="4">
                  <c:v>Sm2O3</c:v>
                </c:pt>
                <c:pt idx="5">
                  <c:v>Eu2O3</c:v>
                </c:pt>
                <c:pt idx="6">
                  <c:v>Gd2O3</c:v>
                </c:pt>
                <c:pt idx="7">
                  <c:v>Tb4O7</c:v>
                </c:pt>
                <c:pt idx="8">
                  <c:v>Dy2O3</c:v>
                </c:pt>
                <c:pt idx="9">
                  <c:v>Ho2O3</c:v>
                </c:pt>
                <c:pt idx="10">
                  <c:v>Er2O3</c:v>
                </c:pt>
                <c:pt idx="11">
                  <c:v>Yb2O3</c:v>
                </c:pt>
                <c:pt idx="12">
                  <c:v>Lu2O3</c:v>
                </c:pt>
              </c:strCache>
            </c:strRef>
          </c:cat>
          <c:val>
            <c:numRef>
              <c:f>'ANALISIS MUESTRAS INICIALES'!$L$29:$L$41</c:f>
              <c:numCache>
                <c:formatCode>General</c:formatCode>
                <c:ptCount val="13"/>
                <c:pt idx="0">
                  <c:v>0</c:v>
                </c:pt>
                <c:pt idx="1">
                  <c:v>0.01</c:v>
                </c:pt>
                <c:pt idx="2">
                  <c:v>0</c:v>
                </c:pt>
                <c:pt idx="3">
                  <c:v>0</c:v>
                </c:pt>
                <c:pt idx="4">
                  <c:v>0</c:v>
                </c:pt>
                <c:pt idx="5">
                  <c:v>0</c:v>
                </c:pt>
                <c:pt idx="6">
                  <c:v>0</c:v>
                </c:pt>
                <c:pt idx="7">
                  <c:v>0</c:v>
                </c:pt>
                <c:pt idx="8">
                  <c:v>0</c:v>
                </c:pt>
                <c:pt idx="9">
                  <c:v>0</c:v>
                </c:pt>
                <c:pt idx="10">
                  <c:v>0</c:v>
                </c:pt>
                <c:pt idx="11">
                  <c:v>0</c:v>
                </c:pt>
                <c:pt idx="12">
                  <c:v>0</c:v>
                </c:pt>
              </c:numCache>
            </c:numRef>
          </c:val>
          <c:extLst>
            <c:ext xmlns:c16="http://schemas.microsoft.com/office/drawing/2014/chart" uri="{C3380CC4-5D6E-409C-BE32-E72D297353CC}">
              <c16:uniqueId val="{00000001-548E-4BDA-BAF8-2D7B596460A8}"/>
            </c:ext>
          </c:extLst>
        </c:ser>
        <c:dLbls>
          <c:showLegendKey val="0"/>
          <c:showVal val="0"/>
          <c:showCatName val="0"/>
          <c:showSerName val="0"/>
          <c:showPercent val="0"/>
          <c:showBubbleSize val="0"/>
        </c:dLbls>
        <c:gapWidth val="219"/>
        <c:overlap val="-27"/>
        <c:axId val="1380799952"/>
        <c:axId val="1"/>
      </c:barChart>
      <c:catAx>
        <c:axId val="1380799952"/>
        <c:scaling>
          <c:orientation val="minMax"/>
        </c:scaling>
        <c:delete val="0"/>
        <c:axPos val="b"/>
        <c:title>
          <c:tx>
            <c:rich>
              <a:bodyPr/>
              <a:lstStyle/>
              <a:p>
                <a:pPr>
                  <a:defRPr sz="1000" b="1" i="0" u="none" strike="noStrike" baseline="0">
                    <a:solidFill>
                      <a:srgbClr val="333333"/>
                    </a:solidFill>
                    <a:latin typeface="Calibri"/>
                    <a:ea typeface="Calibri"/>
                    <a:cs typeface="Calibri"/>
                  </a:defRPr>
                </a:pPr>
                <a:r>
                  <a:rPr lang="es-ES"/>
                  <a:t>TIERRAS RARAS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000" b="1" i="0" u="none" strike="noStrike" baseline="0">
                    <a:solidFill>
                      <a:srgbClr val="333333"/>
                    </a:solidFill>
                    <a:latin typeface="Calibri"/>
                    <a:ea typeface="Calibri"/>
                    <a:cs typeface="Calibri"/>
                  </a:defRPr>
                </a:pPr>
                <a:r>
                  <a:rPr lang="es-ES"/>
                  <a:t>ANÁLISIS (%)</a:t>
                </a:r>
              </a:p>
            </c:rich>
          </c:tx>
          <c:overlay val="0"/>
          <c:spPr>
            <a:noFill/>
            <a:ln w="25400">
              <a:noFill/>
            </a:ln>
          </c:spPr>
        </c:title>
        <c:numFmt formatCode="General" sourceLinked="1"/>
        <c:majorTickMark val="none"/>
        <c:minorTickMark val="none"/>
        <c:tickLblPos val="nextTo"/>
        <c:spPr>
          <a:ln w="6350">
            <a:noFill/>
          </a:ln>
        </c:spPr>
        <c:txPr>
          <a:bodyPr rot="0" vert="horz"/>
          <a:lstStyle/>
          <a:p>
            <a:pPr>
              <a:defRPr sz="900" b="0" i="0" u="none" strike="noStrike" baseline="0">
                <a:solidFill>
                  <a:srgbClr val="333333"/>
                </a:solidFill>
                <a:latin typeface="Calibri"/>
                <a:ea typeface="Calibri"/>
                <a:cs typeface="Calibri"/>
              </a:defRPr>
            </a:pPr>
            <a:endParaRPr lang="es-ES"/>
          </a:p>
        </c:txPr>
        <c:crossAx val="1380799952"/>
        <c:crosses val="autoZero"/>
        <c:crossBetween val="between"/>
      </c:valAx>
      <c:spPr>
        <a:noFill/>
        <a:ln w="25400">
          <a:noFill/>
        </a:ln>
      </c:spPr>
    </c:plotArea>
    <c:legend>
      <c:legendPos val="r"/>
      <c:layout>
        <c:manualLayout>
          <c:xMode val="edge"/>
          <c:yMode val="edge"/>
          <c:x val="9.6955603243125896E-3"/>
          <c:y val="0.90574896264352767"/>
          <c:w val="0.32226155982888144"/>
          <c:h val="9.4251037356472334E-2"/>
        </c:manualLayout>
      </c:layout>
      <c:overlay val="0"/>
      <c:spPr>
        <a:noFill/>
        <a:ln w="25400">
          <a:noFill/>
        </a:ln>
      </c:spPr>
      <c:txPr>
        <a:bodyPr/>
        <a:lstStyle/>
        <a:p>
          <a:pPr>
            <a:defRPr sz="825" b="0" i="0" u="none" strike="noStrike" baseline="0">
              <a:solidFill>
                <a:srgbClr val="333333"/>
              </a:solidFill>
              <a:latin typeface="Calibri"/>
              <a:ea typeface="Calibri"/>
              <a:cs typeface="Calibri"/>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s-E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b="0" i="0" baseline="0" dirty="0">
                <a:effectLst/>
              </a:rPr>
              <a:t>ANÁLISIS DE LAS MUESTRAS DEL LAVADERO </a:t>
            </a:r>
          </a:p>
          <a:p>
            <a:pPr>
              <a:defRPr sz="1400" b="0" i="0" u="none" strike="noStrike" kern="1200" spc="0" baseline="0">
                <a:solidFill>
                  <a:schemeClr val="tx1">
                    <a:lumMod val="65000"/>
                    <a:lumOff val="35000"/>
                  </a:schemeClr>
                </a:solidFill>
                <a:latin typeface="+mn-lt"/>
                <a:ea typeface="+mn-ea"/>
                <a:cs typeface="+mn-cs"/>
              </a:defRPr>
            </a:pPr>
            <a:r>
              <a:rPr lang="es-ES" sz="1400" b="0" i="0" baseline="0" dirty="0">
                <a:effectLst/>
              </a:rPr>
              <a:t>DE LA MESA DE SACUDIDAS</a:t>
            </a:r>
            <a:endParaRPr lang="es-ES" sz="1400" dirty="0">
              <a:effectLst/>
            </a:endParaRPr>
          </a:p>
        </c:rich>
      </c:tx>
      <c:overlay val="0"/>
      <c:spPr>
        <a:noFill/>
        <a:ln w="25400">
          <a:noFill/>
        </a:ln>
      </c:spPr>
    </c:title>
    <c:autoTitleDeleted val="0"/>
    <c:plotArea>
      <c:layout>
        <c:manualLayout>
          <c:layoutTarget val="inner"/>
          <c:xMode val="edge"/>
          <c:yMode val="edge"/>
          <c:x val="9.0331789193944648E-2"/>
          <c:y val="9.7201021227845227E-2"/>
          <c:w val="0.88648786773697796"/>
          <c:h val="0.72320742515881165"/>
        </c:manualLayout>
      </c:layout>
      <c:barChart>
        <c:barDir val="col"/>
        <c:grouping val="clustered"/>
        <c:varyColors val="0"/>
        <c:ser>
          <c:idx val="0"/>
          <c:order val="0"/>
          <c:tx>
            <c:strRef>
              <c:f>SACUDIDAS!$G$16</c:f>
              <c:strCache>
                <c:ptCount val="1"/>
                <c:pt idx="0">
                  <c:v>BS-DENSE</c:v>
                </c:pt>
              </c:strCache>
            </c:strRef>
          </c:tx>
          <c:spPr>
            <a:solidFill>
              <a:srgbClr val="4472C4"/>
            </a:solidFill>
            <a:ln w="25400">
              <a:noFill/>
            </a:ln>
          </c:spPr>
          <c:invertIfNegative val="0"/>
          <c:val>
            <c:numRef>
              <c:f>SACUDIDAS!$G$17:$G$32</c:f>
              <c:numCache>
                <c:formatCode>General</c:formatCode>
                <c:ptCount val="16"/>
                <c:pt idx="0">
                  <c:v>30</c:v>
                </c:pt>
                <c:pt idx="1">
                  <c:v>28.6</c:v>
                </c:pt>
                <c:pt idx="2">
                  <c:v>53.8</c:v>
                </c:pt>
                <c:pt idx="3">
                  <c:v>108.5</c:v>
                </c:pt>
                <c:pt idx="4">
                  <c:v>11.9</c:v>
                </c:pt>
                <c:pt idx="5">
                  <c:v>43.9</c:v>
                </c:pt>
                <c:pt idx="6">
                  <c:v>8.7899999999999991</c:v>
                </c:pt>
                <c:pt idx="7">
                  <c:v>1.52</c:v>
                </c:pt>
                <c:pt idx="8">
                  <c:v>6.65</c:v>
                </c:pt>
                <c:pt idx="9">
                  <c:v>0.99</c:v>
                </c:pt>
                <c:pt idx="10">
                  <c:v>5.36</c:v>
                </c:pt>
                <c:pt idx="11">
                  <c:v>1.0900000000000001</c:v>
                </c:pt>
                <c:pt idx="12">
                  <c:v>3.12</c:v>
                </c:pt>
                <c:pt idx="13">
                  <c:v>0.49</c:v>
                </c:pt>
                <c:pt idx="14">
                  <c:v>2.87</c:v>
                </c:pt>
                <c:pt idx="15">
                  <c:v>0.46</c:v>
                </c:pt>
              </c:numCache>
            </c:numRef>
          </c:val>
          <c:extLst>
            <c:ext xmlns:c16="http://schemas.microsoft.com/office/drawing/2014/chart" uri="{C3380CC4-5D6E-409C-BE32-E72D297353CC}">
              <c16:uniqueId val="{00000000-E472-42B9-ACA5-193DC18B5C1F}"/>
            </c:ext>
          </c:extLst>
        </c:ser>
        <c:ser>
          <c:idx val="1"/>
          <c:order val="1"/>
          <c:tx>
            <c:strRef>
              <c:f>SACUDIDAS!$H$16</c:f>
              <c:strCache>
                <c:ptCount val="1"/>
                <c:pt idx="0">
                  <c:v>BS-LIGHT</c:v>
                </c:pt>
              </c:strCache>
            </c:strRef>
          </c:tx>
          <c:spPr>
            <a:solidFill>
              <a:srgbClr val="ED7D31"/>
            </a:solidFill>
            <a:ln w="25400">
              <a:noFill/>
            </a:ln>
          </c:spPr>
          <c:invertIfNegative val="0"/>
          <c:val>
            <c:numRef>
              <c:f>SACUDIDAS!$H$17:$H$32</c:f>
              <c:numCache>
                <c:formatCode>General</c:formatCode>
                <c:ptCount val="16"/>
                <c:pt idx="0">
                  <c:v>20</c:v>
                </c:pt>
                <c:pt idx="1">
                  <c:v>19.399999999999999</c:v>
                </c:pt>
                <c:pt idx="2">
                  <c:v>27.1</c:v>
                </c:pt>
                <c:pt idx="3">
                  <c:v>57.4</c:v>
                </c:pt>
                <c:pt idx="4">
                  <c:v>6.33</c:v>
                </c:pt>
                <c:pt idx="5">
                  <c:v>24</c:v>
                </c:pt>
                <c:pt idx="6">
                  <c:v>4.6500000000000004</c:v>
                </c:pt>
                <c:pt idx="7">
                  <c:v>0.88</c:v>
                </c:pt>
                <c:pt idx="8">
                  <c:v>3.88</c:v>
                </c:pt>
                <c:pt idx="9">
                  <c:v>0.62</c:v>
                </c:pt>
                <c:pt idx="10">
                  <c:v>3.56</c:v>
                </c:pt>
                <c:pt idx="11">
                  <c:v>0.69</c:v>
                </c:pt>
                <c:pt idx="12">
                  <c:v>2.14</c:v>
                </c:pt>
                <c:pt idx="13">
                  <c:v>0.28999999999999998</c:v>
                </c:pt>
                <c:pt idx="14">
                  <c:v>1.79</c:v>
                </c:pt>
                <c:pt idx="15">
                  <c:v>0.3</c:v>
                </c:pt>
              </c:numCache>
            </c:numRef>
          </c:val>
          <c:extLst>
            <c:ext xmlns:c16="http://schemas.microsoft.com/office/drawing/2014/chart" uri="{C3380CC4-5D6E-409C-BE32-E72D297353CC}">
              <c16:uniqueId val="{00000001-E472-42B9-ACA5-193DC18B5C1F}"/>
            </c:ext>
          </c:extLst>
        </c:ser>
        <c:ser>
          <c:idx val="2"/>
          <c:order val="2"/>
          <c:tx>
            <c:strRef>
              <c:f>SACUDIDAS!$I$16</c:f>
              <c:strCache>
                <c:ptCount val="1"/>
                <c:pt idx="0">
                  <c:v>BS-MIXED</c:v>
                </c:pt>
              </c:strCache>
            </c:strRef>
          </c:tx>
          <c:spPr>
            <a:solidFill>
              <a:srgbClr val="A5A5A5"/>
            </a:solidFill>
            <a:ln w="25400">
              <a:noFill/>
            </a:ln>
          </c:spPr>
          <c:invertIfNegative val="0"/>
          <c:val>
            <c:numRef>
              <c:f>SACUDIDAS!$I$17:$I$32</c:f>
              <c:numCache>
                <c:formatCode>General</c:formatCode>
                <c:ptCount val="16"/>
                <c:pt idx="0">
                  <c:v>20</c:v>
                </c:pt>
                <c:pt idx="1">
                  <c:v>14.7</c:v>
                </c:pt>
                <c:pt idx="2">
                  <c:v>21.3</c:v>
                </c:pt>
                <c:pt idx="3">
                  <c:v>43.2</c:v>
                </c:pt>
                <c:pt idx="4">
                  <c:v>4.88</c:v>
                </c:pt>
                <c:pt idx="5">
                  <c:v>18.05</c:v>
                </c:pt>
                <c:pt idx="6">
                  <c:v>3.62</c:v>
                </c:pt>
                <c:pt idx="7">
                  <c:v>0.83</c:v>
                </c:pt>
                <c:pt idx="8">
                  <c:v>3.28</c:v>
                </c:pt>
                <c:pt idx="9">
                  <c:v>0.48</c:v>
                </c:pt>
                <c:pt idx="10">
                  <c:v>3.02</c:v>
                </c:pt>
                <c:pt idx="11">
                  <c:v>0.57999999999999996</c:v>
                </c:pt>
                <c:pt idx="12">
                  <c:v>1.68</c:v>
                </c:pt>
                <c:pt idx="13">
                  <c:v>0.22</c:v>
                </c:pt>
                <c:pt idx="14">
                  <c:v>1.39</c:v>
                </c:pt>
                <c:pt idx="15">
                  <c:v>0.24</c:v>
                </c:pt>
              </c:numCache>
            </c:numRef>
          </c:val>
          <c:extLst>
            <c:ext xmlns:c16="http://schemas.microsoft.com/office/drawing/2014/chart" uri="{C3380CC4-5D6E-409C-BE32-E72D297353CC}">
              <c16:uniqueId val="{00000002-E472-42B9-ACA5-193DC18B5C1F}"/>
            </c:ext>
          </c:extLst>
        </c:ser>
        <c:dLbls>
          <c:showLegendKey val="0"/>
          <c:showVal val="0"/>
          <c:showCatName val="0"/>
          <c:showSerName val="0"/>
          <c:showPercent val="0"/>
          <c:showBubbleSize val="0"/>
        </c:dLbls>
        <c:gapWidth val="219"/>
        <c:overlap val="-27"/>
        <c:axId val="1705827151"/>
        <c:axId val="1"/>
      </c:barChart>
      <c:catAx>
        <c:axId val="17058271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t>TIERRAS RARAS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ANÁLISIS (ppm)</a:t>
                </a:r>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5827151"/>
        <c:crosses val="autoZero"/>
        <c:crossBetween val="between"/>
      </c:valAx>
      <c:spPr>
        <a:noFill/>
        <a:ln w="25400">
          <a:noFill/>
        </a:ln>
      </c:spPr>
    </c:plotArea>
    <c:legend>
      <c:legendPos val="r"/>
      <c:layout>
        <c:manualLayout>
          <c:xMode val="edge"/>
          <c:yMode val="edge"/>
          <c:x val="1.1590171534538712E-2"/>
          <c:y val="0.92386305204183383"/>
          <c:w val="0.43296664585911465"/>
          <c:h val="7.6136947958166168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FLOTACIÓN!$A$3</c:f>
              <c:strCache>
                <c:ptCount val="1"/>
                <c:pt idx="0">
                  <c:v>MUESTRA DE MATONA</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117-46AE-9E03-B575A9F3D49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117-46AE-9E03-B575A9F3D49C}"/>
              </c:ext>
            </c:extLst>
          </c:dPt>
          <c:dLbls>
            <c:dLbl>
              <c:idx val="0"/>
              <c:layout>
                <c:manualLayout>
                  <c:x val="-5.1951881014873143E-2"/>
                  <c:y val="8.501421697287839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17-46AE-9E03-B575A9F3D49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FLOTACIÓN!$A$6:$A$7</c:f>
              <c:strCache>
                <c:ptCount val="2"/>
                <c:pt idx="0">
                  <c:v>MF-F</c:v>
                </c:pt>
                <c:pt idx="1">
                  <c:v>MF-C</c:v>
                </c:pt>
              </c:strCache>
            </c:strRef>
          </c:cat>
          <c:val>
            <c:numRef>
              <c:f>FLOTACIÓN!$B$6:$B$7</c:f>
              <c:numCache>
                <c:formatCode>#,##0.0</c:formatCode>
                <c:ptCount val="2"/>
                <c:pt idx="0">
                  <c:v>12.5</c:v>
                </c:pt>
                <c:pt idx="1">
                  <c:v>185.7</c:v>
                </c:pt>
              </c:numCache>
            </c:numRef>
          </c:val>
          <c:extLst>
            <c:ext xmlns:c16="http://schemas.microsoft.com/office/drawing/2014/chart" uri="{C3380CC4-5D6E-409C-BE32-E72D297353CC}">
              <c16:uniqueId val="{00000004-C117-46AE-9E03-B575A9F3D49C}"/>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FLOTACIÓN!$H$3</c:f>
              <c:strCache>
                <c:ptCount val="1"/>
                <c:pt idx="0">
                  <c:v>MUESTRA DE BATÁN</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3AA-4847-86B6-2182AB73F276}"/>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B3AA-4847-86B6-2182AB73F276}"/>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FLOTACIÓN!$H$6:$H$7</c:f>
              <c:strCache>
                <c:ptCount val="2"/>
                <c:pt idx="0">
                  <c:v>BF-F</c:v>
                </c:pt>
                <c:pt idx="1">
                  <c:v>BF-C</c:v>
                </c:pt>
              </c:strCache>
            </c:strRef>
          </c:cat>
          <c:val>
            <c:numRef>
              <c:f>FLOTACIÓN!$I$6:$I$7</c:f>
              <c:numCache>
                <c:formatCode>#,##0.0</c:formatCode>
                <c:ptCount val="2"/>
                <c:pt idx="0">
                  <c:v>131.30000000000001</c:v>
                </c:pt>
                <c:pt idx="1">
                  <c:v>66.900000000000006</c:v>
                </c:pt>
              </c:numCache>
            </c:numRef>
          </c:val>
          <c:extLst>
            <c:ext xmlns:c16="http://schemas.microsoft.com/office/drawing/2014/chart" uri="{C3380CC4-5D6E-409C-BE32-E72D297353CC}">
              <c16:uniqueId val="{00000004-B3AA-4847-86B6-2182AB73F276}"/>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b="1" dirty="0"/>
              <a:t>MUESTRAS DE LA ESCOMBRERA DEL ENSAYO DE FLOTACIÓN POR ESPUMAS</a:t>
            </a:r>
          </a:p>
        </c:rich>
      </c:tx>
      <c:overlay val="0"/>
      <c:spPr>
        <a:noFill/>
        <a:ln w="25400">
          <a:noFill/>
        </a:ln>
      </c:spPr>
    </c:title>
    <c:autoTitleDeleted val="0"/>
    <c:plotArea>
      <c:layout>
        <c:manualLayout>
          <c:layoutTarget val="inner"/>
          <c:xMode val="edge"/>
          <c:yMode val="edge"/>
          <c:x val="9.0331789193944648E-2"/>
          <c:y val="9.7201021227845227E-2"/>
          <c:w val="0.88648786773697796"/>
          <c:h val="0.72320742515881165"/>
        </c:manualLayout>
      </c:layout>
      <c:barChart>
        <c:barDir val="col"/>
        <c:grouping val="clustered"/>
        <c:varyColors val="0"/>
        <c:ser>
          <c:idx val="0"/>
          <c:order val="0"/>
          <c:tx>
            <c:strRef>
              <c:f>SACUDIDAS!$D$16</c:f>
              <c:strCache>
                <c:ptCount val="1"/>
                <c:pt idx="0">
                  <c:v>MS-DENSE</c:v>
                </c:pt>
              </c:strCache>
            </c:strRef>
          </c:tx>
          <c:spPr>
            <a:solidFill>
              <a:srgbClr val="4472C4"/>
            </a:solidFill>
            <a:ln w="25400">
              <a:noFill/>
            </a:ln>
          </c:spPr>
          <c:invertIfNegative val="0"/>
          <c:cat>
            <c:strRef>
              <c:f>SACUDIDAS!$B$17:$B$32</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SACUDIDAS!$D$17:$D$32</c:f>
              <c:numCache>
                <c:formatCode>General</c:formatCode>
                <c:ptCount val="16"/>
                <c:pt idx="0">
                  <c:v>20</c:v>
                </c:pt>
                <c:pt idx="1">
                  <c:v>20.8</c:v>
                </c:pt>
                <c:pt idx="2">
                  <c:v>31.5</c:v>
                </c:pt>
                <c:pt idx="3">
                  <c:v>63.9</c:v>
                </c:pt>
                <c:pt idx="4">
                  <c:v>8.16</c:v>
                </c:pt>
                <c:pt idx="5">
                  <c:v>30.3</c:v>
                </c:pt>
                <c:pt idx="6">
                  <c:v>5.51</c:v>
                </c:pt>
                <c:pt idx="7">
                  <c:v>1.32</c:v>
                </c:pt>
                <c:pt idx="8">
                  <c:v>4.42</c:v>
                </c:pt>
                <c:pt idx="9">
                  <c:v>0.78</c:v>
                </c:pt>
                <c:pt idx="10">
                  <c:v>3.79</c:v>
                </c:pt>
                <c:pt idx="11">
                  <c:v>0.72</c:v>
                </c:pt>
                <c:pt idx="12">
                  <c:v>2.21</c:v>
                </c:pt>
                <c:pt idx="13">
                  <c:v>0.3</c:v>
                </c:pt>
                <c:pt idx="14">
                  <c:v>2.0299999999999998</c:v>
                </c:pt>
                <c:pt idx="15">
                  <c:v>0.39</c:v>
                </c:pt>
              </c:numCache>
            </c:numRef>
          </c:val>
          <c:extLst>
            <c:ext xmlns:c16="http://schemas.microsoft.com/office/drawing/2014/chart" uri="{C3380CC4-5D6E-409C-BE32-E72D297353CC}">
              <c16:uniqueId val="{00000000-B7C2-425F-996A-0A58C860236E}"/>
            </c:ext>
          </c:extLst>
        </c:ser>
        <c:ser>
          <c:idx val="1"/>
          <c:order val="1"/>
          <c:tx>
            <c:strRef>
              <c:f>SACUDIDAS!$E$16</c:f>
              <c:strCache>
                <c:ptCount val="1"/>
                <c:pt idx="0">
                  <c:v>MS-LIGHT</c:v>
                </c:pt>
              </c:strCache>
            </c:strRef>
          </c:tx>
          <c:spPr>
            <a:solidFill>
              <a:srgbClr val="ED7D31"/>
            </a:solidFill>
            <a:ln w="25400">
              <a:noFill/>
            </a:ln>
          </c:spPr>
          <c:invertIfNegative val="0"/>
          <c:cat>
            <c:strRef>
              <c:f>SACUDIDAS!$B$17:$B$32</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SACUDIDAS!$E$17:$E$32</c:f>
              <c:numCache>
                <c:formatCode>General</c:formatCode>
                <c:ptCount val="16"/>
                <c:pt idx="0">
                  <c:v>10</c:v>
                </c:pt>
                <c:pt idx="1">
                  <c:v>23.2</c:v>
                </c:pt>
                <c:pt idx="2">
                  <c:v>20.7</c:v>
                </c:pt>
                <c:pt idx="3">
                  <c:v>44.9</c:v>
                </c:pt>
                <c:pt idx="4">
                  <c:v>5.58</c:v>
                </c:pt>
                <c:pt idx="5">
                  <c:v>21.9</c:v>
                </c:pt>
                <c:pt idx="6">
                  <c:v>3.63</c:v>
                </c:pt>
                <c:pt idx="7">
                  <c:v>0.78</c:v>
                </c:pt>
                <c:pt idx="8">
                  <c:v>3.79</c:v>
                </c:pt>
                <c:pt idx="9">
                  <c:v>0.69</c:v>
                </c:pt>
                <c:pt idx="10">
                  <c:v>3.61</c:v>
                </c:pt>
                <c:pt idx="11">
                  <c:v>0.7</c:v>
                </c:pt>
                <c:pt idx="12">
                  <c:v>2.2400000000000002</c:v>
                </c:pt>
                <c:pt idx="13">
                  <c:v>0.3</c:v>
                </c:pt>
                <c:pt idx="14">
                  <c:v>2.2799999999999998</c:v>
                </c:pt>
                <c:pt idx="15">
                  <c:v>0.24</c:v>
                </c:pt>
              </c:numCache>
            </c:numRef>
          </c:val>
          <c:extLst>
            <c:ext xmlns:c16="http://schemas.microsoft.com/office/drawing/2014/chart" uri="{C3380CC4-5D6E-409C-BE32-E72D297353CC}">
              <c16:uniqueId val="{00000001-B7C2-425F-996A-0A58C860236E}"/>
            </c:ext>
          </c:extLst>
        </c:ser>
        <c:ser>
          <c:idx val="2"/>
          <c:order val="2"/>
          <c:tx>
            <c:strRef>
              <c:f>SACUDIDAS!$F$16</c:f>
              <c:strCache>
                <c:ptCount val="1"/>
                <c:pt idx="0">
                  <c:v>MS-MIXTED</c:v>
                </c:pt>
              </c:strCache>
            </c:strRef>
          </c:tx>
          <c:spPr>
            <a:solidFill>
              <a:srgbClr val="A5A5A5"/>
            </a:solidFill>
            <a:ln w="25400">
              <a:noFill/>
            </a:ln>
          </c:spPr>
          <c:invertIfNegative val="0"/>
          <c:cat>
            <c:strRef>
              <c:f>SACUDIDAS!$B$17:$B$32</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SACUDIDAS!$F$17:$F$32</c:f>
              <c:numCache>
                <c:formatCode>General</c:formatCode>
                <c:ptCount val="16"/>
                <c:pt idx="0">
                  <c:v>20</c:v>
                </c:pt>
                <c:pt idx="1">
                  <c:v>22.9</c:v>
                </c:pt>
                <c:pt idx="2">
                  <c:v>30.7</c:v>
                </c:pt>
                <c:pt idx="3">
                  <c:v>65.8</c:v>
                </c:pt>
                <c:pt idx="4">
                  <c:v>8.1999999999999993</c:v>
                </c:pt>
                <c:pt idx="5">
                  <c:v>32.6</c:v>
                </c:pt>
                <c:pt idx="6">
                  <c:v>5.95</c:v>
                </c:pt>
                <c:pt idx="7">
                  <c:v>1.17</c:v>
                </c:pt>
                <c:pt idx="8">
                  <c:v>4.78</c:v>
                </c:pt>
                <c:pt idx="9">
                  <c:v>0.75</c:v>
                </c:pt>
                <c:pt idx="10">
                  <c:v>4.3499999999999996</c:v>
                </c:pt>
                <c:pt idx="11">
                  <c:v>0.75</c:v>
                </c:pt>
                <c:pt idx="12">
                  <c:v>2.2400000000000002</c:v>
                </c:pt>
                <c:pt idx="13">
                  <c:v>0.3</c:v>
                </c:pt>
                <c:pt idx="14">
                  <c:v>2.14</c:v>
                </c:pt>
                <c:pt idx="15">
                  <c:v>0.28000000000000003</c:v>
                </c:pt>
              </c:numCache>
            </c:numRef>
          </c:val>
          <c:extLst>
            <c:ext xmlns:c16="http://schemas.microsoft.com/office/drawing/2014/chart" uri="{C3380CC4-5D6E-409C-BE32-E72D297353CC}">
              <c16:uniqueId val="{00000002-B7C2-425F-996A-0A58C860236E}"/>
            </c:ext>
          </c:extLst>
        </c:ser>
        <c:dLbls>
          <c:showLegendKey val="0"/>
          <c:showVal val="0"/>
          <c:showCatName val="0"/>
          <c:showSerName val="0"/>
          <c:showPercent val="0"/>
          <c:showBubbleSize val="0"/>
        </c:dLbls>
        <c:gapWidth val="219"/>
        <c:overlap val="-27"/>
        <c:axId val="1705832143"/>
        <c:axId val="1"/>
      </c:barChart>
      <c:catAx>
        <c:axId val="170583214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dirty="0"/>
                  <a:t>TIERRAS RARAS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dirty="0"/>
                  <a:t>ANÁLISIS (ppm)</a:t>
                </a:r>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5832143"/>
        <c:crosses val="autoZero"/>
        <c:crossBetween val="between"/>
      </c:valAx>
      <c:spPr>
        <a:noFill/>
        <a:ln w="25400">
          <a:noFill/>
        </a:ln>
      </c:spPr>
    </c:plotArea>
    <c:legend>
      <c:legendPos val="r"/>
      <c:layout>
        <c:manualLayout>
          <c:xMode val="edge"/>
          <c:yMode val="edge"/>
          <c:x val="1.1590161685101335E-2"/>
          <c:y val="0.92386301541658822"/>
          <c:w val="0.53681467514705683"/>
          <c:h val="7.3665493178540431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b="1" i="0" baseline="0" dirty="0">
                <a:effectLst/>
              </a:rPr>
              <a:t>MUESTRAS DEL LAVADERO DEL ENSAYO DE FLOTACIÓN POR ESPUMAS</a:t>
            </a:r>
            <a:endParaRPr lang="es-ES" sz="1400" dirty="0">
              <a:effectLst/>
            </a:endParaRPr>
          </a:p>
        </c:rich>
      </c:tx>
      <c:overlay val="0"/>
      <c:spPr>
        <a:noFill/>
        <a:ln w="25400">
          <a:noFill/>
        </a:ln>
      </c:spPr>
    </c:title>
    <c:autoTitleDeleted val="0"/>
    <c:plotArea>
      <c:layout>
        <c:manualLayout>
          <c:layoutTarget val="inner"/>
          <c:xMode val="edge"/>
          <c:yMode val="edge"/>
          <c:x val="9.0331789193944648E-2"/>
          <c:y val="9.7201021227845227E-2"/>
          <c:w val="0.88648786773697796"/>
          <c:h val="0.72320742515881165"/>
        </c:manualLayout>
      </c:layout>
      <c:barChart>
        <c:barDir val="col"/>
        <c:grouping val="clustered"/>
        <c:varyColors val="0"/>
        <c:ser>
          <c:idx val="0"/>
          <c:order val="0"/>
          <c:tx>
            <c:strRef>
              <c:f>SACUDIDAS!$G$16</c:f>
              <c:strCache>
                <c:ptCount val="1"/>
                <c:pt idx="0">
                  <c:v>BS-DENSE</c:v>
                </c:pt>
              </c:strCache>
            </c:strRef>
          </c:tx>
          <c:spPr>
            <a:solidFill>
              <a:srgbClr val="4472C4"/>
            </a:solidFill>
            <a:ln w="25400">
              <a:noFill/>
            </a:ln>
          </c:spPr>
          <c:invertIfNegative val="0"/>
          <c:val>
            <c:numRef>
              <c:f>SACUDIDAS!$G$17:$G$32</c:f>
              <c:numCache>
                <c:formatCode>General</c:formatCode>
                <c:ptCount val="16"/>
                <c:pt idx="0">
                  <c:v>30</c:v>
                </c:pt>
                <c:pt idx="1">
                  <c:v>28.6</c:v>
                </c:pt>
                <c:pt idx="2">
                  <c:v>53.8</c:v>
                </c:pt>
                <c:pt idx="3">
                  <c:v>108.5</c:v>
                </c:pt>
                <c:pt idx="4">
                  <c:v>11.9</c:v>
                </c:pt>
                <c:pt idx="5">
                  <c:v>43.9</c:v>
                </c:pt>
                <c:pt idx="6">
                  <c:v>8.7899999999999991</c:v>
                </c:pt>
                <c:pt idx="7">
                  <c:v>1.52</c:v>
                </c:pt>
                <c:pt idx="8">
                  <c:v>6.65</c:v>
                </c:pt>
                <c:pt idx="9">
                  <c:v>0.99</c:v>
                </c:pt>
                <c:pt idx="10">
                  <c:v>5.36</c:v>
                </c:pt>
                <c:pt idx="11">
                  <c:v>1.0900000000000001</c:v>
                </c:pt>
                <c:pt idx="12">
                  <c:v>3.12</c:v>
                </c:pt>
                <c:pt idx="13">
                  <c:v>0.49</c:v>
                </c:pt>
                <c:pt idx="14">
                  <c:v>2.87</c:v>
                </c:pt>
                <c:pt idx="15">
                  <c:v>0.46</c:v>
                </c:pt>
              </c:numCache>
            </c:numRef>
          </c:val>
          <c:extLst>
            <c:ext xmlns:c16="http://schemas.microsoft.com/office/drawing/2014/chart" uri="{C3380CC4-5D6E-409C-BE32-E72D297353CC}">
              <c16:uniqueId val="{00000000-8121-4A97-95E1-728A6B730E51}"/>
            </c:ext>
          </c:extLst>
        </c:ser>
        <c:ser>
          <c:idx val="1"/>
          <c:order val="1"/>
          <c:tx>
            <c:strRef>
              <c:f>SACUDIDAS!$H$16</c:f>
              <c:strCache>
                <c:ptCount val="1"/>
                <c:pt idx="0">
                  <c:v>BS-LIGHT</c:v>
                </c:pt>
              </c:strCache>
            </c:strRef>
          </c:tx>
          <c:spPr>
            <a:solidFill>
              <a:srgbClr val="ED7D31"/>
            </a:solidFill>
            <a:ln w="25400">
              <a:noFill/>
            </a:ln>
          </c:spPr>
          <c:invertIfNegative val="0"/>
          <c:val>
            <c:numRef>
              <c:f>SACUDIDAS!$H$17:$H$32</c:f>
              <c:numCache>
                <c:formatCode>General</c:formatCode>
                <c:ptCount val="16"/>
                <c:pt idx="0">
                  <c:v>20</c:v>
                </c:pt>
                <c:pt idx="1">
                  <c:v>19.399999999999999</c:v>
                </c:pt>
                <c:pt idx="2">
                  <c:v>27.1</c:v>
                </c:pt>
                <c:pt idx="3">
                  <c:v>57.4</c:v>
                </c:pt>
                <c:pt idx="4">
                  <c:v>6.33</c:v>
                </c:pt>
                <c:pt idx="5">
                  <c:v>24</c:v>
                </c:pt>
                <c:pt idx="6">
                  <c:v>4.6500000000000004</c:v>
                </c:pt>
                <c:pt idx="7">
                  <c:v>0.88</c:v>
                </c:pt>
                <c:pt idx="8">
                  <c:v>3.88</c:v>
                </c:pt>
                <c:pt idx="9">
                  <c:v>0.62</c:v>
                </c:pt>
                <c:pt idx="10">
                  <c:v>3.56</c:v>
                </c:pt>
                <c:pt idx="11">
                  <c:v>0.69</c:v>
                </c:pt>
                <c:pt idx="12">
                  <c:v>2.14</c:v>
                </c:pt>
                <c:pt idx="13">
                  <c:v>0.28999999999999998</c:v>
                </c:pt>
                <c:pt idx="14">
                  <c:v>1.79</c:v>
                </c:pt>
                <c:pt idx="15">
                  <c:v>0.3</c:v>
                </c:pt>
              </c:numCache>
            </c:numRef>
          </c:val>
          <c:extLst>
            <c:ext xmlns:c16="http://schemas.microsoft.com/office/drawing/2014/chart" uri="{C3380CC4-5D6E-409C-BE32-E72D297353CC}">
              <c16:uniqueId val="{00000001-8121-4A97-95E1-728A6B730E51}"/>
            </c:ext>
          </c:extLst>
        </c:ser>
        <c:ser>
          <c:idx val="2"/>
          <c:order val="2"/>
          <c:tx>
            <c:strRef>
              <c:f>SACUDIDAS!$I$16</c:f>
              <c:strCache>
                <c:ptCount val="1"/>
                <c:pt idx="0">
                  <c:v>BS-MIXED</c:v>
                </c:pt>
              </c:strCache>
            </c:strRef>
          </c:tx>
          <c:spPr>
            <a:solidFill>
              <a:srgbClr val="A5A5A5"/>
            </a:solidFill>
            <a:ln w="25400">
              <a:noFill/>
            </a:ln>
          </c:spPr>
          <c:invertIfNegative val="0"/>
          <c:val>
            <c:numRef>
              <c:f>SACUDIDAS!$I$17:$I$32</c:f>
              <c:numCache>
                <c:formatCode>General</c:formatCode>
                <c:ptCount val="16"/>
                <c:pt idx="0">
                  <c:v>20</c:v>
                </c:pt>
                <c:pt idx="1">
                  <c:v>14.7</c:v>
                </c:pt>
                <c:pt idx="2">
                  <c:v>21.3</c:v>
                </c:pt>
                <c:pt idx="3">
                  <c:v>43.2</c:v>
                </c:pt>
                <c:pt idx="4">
                  <c:v>4.88</c:v>
                </c:pt>
                <c:pt idx="5">
                  <c:v>18.05</c:v>
                </c:pt>
                <c:pt idx="6">
                  <c:v>3.62</c:v>
                </c:pt>
                <c:pt idx="7">
                  <c:v>0.83</c:v>
                </c:pt>
                <c:pt idx="8">
                  <c:v>3.28</c:v>
                </c:pt>
                <c:pt idx="9">
                  <c:v>0.48</c:v>
                </c:pt>
                <c:pt idx="10">
                  <c:v>3.02</c:v>
                </c:pt>
                <c:pt idx="11">
                  <c:v>0.57999999999999996</c:v>
                </c:pt>
                <c:pt idx="12">
                  <c:v>1.68</c:v>
                </c:pt>
                <c:pt idx="13">
                  <c:v>0.22</c:v>
                </c:pt>
                <c:pt idx="14">
                  <c:v>1.39</c:v>
                </c:pt>
                <c:pt idx="15">
                  <c:v>0.24</c:v>
                </c:pt>
              </c:numCache>
            </c:numRef>
          </c:val>
          <c:extLst>
            <c:ext xmlns:c16="http://schemas.microsoft.com/office/drawing/2014/chart" uri="{C3380CC4-5D6E-409C-BE32-E72D297353CC}">
              <c16:uniqueId val="{00000002-8121-4A97-95E1-728A6B730E51}"/>
            </c:ext>
          </c:extLst>
        </c:ser>
        <c:dLbls>
          <c:showLegendKey val="0"/>
          <c:showVal val="0"/>
          <c:showCatName val="0"/>
          <c:showSerName val="0"/>
          <c:showPercent val="0"/>
          <c:showBubbleSize val="0"/>
        </c:dLbls>
        <c:gapWidth val="219"/>
        <c:overlap val="-27"/>
        <c:axId val="1705835471"/>
        <c:axId val="1"/>
      </c:barChart>
      <c:catAx>
        <c:axId val="170583547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dirty="0"/>
                  <a:t>TIERRAS RARAS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dirty="0"/>
                  <a:t>ANÁLISIS (ppm)</a:t>
                </a:r>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5835471"/>
        <c:crosses val="autoZero"/>
        <c:crossBetween val="between"/>
      </c:valAx>
      <c:spPr>
        <a:noFill/>
        <a:ln w="25400">
          <a:noFill/>
        </a:ln>
      </c:spPr>
    </c:plotArea>
    <c:legend>
      <c:legendPos val="r"/>
      <c:layout>
        <c:manualLayout>
          <c:xMode val="edge"/>
          <c:yMode val="edge"/>
          <c:x val="1.1590106879273318E-2"/>
          <c:y val="0.92386305204183383"/>
          <c:w val="0.432966578629082"/>
          <c:h val="7.6136947958166168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MGS!$A$3</c:f>
              <c:strCache>
                <c:ptCount val="1"/>
                <c:pt idx="0">
                  <c:v>MUESTRA DE MATONA</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9AC-494A-9043-9C31F46FEDA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9AC-494A-9043-9C31F46FEDA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9AC-494A-9043-9C31F46FEDA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9AC-494A-9043-9C31F46FEDAC}"/>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MGS!$A$6:$A$9</c:f>
              <c:strCache>
                <c:ptCount val="4"/>
                <c:pt idx="0">
                  <c:v>MMGS-D</c:v>
                </c:pt>
                <c:pt idx="1">
                  <c:v>MMGS-L1</c:v>
                </c:pt>
                <c:pt idx="2">
                  <c:v>MMGS-L2</c:v>
                </c:pt>
                <c:pt idx="3">
                  <c:v>MMGS-F</c:v>
                </c:pt>
              </c:strCache>
            </c:strRef>
          </c:cat>
          <c:val>
            <c:numRef>
              <c:f>MGS!$B$6:$B$9</c:f>
              <c:numCache>
                <c:formatCode>#,##0.0</c:formatCode>
                <c:ptCount val="4"/>
                <c:pt idx="0">
                  <c:v>294.8</c:v>
                </c:pt>
                <c:pt idx="1">
                  <c:v>329.5</c:v>
                </c:pt>
                <c:pt idx="2">
                  <c:v>79.3</c:v>
                </c:pt>
                <c:pt idx="3">
                  <c:v>134.6</c:v>
                </c:pt>
              </c:numCache>
            </c:numRef>
          </c:val>
          <c:extLst>
            <c:ext xmlns:c16="http://schemas.microsoft.com/office/drawing/2014/chart" uri="{C3380CC4-5D6E-409C-BE32-E72D297353CC}">
              <c16:uniqueId val="{00000008-79AC-494A-9043-9C31F46FEDAC}"/>
            </c:ext>
          </c:extLst>
        </c:ser>
        <c:dLbls>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MGS!$H$3</c:f>
              <c:strCache>
                <c:ptCount val="1"/>
                <c:pt idx="0">
                  <c:v>MUESTRA DE BATÁN</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DC6-4C17-BC1E-133385A2059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BDC6-4C17-BC1E-133385A2059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BDC6-4C17-BC1E-133385A2059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BDC6-4C17-BC1E-133385A2059E}"/>
              </c:ext>
            </c:extLst>
          </c:dPt>
          <c:dLbls>
            <c:dLbl>
              <c:idx val="0"/>
              <c:layout>
                <c:manualLayout>
                  <c:x val="-4.3561242344706909E-2"/>
                  <c:y val="7.575495771361914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DC6-4C17-BC1E-133385A2059E}"/>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MGS!$H$6:$H$9</c:f>
              <c:strCache>
                <c:ptCount val="4"/>
                <c:pt idx="0">
                  <c:v>BMGS-D</c:v>
                </c:pt>
                <c:pt idx="1">
                  <c:v>BMGS-L1</c:v>
                </c:pt>
                <c:pt idx="2">
                  <c:v>BMGS-L2</c:v>
                </c:pt>
                <c:pt idx="3">
                  <c:v>BMGS-F</c:v>
                </c:pt>
              </c:strCache>
            </c:strRef>
          </c:cat>
          <c:val>
            <c:numRef>
              <c:f>MGS!$I$6:$I$9</c:f>
              <c:numCache>
                <c:formatCode>#,##0.0</c:formatCode>
                <c:ptCount val="4"/>
                <c:pt idx="0">
                  <c:v>38.799999999999997</c:v>
                </c:pt>
                <c:pt idx="1">
                  <c:v>488.1</c:v>
                </c:pt>
                <c:pt idx="2">
                  <c:v>150.6</c:v>
                </c:pt>
                <c:pt idx="3">
                  <c:v>112</c:v>
                </c:pt>
              </c:numCache>
            </c:numRef>
          </c:val>
          <c:extLst>
            <c:ext xmlns:c16="http://schemas.microsoft.com/office/drawing/2014/chart" uri="{C3380CC4-5D6E-409C-BE32-E72D297353CC}">
              <c16:uniqueId val="{00000008-BDC6-4C17-BC1E-133385A2059E}"/>
            </c:ext>
          </c:extLst>
        </c:ser>
        <c:dLbls>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ES" sz="1400" b="1" dirty="0"/>
              <a:t>MUESTRA DE LA ESCOMBRERA DEL MGS</a:t>
            </a:r>
          </a:p>
        </c:rich>
      </c:tx>
      <c:overlay val="0"/>
      <c:spPr>
        <a:noFill/>
        <a:ln w="25400">
          <a:noFill/>
        </a:ln>
      </c:spPr>
    </c:title>
    <c:autoTitleDeleted val="0"/>
    <c:plotArea>
      <c:layout>
        <c:manualLayout>
          <c:layoutTarget val="inner"/>
          <c:xMode val="edge"/>
          <c:yMode val="edge"/>
          <c:x val="9.0331789193944648E-2"/>
          <c:y val="9.7201021227845227E-2"/>
          <c:w val="0.88648786773697796"/>
          <c:h val="0.72320742515881165"/>
        </c:manualLayout>
      </c:layout>
      <c:barChart>
        <c:barDir val="col"/>
        <c:grouping val="clustered"/>
        <c:varyColors val="0"/>
        <c:ser>
          <c:idx val="0"/>
          <c:order val="0"/>
          <c:tx>
            <c:strRef>
              <c:f>MGS!$D$14</c:f>
              <c:strCache>
                <c:ptCount val="1"/>
                <c:pt idx="0">
                  <c:v>MMGS-DENSE</c:v>
                </c:pt>
              </c:strCache>
            </c:strRef>
          </c:tx>
          <c:invertIfNegative val="0"/>
          <c:cat>
            <c:strRef>
              <c:f>MGS!$B$15:$B$30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MGS!$D$15:$D$30</c:f>
              <c:numCache>
                <c:formatCode>General</c:formatCode>
                <c:ptCount val="16"/>
                <c:pt idx="0">
                  <c:v>20</c:v>
                </c:pt>
                <c:pt idx="1">
                  <c:v>34.799999999999997</c:v>
                </c:pt>
                <c:pt idx="2">
                  <c:v>37.5</c:v>
                </c:pt>
                <c:pt idx="3">
                  <c:v>54.3</c:v>
                </c:pt>
                <c:pt idx="4">
                  <c:v>8.89</c:v>
                </c:pt>
                <c:pt idx="5">
                  <c:v>33.5</c:v>
                </c:pt>
                <c:pt idx="6">
                  <c:v>5.81</c:v>
                </c:pt>
                <c:pt idx="7">
                  <c:v>1.42</c:v>
                </c:pt>
                <c:pt idx="8">
                  <c:v>6.08</c:v>
                </c:pt>
                <c:pt idx="9">
                  <c:v>1.06</c:v>
                </c:pt>
                <c:pt idx="10">
                  <c:v>3.88</c:v>
                </c:pt>
                <c:pt idx="11">
                  <c:v>1.2</c:v>
                </c:pt>
                <c:pt idx="12">
                  <c:v>3.73</c:v>
                </c:pt>
                <c:pt idx="13">
                  <c:v>0.48</c:v>
                </c:pt>
                <c:pt idx="14">
                  <c:v>3.56</c:v>
                </c:pt>
                <c:pt idx="15">
                  <c:v>0.54</c:v>
                </c:pt>
              </c:numCache>
            </c:numRef>
          </c:val>
          <c:extLst>
            <c:ext xmlns:c16="http://schemas.microsoft.com/office/drawing/2014/chart" uri="{C3380CC4-5D6E-409C-BE32-E72D297353CC}">
              <c16:uniqueId val="{00000000-BACF-4B84-92C9-5438E1C85667}"/>
            </c:ext>
          </c:extLst>
        </c:ser>
        <c:ser>
          <c:idx val="1"/>
          <c:order val="1"/>
          <c:tx>
            <c:strRef>
              <c:f>MGS!$E$14</c:f>
              <c:strCache>
                <c:ptCount val="1"/>
                <c:pt idx="0">
                  <c:v>MMGS-LIGHT 1</c:v>
                </c:pt>
              </c:strCache>
            </c:strRef>
          </c:tx>
          <c:invertIfNegative val="0"/>
          <c:cat>
            <c:strRef>
              <c:f>MGS!$B$15:$B$30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MGS!$E$15:$E$30</c:f>
              <c:numCache>
                <c:formatCode>General</c:formatCode>
                <c:ptCount val="16"/>
                <c:pt idx="0">
                  <c:v>20</c:v>
                </c:pt>
                <c:pt idx="1">
                  <c:v>23</c:v>
                </c:pt>
                <c:pt idx="2">
                  <c:v>38.200000000000003</c:v>
                </c:pt>
                <c:pt idx="3">
                  <c:v>72.8</c:v>
                </c:pt>
                <c:pt idx="4">
                  <c:v>9.48</c:v>
                </c:pt>
                <c:pt idx="5">
                  <c:v>33.700000000000003</c:v>
                </c:pt>
                <c:pt idx="6">
                  <c:v>6.71</c:v>
                </c:pt>
                <c:pt idx="7">
                  <c:v>1.4</c:v>
                </c:pt>
                <c:pt idx="8">
                  <c:v>5.51</c:v>
                </c:pt>
                <c:pt idx="9">
                  <c:v>0.86</c:v>
                </c:pt>
                <c:pt idx="10">
                  <c:v>5.26</c:v>
                </c:pt>
                <c:pt idx="11">
                  <c:v>0.85</c:v>
                </c:pt>
                <c:pt idx="12">
                  <c:v>2.54</c:v>
                </c:pt>
                <c:pt idx="13">
                  <c:v>0.37</c:v>
                </c:pt>
                <c:pt idx="14">
                  <c:v>2.0699999999999998</c:v>
                </c:pt>
                <c:pt idx="15">
                  <c:v>0.31</c:v>
                </c:pt>
              </c:numCache>
            </c:numRef>
          </c:val>
          <c:extLst>
            <c:ext xmlns:c16="http://schemas.microsoft.com/office/drawing/2014/chart" uri="{C3380CC4-5D6E-409C-BE32-E72D297353CC}">
              <c16:uniqueId val="{00000001-BACF-4B84-92C9-5438E1C85667}"/>
            </c:ext>
          </c:extLst>
        </c:ser>
        <c:dLbls>
          <c:showLegendKey val="0"/>
          <c:showVal val="0"/>
          <c:showCatName val="0"/>
          <c:showSerName val="0"/>
          <c:showPercent val="0"/>
          <c:showBubbleSize val="0"/>
        </c:dLbls>
        <c:gapWidth val="219"/>
        <c:overlap val="-27"/>
        <c:axId val="1705824655"/>
        <c:axId val="1"/>
      </c:barChart>
      <c:catAx>
        <c:axId val="170582465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dirty="0"/>
                  <a:t>TIERRAS RARAS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dirty="0"/>
                  <a:t>ANÁLISIS (ppm)</a:t>
                </a:r>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5824655"/>
        <c:crosses val="autoZero"/>
        <c:crossBetween val="between"/>
      </c:valAx>
      <c:spPr>
        <a:noFill/>
        <a:ln w="25400">
          <a:noFill/>
        </a:ln>
      </c:spPr>
    </c:plotArea>
    <c:legend>
      <c:legendPos val="r"/>
      <c:layout>
        <c:manualLayout>
          <c:xMode val="edge"/>
          <c:yMode val="edge"/>
          <c:x val="1.1590161685101335E-2"/>
          <c:y val="0.92386301541658822"/>
          <c:w val="0.47934763845918915"/>
          <c:h val="7.6136984583411671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b="1" dirty="0"/>
              <a:t>MUESTRA DEL LAVADERO DEL MGS</a:t>
            </a:r>
          </a:p>
        </c:rich>
      </c:tx>
      <c:overlay val="0"/>
      <c:spPr>
        <a:noFill/>
        <a:ln w="25400">
          <a:noFill/>
        </a:ln>
      </c:spPr>
    </c:title>
    <c:autoTitleDeleted val="0"/>
    <c:plotArea>
      <c:layout>
        <c:manualLayout>
          <c:layoutTarget val="inner"/>
          <c:xMode val="edge"/>
          <c:yMode val="edge"/>
          <c:x val="9.0331789193944648E-2"/>
          <c:y val="9.7201021227845227E-2"/>
          <c:w val="0.88648786773697796"/>
          <c:h val="0.72320742515881165"/>
        </c:manualLayout>
      </c:layout>
      <c:barChart>
        <c:barDir val="col"/>
        <c:grouping val="clustered"/>
        <c:varyColors val="0"/>
        <c:ser>
          <c:idx val="0"/>
          <c:order val="0"/>
          <c:tx>
            <c:strRef>
              <c:f>MGS!$F$14</c:f>
              <c:strCache>
                <c:ptCount val="1"/>
                <c:pt idx="0">
                  <c:v>BMGS-DENSE</c:v>
                </c:pt>
              </c:strCache>
            </c:strRef>
          </c:tx>
          <c:invertIfNegative val="0"/>
          <c:cat>
            <c:strRef>
              <c:f>MGS!$B$15:$B$30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MGS!$F$15:$F$30</c:f>
              <c:numCache>
                <c:formatCode>General</c:formatCode>
                <c:ptCount val="16"/>
                <c:pt idx="0">
                  <c:v>30</c:v>
                </c:pt>
                <c:pt idx="1">
                  <c:v>29.7</c:v>
                </c:pt>
                <c:pt idx="2">
                  <c:v>42</c:v>
                </c:pt>
                <c:pt idx="3">
                  <c:v>41.6</c:v>
                </c:pt>
                <c:pt idx="4">
                  <c:v>9.69</c:v>
                </c:pt>
                <c:pt idx="5">
                  <c:v>36.799999999999997</c:v>
                </c:pt>
                <c:pt idx="6">
                  <c:v>7.06</c:v>
                </c:pt>
                <c:pt idx="7">
                  <c:v>1.32</c:v>
                </c:pt>
                <c:pt idx="8">
                  <c:v>6.3</c:v>
                </c:pt>
                <c:pt idx="9">
                  <c:v>0.96</c:v>
                </c:pt>
                <c:pt idx="10">
                  <c:v>3.48</c:v>
                </c:pt>
                <c:pt idx="11">
                  <c:v>1.08</c:v>
                </c:pt>
                <c:pt idx="12">
                  <c:v>3.38</c:v>
                </c:pt>
                <c:pt idx="13">
                  <c:v>0.46</c:v>
                </c:pt>
                <c:pt idx="14">
                  <c:v>2.84</c:v>
                </c:pt>
                <c:pt idx="15">
                  <c:v>0.45</c:v>
                </c:pt>
              </c:numCache>
            </c:numRef>
          </c:val>
          <c:extLst>
            <c:ext xmlns:c16="http://schemas.microsoft.com/office/drawing/2014/chart" uri="{C3380CC4-5D6E-409C-BE32-E72D297353CC}">
              <c16:uniqueId val="{00000000-48FB-4B4D-B235-641B983B395F}"/>
            </c:ext>
          </c:extLst>
        </c:ser>
        <c:ser>
          <c:idx val="1"/>
          <c:order val="1"/>
          <c:tx>
            <c:strRef>
              <c:f>MGS!$G$14</c:f>
              <c:strCache>
                <c:ptCount val="1"/>
                <c:pt idx="0">
                  <c:v>BMGS-LIGHT 1</c:v>
                </c:pt>
              </c:strCache>
            </c:strRef>
          </c:tx>
          <c:invertIfNegative val="0"/>
          <c:cat>
            <c:strRef>
              <c:f>MGS!$B$15:$B$30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MGS!$G$15:$G$30</c:f>
              <c:numCache>
                <c:formatCode>General</c:formatCode>
                <c:ptCount val="16"/>
                <c:pt idx="0">
                  <c:v>20</c:v>
                </c:pt>
                <c:pt idx="1">
                  <c:v>15.2</c:v>
                </c:pt>
                <c:pt idx="2">
                  <c:v>24</c:v>
                </c:pt>
                <c:pt idx="3">
                  <c:v>89.7</c:v>
                </c:pt>
                <c:pt idx="4">
                  <c:v>5.61</c:v>
                </c:pt>
                <c:pt idx="5">
                  <c:v>21.5</c:v>
                </c:pt>
                <c:pt idx="6">
                  <c:v>3.61</c:v>
                </c:pt>
                <c:pt idx="7">
                  <c:v>0.71</c:v>
                </c:pt>
                <c:pt idx="8">
                  <c:v>3.8</c:v>
                </c:pt>
                <c:pt idx="9">
                  <c:v>0.56999999999999995</c:v>
                </c:pt>
                <c:pt idx="10">
                  <c:v>4.32</c:v>
                </c:pt>
                <c:pt idx="11">
                  <c:v>0.57999999999999996</c:v>
                </c:pt>
                <c:pt idx="12">
                  <c:v>1.62</c:v>
                </c:pt>
                <c:pt idx="13">
                  <c:v>0.25</c:v>
                </c:pt>
                <c:pt idx="14">
                  <c:v>1.62</c:v>
                </c:pt>
                <c:pt idx="15">
                  <c:v>0.2</c:v>
                </c:pt>
              </c:numCache>
            </c:numRef>
          </c:val>
          <c:extLst>
            <c:ext xmlns:c16="http://schemas.microsoft.com/office/drawing/2014/chart" uri="{C3380CC4-5D6E-409C-BE32-E72D297353CC}">
              <c16:uniqueId val="{00000001-48FB-4B4D-B235-641B983B395F}"/>
            </c:ext>
          </c:extLst>
        </c:ser>
        <c:dLbls>
          <c:showLegendKey val="0"/>
          <c:showVal val="0"/>
          <c:showCatName val="0"/>
          <c:showSerName val="0"/>
          <c:showPercent val="0"/>
          <c:showBubbleSize val="0"/>
        </c:dLbls>
        <c:gapWidth val="219"/>
        <c:overlap val="-27"/>
        <c:axId val="1705832559"/>
        <c:axId val="1"/>
      </c:barChart>
      <c:catAx>
        <c:axId val="170583255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dirty="0"/>
                  <a:t>TIERRAS RARAS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dirty="0"/>
                  <a:t>ANÁLISIS (ppm)</a:t>
                </a:r>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5832559"/>
        <c:crosses val="autoZero"/>
        <c:crossBetween val="between"/>
      </c:valAx>
      <c:spPr>
        <a:noFill/>
        <a:ln w="25400">
          <a:noFill/>
        </a:ln>
      </c:spPr>
    </c:plotArea>
    <c:legend>
      <c:legendPos val="r"/>
      <c:layout>
        <c:manualLayout>
          <c:xMode val="edge"/>
          <c:yMode val="edge"/>
          <c:x val="1.1590106879273318E-2"/>
          <c:y val="0.92386305204183383"/>
          <c:w val="0.40687536510914191"/>
          <c:h val="7.6136947958166168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48376965699803"/>
          <c:y val="0.10670895304753571"/>
          <c:w val="0.82482766016115683"/>
          <c:h val="0.69003557888597256"/>
        </c:manualLayout>
      </c:layout>
      <c:barChart>
        <c:barDir val="col"/>
        <c:grouping val="clustered"/>
        <c:varyColors val="0"/>
        <c:ser>
          <c:idx val="0"/>
          <c:order val="0"/>
          <c:tx>
            <c:strRef>
              <c:f>'INICIAL-BRUTA'!$J$10</c:f>
              <c:strCache>
                <c:ptCount val="1"/>
                <c:pt idx="0">
                  <c:v>ANÁLISIS POLONIA  
P-1 (ppm)</c:v>
                </c:pt>
              </c:strCache>
            </c:strRef>
          </c:tx>
          <c:spPr>
            <a:solidFill>
              <a:schemeClr val="accent1"/>
            </a:solidFill>
            <a:ln>
              <a:noFill/>
            </a:ln>
            <a:effectLst/>
          </c:spPr>
          <c:invertIfNegative val="0"/>
          <c:cat>
            <c:strRef>
              <c:f>'INICIAL-BRUTA'!$I$11:$I$26</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'INICIAL-BRUTA'!$J$11:$J$26</c:f>
              <c:numCache>
                <c:formatCode>General</c:formatCode>
                <c:ptCount val="16"/>
                <c:pt idx="0">
                  <c:v>20</c:v>
                </c:pt>
                <c:pt idx="1">
                  <c:v>29.8</c:v>
                </c:pt>
                <c:pt idx="2">
                  <c:v>28.8</c:v>
                </c:pt>
                <c:pt idx="3">
                  <c:v>60.5</c:v>
                </c:pt>
                <c:pt idx="4">
                  <c:v>7.51</c:v>
                </c:pt>
                <c:pt idx="5">
                  <c:v>28</c:v>
                </c:pt>
                <c:pt idx="6">
                  <c:v>6.38</c:v>
                </c:pt>
                <c:pt idx="7">
                  <c:v>1.66</c:v>
                </c:pt>
                <c:pt idx="8">
                  <c:v>5.25</c:v>
                </c:pt>
                <c:pt idx="9">
                  <c:v>0.94</c:v>
                </c:pt>
                <c:pt idx="10">
                  <c:v>5.68</c:v>
                </c:pt>
                <c:pt idx="11">
                  <c:v>0.96</c:v>
                </c:pt>
                <c:pt idx="12">
                  <c:v>3.44</c:v>
                </c:pt>
                <c:pt idx="13">
                  <c:v>0.46</c:v>
                </c:pt>
                <c:pt idx="14">
                  <c:v>2.86</c:v>
                </c:pt>
                <c:pt idx="15">
                  <c:v>0.39</c:v>
                </c:pt>
              </c:numCache>
            </c:numRef>
          </c:val>
          <c:extLst>
            <c:ext xmlns:c16="http://schemas.microsoft.com/office/drawing/2014/chart" uri="{C3380CC4-5D6E-409C-BE32-E72D297353CC}">
              <c16:uniqueId val="{00000000-9B02-4B8B-B657-FFA0DCBD1823}"/>
            </c:ext>
          </c:extLst>
        </c:ser>
        <c:ser>
          <c:idx val="1"/>
          <c:order val="1"/>
          <c:tx>
            <c:strRef>
              <c:f>'INICIAL-BRUTA'!$K$10</c:f>
              <c:strCache>
                <c:ptCount val="1"/>
                <c:pt idx="0">
                  <c:v>ANÁLISIS ESLOVENIA 
S-1 (ppm)</c:v>
                </c:pt>
              </c:strCache>
            </c:strRef>
          </c:tx>
          <c:spPr>
            <a:solidFill>
              <a:schemeClr val="accent2"/>
            </a:solidFill>
            <a:ln>
              <a:noFill/>
            </a:ln>
            <a:effectLst/>
          </c:spPr>
          <c:invertIfNegative val="0"/>
          <c:val>
            <c:numRef>
              <c:f>'INICIAL-BRUTA'!$K$11:$K$26</c:f>
              <c:numCache>
                <c:formatCode>General</c:formatCode>
                <c:ptCount val="16"/>
                <c:pt idx="0">
                  <c:v>20</c:v>
                </c:pt>
                <c:pt idx="1">
                  <c:v>32</c:v>
                </c:pt>
                <c:pt idx="2">
                  <c:v>32.9</c:v>
                </c:pt>
                <c:pt idx="3">
                  <c:v>64.8</c:v>
                </c:pt>
                <c:pt idx="4">
                  <c:v>7.99</c:v>
                </c:pt>
                <c:pt idx="5">
                  <c:v>31.9</c:v>
                </c:pt>
                <c:pt idx="6">
                  <c:v>6.21</c:v>
                </c:pt>
                <c:pt idx="7">
                  <c:v>2.02</c:v>
                </c:pt>
                <c:pt idx="8">
                  <c:v>5.76</c:v>
                </c:pt>
                <c:pt idx="9">
                  <c:v>1.07</c:v>
                </c:pt>
                <c:pt idx="10">
                  <c:v>6.27</c:v>
                </c:pt>
                <c:pt idx="11">
                  <c:v>1.1000000000000001</c:v>
                </c:pt>
                <c:pt idx="12">
                  <c:v>3.04</c:v>
                </c:pt>
                <c:pt idx="13">
                  <c:v>0.41</c:v>
                </c:pt>
                <c:pt idx="14">
                  <c:v>2.94</c:v>
                </c:pt>
                <c:pt idx="15">
                  <c:v>0.32</c:v>
                </c:pt>
              </c:numCache>
            </c:numRef>
          </c:val>
          <c:extLst>
            <c:ext xmlns:c16="http://schemas.microsoft.com/office/drawing/2014/chart" uri="{C3380CC4-5D6E-409C-BE32-E72D297353CC}">
              <c16:uniqueId val="{00000001-9B02-4B8B-B657-FFA0DCBD1823}"/>
            </c:ext>
          </c:extLst>
        </c:ser>
        <c:dLbls>
          <c:showLegendKey val="0"/>
          <c:showVal val="0"/>
          <c:showCatName val="0"/>
          <c:showSerName val="0"/>
          <c:showPercent val="0"/>
          <c:showBubbleSize val="0"/>
        </c:dLbls>
        <c:gapWidth val="219"/>
        <c:overlap val="-27"/>
        <c:axId val="2066097391"/>
        <c:axId val="2066096559"/>
      </c:barChart>
      <c:catAx>
        <c:axId val="206609739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a:t>TIERRAS RARAS</a:t>
                </a:r>
              </a:p>
            </c:rich>
          </c:tx>
          <c:layout>
            <c:manualLayout>
              <c:xMode val="edge"/>
              <c:yMode val="edge"/>
              <c:x val="0.42314130605469191"/>
              <c:y val="0.8549555860677557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66096559"/>
        <c:crosses val="autoZero"/>
        <c:auto val="1"/>
        <c:lblAlgn val="ctr"/>
        <c:lblOffset val="100"/>
        <c:noMultiLvlLbl val="0"/>
      </c:catAx>
      <c:valAx>
        <c:axId val="20660965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ANÁLISIS (ppm)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66097391"/>
        <c:crosses val="autoZero"/>
        <c:crossBetween val="between"/>
      </c:valAx>
      <c:spPr>
        <a:noFill/>
        <a:ln>
          <a:noFill/>
        </a:ln>
        <a:effectLst/>
      </c:spPr>
    </c:plotArea>
    <c:legend>
      <c:legendPos val="r"/>
      <c:layout>
        <c:manualLayout>
          <c:xMode val="edge"/>
          <c:yMode val="edge"/>
          <c:x val="6.2454068241469818E-3"/>
          <c:y val="0.89670056867891512"/>
          <c:w val="0.63644368171927224"/>
          <c:h val="0.1032995042286380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b="1" i="0" u="none" strike="noStrike" baseline="0" dirty="0"/>
              <a:t>ANÁLISIS DE LA MUESTRAS TAMIZADAS DE</a:t>
            </a:r>
          </a:p>
          <a:p>
            <a:pPr>
              <a:defRPr sz="1400" b="0" i="0" u="none" strike="noStrike" kern="1200" spc="0" baseline="0">
                <a:solidFill>
                  <a:schemeClr val="tx1">
                    <a:lumMod val="65000"/>
                    <a:lumOff val="35000"/>
                  </a:schemeClr>
                </a:solidFill>
                <a:latin typeface="+mn-lt"/>
                <a:ea typeface="+mn-ea"/>
                <a:cs typeface="+mn-cs"/>
              </a:defRPr>
            </a:pPr>
            <a:r>
              <a:rPr lang="es-ES" sz="1400" b="1" i="0" u="none" strike="noStrike" baseline="0" dirty="0"/>
              <a:t>LA ESCOMBRERA</a:t>
            </a:r>
            <a:endParaRPr lang="es-ES" sz="1100" b="1" dirty="0"/>
          </a:p>
        </c:rich>
      </c:tx>
      <c:layout>
        <c:manualLayout>
          <c:xMode val="edge"/>
          <c:yMode val="edge"/>
          <c:x val="0.21382463910761154"/>
          <c:y val="2.844141069397042E-2"/>
        </c:manualLayout>
      </c:layout>
      <c:overlay val="0"/>
      <c:spPr>
        <a:noFill/>
        <a:ln w="25400">
          <a:noFill/>
        </a:ln>
      </c:spPr>
    </c:title>
    <c:autoTitleDeleted val="0"/>
    <c:plotArea>
      <c:layout>
        <c:manualLayout>
          <c:layoutTarget val="inner"/>
          <c:xMode val="edge"/>
          <c:yMode val="edge"/>
          <c:x val="9.0331789193944648E-2"/>
          <c:y val="9.7201021227845227E-2"/>
          <c:w val="0.88648786773697796"/>
          <c:h val="0.72320742515881165"/>
        </c:manualLayout>
      </c:layout>
      <c:barChart>
        <c:barDir val="col"/>
        <c:grouping val="clustered"/>
        <c:varyColors val="0"/>
        <c:ser>
          <c:idx val="0"/>
          <c:order val="0"/>
          <c:tx>
            <c:strRef>
              <c:f>TAMIZADOS!$E$15</c:f>
              <c:strCache>
                <c:ptCount val="1"/>
                <c:pt idx="0">
                  <c:v>MT-1 (2,0-0,5 mm)</c:v>
                </c:pt>
              </c:strCache>
            </c:strRef>
          </c:tx>
          <c:invertIfNegative val="0"/>
          <c:cat>
            <c:strRef>
              <c:f>TAMIZADOS!$C$16:$C$31</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TAMIZADOS!$E$16:$E$31</c:f>
              <c:numCache>
                <c:formatCode>General</c:formatCode>
                <c:ptCount val="16"/>
                <c:pt idx="0">
                  <c:v>20</c:v>
                </c:pt>
                <c:pt idx="1">
                  <c:v>26.3</c:v>
                </c:pt>
                <c:pt idx="2">
                  <c:v>38.299999999999997</c:v>
                </c:pt>
                <c:pt idx="3">
                  <c:v>78.5</c:v>
                </c:pt>
                <c:pt idx="4">
                  <c:v>9.16</c:v>
                </c:pt>
                <c:pt idx="5">
                  <c:v>34</c:v>
                </c:pt>
                <c:pt idx="6">
                  <c:v>6.29</c:v>
                </c:pt>
                <c:pt idx="7">
                  <c:v>1.38</c:v>
                </c:pt>
                <c:pt idx="8">
                  <c:v>5.53</c:v>
                </c:pt>
                <c:pt idx="9">
                  <c:v>0.86</c:v>
                </c:pt>
                <c:pt idx="10">
                  <c:v>4.53</c:v>
                </c:pt>
                <c:pt idx="11">
                  <c:v>0.95</c:v>
                </c:pt>
                <c:pt idx="12">
                  <c:v>2.67</c:v>
                </c:pt>
                <c:pt idx="13">
                  <c:v>0.37</c:v>
                </c:pt>
                <c:pt idx="14">
                  <c:v>2.77</c:v>
                </c:pt>
                <c:pt idx="15">
                  <c:v>0.37</c:v>
                </c:pt>
              </c:numCache>
            </c:numRef>
          </c:val>
          <c:extLst>
            <c:ext xmlns:c16="http://schemas.microsoft.com/office/drawing/2014/chart" uri="{C3380CC4-5D6E-409C-BE32-E72D297353CC}">
              <c16:uniqueId val="{00000000-CBB4-44D3-9B73-7EFA157DFA53}"/>
            </c:ext>
          </c:extLst>
        </c:ser>
        <c:ser>
          <c:idx val="1"/>
          <c:order val="1"/>
          <c:tx>
            <c:strRef>
              <c:f>TAMIZADOS!$F$15</c:f>
              <c:strCache>
                <c:ptCount val="1"/>
                <c:pt idx="0">
                  <c:v>MT-2 (0,5-0,1 mm)</c:v>
                </c:pt>
              </c:strCache>
            </c:strRef>
          </c:tx>
          <c:invertIfNegative val="0"/>
          <c:cat>
            <c:strRef>
              <c:f>TAMIZADOS!$C$16:$C$31</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TAMIZADOS!$F$16:$F$31</c:f>
              <c:numCache>
                <c:formatCode>General</c:formatCode>
                <c:ptCount val="16"/>
                <c:pt idx="0">
                  <c:v>20</c:v>
                </c:pt>
                <c:pt idx="1">
                  <c:v>23.4</c:v>
                </c:pt>
                <c:pt idx="2">
                  <c:v>32.6</c:v>
                </c:pt>
                <c:pt idx="3">
                  <c:v>68.3</c:v>
                </c:pt>
                <c:pt idx="4">
                  <c:v>8.1999999999999993</c:v>
                </c:pt>
                <c:pt idx="5">
                  <c:v>30.2</c:v>
                </c:pt>
                <c:pt idx="6">
                  <c:v>5.54</c:v>
                </c:pt>
                <c:pt idx="7">
                  <c:v>1</c:v>
                </c:pt>
                <c:pt idx="8">
                  <c:v>4.9400000000000004</c:v>
                </c:pt>
                <c:pt idx="9">
                  <c:v>0.67</c:v>
                </c:pt>
                <c:pt idx="10">
                  <c:v>4</c:v>
                </c:pt>
                <c:pt idx="11">
                  <c:v>0.8</c:v>
                </c:pt>
                <c:pt idx="12">
                  <c:v>2.2200000000000002</c:v>
                </c:pt>
                <c:pt idx="13">
                  <c:v>0.34</c:v>
                </c:pt>
                <c:pt idx="14">
                  <c:v>2.21</c:v>
                </c:pt>
                <c:pt idx="15">
                  <c:v>0.32</c:v>
                </c:pt>
              </c:numCache>
            </c:numRef>
          </c:val>
          <c:extLst>
            <c:ext xmlns:c16="http://schemas.microsoft.com/office/drawing/2014/chart" uri="{C3380CC4-5D6E-409C-BE32-E72D297353CC}">
              <c16:uniqueId val="{00000001-CBB4-44D3-9B73-7EFA157DFA53}"/>
            </c:ext>
          </c:extLst>
        </c:ser>
        <c:ser>
          <c:idx val="2"/>
          <c:order val="2"/>
          <c:tx>
            <c:strRef>
              <c:f>TAMIZADOS!$G$15</c:f>
              <c:strCache>
                <c:ptCount val="1"/>
                <c:pt idx="0">
                  <c:v>MT-3 (0,1-0,0 mm)</c:v>
                </c:pt>
              </c:strCache>
            </c:strRef>
          </c:tx>
          <c:invertIfNegative val="0"/>
          <c:cat>
            <c:strRef>
              <c:f>TAMIZADOS!$C$16:$C$31</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TAMIZADOS!$G$16:$G$31</c:f>
              <c:numCache>
                <c:formatCode>General</c:formatCode>
                <c:ptCount val="16"/>
                <c:pt idx="0">
                  <c:v>20</c:v>
                </c:pt>
                <c:pt idx="1">
                  <c:v>30.6</c:v>
                </c:pt>
                <c:pt idx="2">
                  <c:v>35.4</c:v>
                </c:pt>
                <c:pt idx="3">
                  <c:v>73.8</c:v>
                </c:pt>
                <c:pt idx="4">
                  <c:v>8.77</c:v>
                </c:pt>
                <c:pt idx="5">
                  <c:v>33.5</c:v>
                </c:pt>
                <c:pt idx="6">
                  <c:v>6.37</c:v>
                </c:pt>
                <c:pt idx="7">
                  <c:v>1.26</c:v>
                </c:pt>
                <c:pt idx="8">
                  <c:v>5.6</c:v>
                </c:pt>
                <c:pt idx="9">
                  <c:v>0.96</c:v>
                </c:pt>
                <c:pt idx="10">
                  <c:v>5.0999999999999996</c:v>
                </c:pt>
                <c:pt idx="11">
                  <c:v>1.1100000000000001</c:v>
                </c:pt>
                <c:pt idx="12">
                  <c:v>2.97</c:v>
                </c:pt>
                <c:pt idx="13">
                  <c:v>0.47</c:v>
                </c:pt>
                <c:pt idx="14">
                  <c:v>3.02</c:v>
                </c:pt>
                <c:pt idx="15">
                  <c:v>0.42</c:v>
                </c:pt>
              </c:numCache>
            </c:numRef>
          </c:val>
          <c:extLst>
            <c:ext xmlns:c16="http://schemas.microsoft.com/office/drawing/2014/chart" uri="{C3380CC4-5D6E-409C-BE32-E72D297353CC}">
              <c16:uniqueId val="{00000002-CBB4-44D3-9B73-7EFA157DFA53}"/>
            </c:ext>
          </c:extLst>
        </c:ser>
        <c:dLbls>
          <c:showLegendKey val="0"/>
          <c:showVal val="0"/>
          <c:showCatName val="0"/>
          <c:showSerName val="0"/>
          <c:showPercent val="0"/>
          <c:showBubbleSize val="0"/>
        </c:dLbls>
        <c:gapWidth val="219"/>
        <c:overlap val="-27"/>
        <c:axId val="1705836303"/>
        <c:axId val="1"/>
      </c:barChart>
      <c:catAx>
        <c:axId val="170583630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dirty="0"/>
                  <a:t>TIERRAS RARAS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ANÁLISIS (ppm)</a:t>
                </a:r>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5836303"/>
        <c:crosses val="autoZero"/>
        <c:crossBetween val="between"/>
      </c:valAx>
      <c:spPr>
        <a:noFill/>
        <a:ln w="25400">
          <a:noFill/>
        </a:ln>
      </c:spPr>
    </c:plotArea>
    <c:legend>
      <c:legendPos val="r"/>
      <c:layout>
        <c:manualLayout>
          <c:xMode val="edge"/>
          <c:yMode val="edge"/>
          <c:x val="1.1590171534538712E-2"/>
          <c:y val="0.92386301541658822"/>
          <c:w val="0.62879721556544554"/>
          <c:h val="7.6136984583411713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s-E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48376965699803"/>
          <c:y val="0.10670895304753571"/>
          <c:w val="0.82482766016115683"/>
          <c:h val="0.69003557888597256"/>
        </c:manualLayout>
      </c:layout>
      <c:barChart>
        <c:barDir val="col"/>
        <c:grouping val="clustered"/>
        <c:varyColors val="0"/>
        <c:ser>
          <c:idx val="0"/>
          <c:order val="0"/>
          <c:tx>
            <c:strRef>
              <c:f>'INICIAL-BRUTA'!$J$30</c:f>
              <c:strCache>
                <c:ptCount val="1"/>
                <c:pt idx="0">
                  <c:v>POLONIA (P-1)</c:v>
                </c:pt>
              </c:strCache>
            </c:strRef>
          </c:tx>
          <c:spPr>
            <a:solidFill>
              <a:schemeClr val="accent1"/>
            </a:solidFill>
            <a:ln>
              <a:noFill/>
            </a:ln>
            <a:effectLst/>
          </c:spPr>
          <c:invertIfNegative val="0"/>
          <c:cat>
            <c:strRef>
              <c:f>'INICIAL-BRUTA'!$I$31:$I$44</c:f>
              <c:strCache>
                <c:ptCount val="14"/>
                <c:pt idx="0">
                  <c:v>La2O3</c:v>
                </c:pt>
                <c:pt idx="1">
                  <c:v>CeO2</c:v>
                </c:pt>
                <c:pt idx="2">
                  <c:v>Pr6O11</c:v>
                </c:pt>
                <c:pt idx="3">
                  <c:v>Nd2O3</c:v>
                </c:pt>
                <c:pt idx="4">
                  <c:v>Sm2O3</c:v>
                </c:pt>
                <c:pt idx="5">
                  <c:v>Eu2O3</c:v>
                </c:pt>
                <c:pt idx="6">
                  <c:v>Gd2O3</c:v>
                </c:pt>
                <c:pt idx="7">
                  <c:v>Tb4O7</c:v>
                </c:pt>
                <c:pt idx="8">
                  <c:v>TM2O3</c:v>
                </c:pt>
                <c:pt idx="9">
                  <c:v>Dy2O3</c:v>
                </c:pt>
                <c:pt idx="10">
                  <c:v>Ho2O3</c:v>
                </c:pt>
                <c:pt idx="11">
                  <c:v>Er2O3</c:v>
                </c:pt>
                <c:pt idx="12">
                  <c:v>Yb2O3</c:v>
                </c:pt>
                <c:pt idx="13">
                  <c:v>Lu2O3</c:v>
                </c:pt>
              </c:strCache>
            </c:strRef>
          </c:cat>
          <c:val>
            <c:numRef>
              <c:f>'INICIAL-BRUTA'!$J$31:$J$44</c:f>
              <c:numCache>
                <c:formatCode>General</c:formatCode>
                <c:ptCount val="14"/>
                <c:pt idx="0">
                  <c:v>0.01</c:v>
                </c:pt>
                <c:pt idx="1">
                  <c:v>0.02</c:v>
                </c:pt>
                <c:pt idx="2">
                  <c:v>0</c:v>
                </c:pt>
                <c:pt idx="3">
                  <c:v>0.01</c:v>
                </c:pt>
                <c:pt idx="4">
                  <c:v>0</c:v>
                </c:pt>
                <c:pt idx="5">
                  <c:v>0.01</c:v>
                </c:pt>
                <c:pt idx="6">
                  <c:v>0</c:v>
                </c:pt>
                <c:pt idx="7">
                  <c:v>0.01</c:v>
                </c:pt>
                <c:pt idx="8">
                  <c:v>0</c:v>
                </c:pt>
                <c:pt idx="9">
                  <c:v>0.01</c:v>
                </c:pt>
                <c:pt idx="10">
                  <c:v>0</c:v>
                </c:pt>
                <c:pt idx="11">
                  <c:v>0</c:v>
                </c:pt>
                <c:pt idx="12">
                  <c:v>0</c:v>
                </c:pt>
                <c:pt idx="13">
                  <c:v>0.01</c:v>
                </c:pt>
              </c:numCache>
            </c:numRef>
          </c:val>
          <c:extLst>
            <c:ext xmlns:c16="http://schemas.microsoft.com/office/drawing/2014/chart" uri="{C3380CC4-5D6E-409C-BE32-E72D297353CC}">
              <c16:uniqueId val="{00000000-6EAD-48C7-B37E-EBF705A2F976}"/>
            </c:ext>
          </c:extLst>
        </c:ser>
        <c:ser>
          <c:idx val="1"/>
          <c:order val="1"/>
          <c:tx>
            <c:strRef>
              <c:f>'INICIAL-BRUTA'!$K$30</c:f>
              <c:strCache>
                <c:ptCount val="1"/>
                <c:pt idx="0">
                  <c:v>ESLOVENIA (S-1)</c:v>
                </c:pt>
              </c:strCache>
            </c:strRef>
          </c:tx>
          <c:spPr>
            <a:solidFill>
              <a:schemeClr val="accent2"/>
            </a:solidFill>
            <a:ln>
              <a:noFill/>
            </a:ln>
            <a:effectLst/>
          </c:spPr>
          <c:invertIfNegative val="0"/>
          <c:cat>
            <c:strRef>
              <c:f>'INICIAL-BRUTA'!$I$31:$I$44</c:f>
              <c:strCache>
                <c:ptCount val="14"/>
                <c:pt idx="0">
                  <c:v>La2O3</c:v>
                </c:pt>
                <c:pt idx="1">
                  <c:v>CeO2</c:v>
                </c:pt>
                <c:pt idx="2">
                  <c:v>Pr6O11</c:v>
                </c:pt>
                <c:pt idx="3">
                  <c:v>Nd2O3</c:v>
                </c:pt>
                <c:pt idx="4">
                  <c:v>Sm2O3</c:v>
                </c:pt>
                <c:pt idx="5">
                  <c:v>Eu2O3</c:v>
                </c:pt>
                <c:pt idx="6">
                  <c:v>Gd2O3</c:v>
                </c:pt>
                <c:pt idx="7">
                  <c:v>Tb4O7</c:v>
                </c:pt>
                <c:pt idx="8">
                  <c:v>TM2O3</c:v>
                </c:pt>
                <c:pt idx="9">
                  <c:v>Dy2O3</c:v>
                </c:pt>
                <c:pt idx="10">
                  <c:v>Ho2O3</c:v>
                </c:pt>
                <c:pt idx="11">
                  <c:v>Er2O3</c:v>
                </c:pt>
                <c:pt idx="12">
                  <c:v>Yb2O3</c:v>
                </c:pt>
                <c:pt idx="13">
                  <c:v>Lu2O3</c:v>
                </c:pt>
              </c:strCache>
            </c:strRef>
          </c:cat>
          <c:val>
            <c:numRef>
              <c:f>'INICIAL-BRUTA'!$K$31:$K$44</c:f>
              <c:numCache>
                <c:formatCode>General</c:formatCode>
                <c:ptCount val="14"/>
                <c:pt idx="0">
                  <c:v>0.01</c:v>
                </c:pt>
                <c:pt idx="1">
                  <c:v>0.03</c:v>
                </c:pt>
                <c:pt idx="2">
                  <c:v>0</c:v>
                </c:pt>
                <c:pt idx="3">
                  <c:v>0.02</c:v>
                </c:pt>
                <c:pt idx="4">
                  <c:v>0</c:v>
                </c:pt>
                <c:pt idx="5">
                  <c:v>0.01</c:v>
                </c:pt>
                <c:pt idx="6">
                  <c:v>0</c:v>
                </c:pt>
                <c:pt idx="7">
                  <c:v>0.02</c:v>
                </c:pt>
                <c:pt idx="8">
                  <c:v>0</c:v>
                </c:pt>
                <c:pt idx="9">
                  <c:v>0</c:v>
                </c:pt>
                <c:pt idx="10">
                  <c:v>0</c:v>
                </c:pt>
                <c:pt idx="11">
                  <c:v>0.01</c:v>
                </c:pt>
                <c:pt idx="12">
                  <c:v>0</c:v>
                </c:pt>
                <c:pt idx="13">
                  <c:v>0.01</c:v>
                </c:pt>
              </c:numCache>
            </c:numRef>
          </c:val>
          <c:extLst>
            <c:ext xmlns:c16="http://schemas.microsoft.com/office/drawing/2014/chart" uri="{C3380CC4-5D6E-409C-BE32-E72D297353CC}">
              <c16:uniqueId val="{00000001-6EAD-48C7-B37E-EBF705A2F976}"/>
            </c:ext>
          </c:extLst>
        </c:ser>
        <c:dLbls>
          <c:showLegendKey val="0"/>
          <c:showVal val="0"/>
          <c:showCatName val="0"/>
          <c:showSerName val="0"/>
          <c:showPercent val="0"/>
          <c:showBubbleSize val="0"/>
        </c:dLbls>
        <c:gapWidth val="219"/>
        <c:overlap val="-27"/>
        <c:axId val="2066097391"/>
        <c:axId val="2066096559"/>
      </c:barChart>
      <c:catAx>
        <c:axId val="206609739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a:t>TIERRAS RARAS</a:t>
                </a:r>
              </a:p>
            </c:rich>
          </c:tx>
          <c:layout>
            <c:manualLayout>
              <c:xMode val="edge"/>
              <c:yMode val="edge"/>
              <c:x val="0.45617620652282348"/>
              <c:y val="0.8766094220005307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66096559"/>
        <c:crosses val="autoZero"/>
        <c:auto val="1"/>
        <c:lblAlgn val="ctr"/>
        <c:lblOffset val="100"/>
        <c:noMultiLvlLbl val="0"/>
      </c:catAx>
      <c:valAx>
        <c:axId val="20660965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ANÁLISIS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66097391"/>
        <c:crosses val="autoZero"/>
        <c:crossBetween val="between"/>
      </c:valAx>
      <c:spPr>
        <a:noFill/>
        <a:ln>
          <a:noFill/>
        </a:ln>
        <a:effectLst/>
      </c:spPr>
    </c:plotArea>
    <c:legend>
      <c:legendPos val="r"/>
      <c:layout>
        <c:manualLayout>
          <c:xMode val="edge"/>
          <c:yMode val="edge"/>
          <c:x val="5.4736747650130748E-4"/>
          <c:y val="0.89670049577136191"/>
          <c:w val="0.47833860511025866"/>
          <c:h val="0.1032995042286380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a:t>ANÁLISIS DE MUESTRAS TAMIZADAS DE ESLOVENIA</a:t>
            </a:r>
          </a:p>
        </c:rich>
      </c:tx>
      <c:layout>
        <c:manualLayout>
          <c:xMode val="edge"/>
          <c:yMode val="edge"/>
          <c:x val="0.14616797900262468"/>
          <c:y val="1.481481481481481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0.12548376965699803"/>
          <c:y val="0.10670895304753571"/>
          <c:w val="0.82482766016115683"/>
          <c:h val="0.69003557888597256"/>
        </c:manualLayout>
      </c:layout>
      <c:barChart>
        <c:barDir val="col"/>
        <c:grouping val="clustered"/>
        <c:varyColors val="0"/>
        <c:ser>
          <c:idx val="0"/>
          <c:order val="0"/>
          <c:tx>
            <c:strRef>
              <c:f>'PESO-TAMIZADO'!$H$32</c:f>
              <c:strCache>
                <c:ptCount val="1"/>
                <c:pt idx="0">
                  <c:v>ST-1 (2,0-0,5mm)</c:v>
                </c:pt>
              </c:strCache>
            </c:strRef>
          </c:tx>
          <c:spPr>
            <a:solidFill>
              <a:schemeClr val="accent1"/>
            </a:solidFill>
            <a:ln>
              <a:noFill/>
            </a:ln>
            <a:effectLst/>
          </c:spPr>
          <c:invertIfNegative val="0"/>
          <c:cat>
            <c:strRef>
              <c:f>'PESO-TAMIZADO'!$D$33:$D$48</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'PESO-TAMIZADO'!$H$33:$H$48</c:f>
              <c:numCache>
                <c:formatCode>General</c:formatCode>
                <c:ptCount val="16"/>
                <c:pt idx="0">
                  <c:v>20</c:v>
                </c:pt>
                <c:pt idx="1">
                  <c:v>34.6</c:v>
                </c:pt>
                <c:pt idx="2">
                  <c:v>33.6</c:v>
                </c:pt>
                <c:pt idx="3">
                  <c:v>68.099999999999994</c:v>
                </c:pt>
                <c:pt idx="4">
                  <c:v>8.19</c:v>
                </c:pt>
                <c:pt idx="5">
                  <c:v>33.5</c:v>
                </c:pt>
                <c:pt idx="6">
                  <c:v>6.78</c:v>
                </c:pt>
                <c:pt idx="7">
                  <c:v>2</c:v>
                </c:pt>
                <c:pt idx="8">
                  <c:v>6.11</c:v>
                </c:pt>
                <c:pt idx="9">
                  <c:v>1.06</c:v>
                </c:pt>
                <c:pt idx="10">
                  <c:v>6.15</c:v>
                </c:pt>
                <c:pt idx="11">
                  <c:v>1.1000000000000001</c:v>
                </c:pt>
                <c:pt idx="12">
                  <c:v>3.09</c:v>
                </c:pt>
                <c:pt idx="13">
                  <c:v>0.47</c:v>
                </c:pt>
                <c:pt idx="14">
                  <c:v>3.06</c:v>
                </c:pt>
                <c:pt idx="15">
                  <c:v>0.4</c:v>
                </c:pt>
              </c:numCache>
            </c:numRef>
          </c:val>
          <c:extLst>
            <c:ext xmlns:c16="http://schemas.microsoft.com/office/drawing/2014/chart" uri="{C3380CC4-5D6E-409C-BE32-E72D297353CC}">
              <c16:uniqueId val="{00000000-9C41-42F3-80E1-4DC4BC63950E}"/>
            </c:ext>
          </c:extLst>
        </c:ser>
        <c:ser>
          <c:idx val="1"/>
          <c:order val="1"/>
          <c:tx>
            <c:strRef>
              <c:f>'PESO-TAMIZADO'!$I$32</c:f>
              <c:strCache>
                <c:ptCount val="1"/>
                <c:pt idx="0">
                  <c:v>ST-2 (0,5-0,1mm)</c:v>
                </c:pt>
              </c:strCache>
            </c:strRef>
          </c:tx>
          <c:spPr>
            <a:solidFill>
              <a:schemeClr val="accent2"/>
            </a:solidFill>
            <a:ln>
              <a:noFill/>
            </a:ln>
            <a:effectLst/>
          </c:spPr>
          <c:invertIfNegative val="0"/>
          <c:cat>
            <c:strRef>
              <c:f>'PESO-TAMIZADO'!$D$33:$D$48</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'PESO-TAMIZADO'!$I$33:$I$48</c:f>
              <c:numCache>
                <c:formatCode>General</c:formatCode>
                <c:ptCount val="16"/>
                <c:pt idx="0">
                  <c:v>20</c:v>
                </c:pt>
                <c:pt idx="1">
                  <c:v>35.4</c:v>
                </c:pt>
                <c:pt idx="2">
                  <c:v>35.5</c:v>
                </c:pt>
                <c:pt idx="3">
                  <c:v>71</c:v>
                </c:pt>
                <c:pt idx="4">
                  <c:v>8.6</c:v>
                </c:pt>
                <c:pt idx="5">
                  <c:v>33.799999999999997</c:v>
                </c:pt>
                <c:pt idx="6">
                  <c:v>7.84</c:v>
                </c:pt>
                <c:pt idx="7">
                  <c:v>1.88</c:v>
                </c:pt>
                <c:pt idx="8">
                  <c:v>6.42</c:v>
                </c:pt>
                <c:pt idx="9">
                  <c:v>1.1499999999999999</c:v>
                </c:pt>
                <c:pt idx="10">
                  <c:v>6.3</c:v>
                </c:pt>
                <c:pt idx="11">
                  <c:v>1.18</c:v>
                </c:pt>
                <c:pt idx="12">
                  <c:v>3.22</c:v>
                </c:pt>
                <c:pt idx="13">
                  <c:v>0.59</c:v>
                </c:pt>
                <c:pt idx="14">
                  <c:v>2.98</c:v>
                </c:pt>
                <c:pt idx="15">
                  <c:v>0.4</c:v>
                </c:pt>
              </c:numCache>
            </c:numRef>
          </c:val>
          <c:extLst>
            <c:ext xmlns:c16="http://schemas.microsoft.com/office/drawing/2014/chart" uri="{C3380CC4-5D6E-409C-BE32-E72D297353CC}">
              <c16:uniqueId val="{00000001-9C41-42F3-80E1-4DC4BC63950E}"/>
            </c:ext>
          </c:extLst>
        </c:ser>
        <c:ser>
          <c:idx val="2"/>
          <c:order val="2"/>
          <c:tx>
            <c:strRef>
              <c:f>'PESO-TAMIZADO'!$J$32</c:f>
              <c:strCache>
                <c:ptCount val="1"/>
                <c:pt idx="0">
                  <c:v>ST-3 (0,1-0,0mm)</c:v>
                </c:pt>
              </c:strCache>
            </c:strRef>
          </c:tx>
          <c:spPr>
            <a:solidFill>
              <a:schemeClr val="accent3"/>
            </a:solidFill>
            <a:ln>
              <a:noFill/>
            </a:ln>
            <a:effectLst/>
          </c:spPr>
          <c:invertIfNegative val="0"/>
          <c:cat>
            <c:strRef>
              <c:f>'PESO-TAMIZADO'!$D$33:$D$48</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'PESO-TAMIZADO'!$J$33:$J$48</c:f>
              <c:numCache>
                <c:formatCode>General</c:formatCode>
                <c:ptCount val="16"/>
                <c:pt idx="0">
                  <c:v>20</c:v>
                </c:pt>
                <c:pt idx="1">
                  <c:v>27.7</c:v>
                </c:pt>
                <c:pt idx="2">
                  <c:v>27.7</c:v>
                </c:pt>
                <c:pt idx="3">
                  <c:v>56.6</c:v>
                </c:pt>
                <c:pt idx="4">
                  <c:v>6.89</c:v>
                </c:pt>
                <c:pt idx="5">
                  <c:v>27.4</c:v>
                </c:pt>
                <c:pt idx="6">
                  <c:v>5.86</c:v>
                </c:pt>
                <c:pt idx="7">
                  <c:v>1.48</c:v>
                </c:pt>
                <c:pt idx="8">
                  <c:v>5.24</c:v>
                </c:pt>
                <c:pt idx="9">
                  <c:v>0.89</c:v>
                </c:pt>
                <c:pt idx="10">
                  <c:v>5.31</c:v>
                </c:pt>
                <c:pt idx="11">
                  <c:v>0.89</c:v>
                </c:pt>
                <c:pt idx="12">
                  <c:v>2.64</c:v>
                </c:pt>
                <c:pt idx="13">
                  <c:v>0.39</c:v>
                </c:pt>
                <c:pt idx="14">
                  <c:v>2.46</c:v>
                </c:pt>
                <c:pt idx="15">
                  <c:v>0.3</c:v>
                </c:pt>
              </c:numCache>
            </c:numRef>
          </c:val>
          <c:extLst>
            <c:ext xmlns:c16="http://schemas.microsoft.com/office/drawing/2014/chart" uri="{C3380CC4-5D6E-409C-BE32-E72D297353CC}">
              <c16:uniqueId val="{00000002-9C41-42F3-80E1-4DC4BC63950E}"/>
            </c:ext>
          </c:extLst>
        </c:ser>
        <c:dLbls>
          <c:showLegendKey val="0"/>
          <c:showVal val="0"/>
          <c:showCatName val="0"/>
          <c:showSerName val="0"/>
          <c:showPercent val="0"/>
          <c:showBubbleSize val="0"/>
        </c:dLbls>
        <c:gapWidth val="219"/>
        <c:overlap val="-27"/>
        <c:axId val="2066097391"/>
        <c:axId val="2066096559"/>
      </c:barChart>
      <c:catAx>
        <c:axId val="206609739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a:t>TIERRAS RARAS</a:t>
                </a:r>
              </a:p>
            </c:rich>
          </c:tx>
          <c:layout>
            <c:manualLayout>
              <c:xMode val="edge"/>
              <c:yMode val="edge"/>
              <c:x val="0.42314130605469191"/>
              <c:y val="0.8549555860677557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66096559"/>
        <c:crosses val="autoZero"/>
        <c:auto val="1"/>
        <c:lblAlgn val="ctr"/>
        <c:lblOffset val="100"/>
        <c:noMultiLvlLbl val="0"/>
      </c:catAx>
      <c:valAx>
        <c:axId val="20660965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ANÁLISIS (ppm)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66097391"/>
        <c:crosses val="autoZero"/>
        <c:crossBetween val="between"/>
      </c:valAx>
      <c:spPr>
        <a:noFill/>
        <a:ln>
          <a:noFill/>
        </a:ln>
        <a:effectLst/>
      </c:spPr>
    </c:plotArea>
    <c:legend>
      <c:legendPos val="r"/>
      <c:layout>
        <c:manualLayout>
          <c:xMode val="edge"/>
          <c:yMode val="edge"/>
          <c:x val="6.2454068241469818E-3"/>
          <c:y val="0.89670056867891512"/>
          <c:w val="0.71248379209009127"/>
          <c:h val="0.1032995042286380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a:t>ANÁLISIS DE MUESTRAS TAMIZADAS DE POLONIA</a:t>
            </a:r>
          </a:p>
        </c:rich>
      </c:tx>
      <c:layout>
        <c:manualLayout>
          <c:xMode val="edge"/>
          <c:yMode val="edge"/>
          <c:x val="0.14616797900262468"/>
          <c:y val="1.481481481481481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0.12548376965699803"/>
          <c:y val="0.10670895304753571"/>
          <c:w val="0.82482766016115683"/>
          <c:h val="0.69003557888597256"/>
        </c:manualLayout>
      </c:layout>
      <c:barChart>
        <c:barDir val="col"/>
        <c:grouping val="clustered"/>
        <c:varyColors val="0"/>
        <c:ser>
          <c:idx val="0"/>
          <c:order val="0"/>
          <c:tx>
            <c:strRef>
              <c:f>'PESO-TAMIZADO'!$E$32</c:f>
              <c:strCache>
                <c:ptCount val="1"/>
                <c:pt idx="0">
                  <c:v>PT-1 (2,0-0,5mm)</c:v>
                </c:pt>
              </c:strCache>
            </c:strRef>
          </c:tx>
          <c:spPr>
            <a:solidFill>
              <a:schemeClr val="accent1"/>
            </a:solidFill>
            <a:ln>
              <a:noFill/>
            </a:ln>
            <a:effectLst/>
          </c:spPr>
          <c:invertIfNegative val="0"/>
          <c:cat>
            <c:strRef>
              <c:f>'PESO-TAMIZADO'!$D$33:$D$48</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'PESO-TAMIZADO'!$E$33:$E$48</c:f>
              <c:numCache>
                <c:formatCode>General</c:formatCode>
                <c:ptCount val="16"/>
                <c:pt idx="0">
                  <c:v>20</c:v>
                </c:pt>
                <c:pt idx="1">
                  <c:v>30.3</c:v>
                </c:pt>
                <c:pt idx="2">
                  <c:v>29</c:v>
                </c:pt>
                <c:pt idx="3">
                  <c:v>63.5</c:v>
                </c:pt>
                <c:pt idx="4">
                  <c:v>4.18</c:v>
                </c:pt>
                <c:pt idx="5">
                  <c:v>28.5</c:v>
                </c:pt>
                <c:pt idx="6">
                  <c:v>7.11</c:v>
                </c:pt>
                <c:pt idx="7">
                  <c:v>1.72</c:v>
                </c:pt>
                <c:pt idx="8">
                  <c:v>5.45</c:v>
                </c:pt>
                <c:pt idx="9">
                  <c:v>0.9</c:v>
                </c:pt>
                <c:pt idx="10">
                  <c:v>6.32</c:v>
                </c:pt>
                <c:pt idx="11">
                  <c:v>1.1000000000000001</c:v>
                </c:pt>
                <c:pt idx="12">
                  <c:v>3.73</c:v>
                </c:pt>
                <c:pt idx="13">
                  <c:v>0.41</c:v>
                </c:pt>
                <c:pt idx="14">
                  <c:v>2.83</c:v>
                </c:pt>
                <c:pt idx="15">
                  <c:v>0.49</c:v>
                </c:pt>
              </c:numCache>
            </c:numRef>
          </c:val>
          <c:extLst>
            <c:ext xmlns:c16="http://schemas.microsoft.com/office/drawing/2014/chart" uri="{C3380CC4-5D6E-409C-BE32-E72D297353CC}">
              <c16:uniqueId val="{00000000-A08B-4D9E-B763-EC529BB9D128}"/>
            </c:ext>
          </c:extLst>
        </c:ser>
        <c:ser>
          <c:idx val="1"/>
          <c:order val="1"/>
          <c:tx>
            <c:strRef>
              <c:f>'PESO-TAMIZADO'!$F$32</c:f>
              <c:strCache>
                <c:ptCount val="1"/>
                <c:pt idx="0">
                  <c:v>PT-2 (0,5-0,1mm)</c:v>
                </c:pt>
              </c:strCache>
            </c:strRef>
          </c:tx>
          <c:spPr>
            <a:solidFill>
              <a:schemeClr val="accent2"/>
            </a:solidFill>
            <a:ln>
              <a:noFill/>
            </a:ln>
            <a:effectLst/>
          </c:spPr>
          <c:invertIfNegative val="0"/>
          <c:cat>
            <c:strRef>
              <c:f>'PESO-TAMIZADO'!$D$33:$D$48</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'PESO-TAMIZADO'!$F$33:$F$48</c:f>
              <c:numCache>
                <c:formatCode>General</c:formatCode>
                <c:ptCount val="16"/>
                <c:pt idx="0">
                  <c:v>20</c:v>
                </c:pt>
                <c:pt idx="1">
                  <c:v>27.7</c:v>
                </c:pt>
                <c:pt idx="2">
                  <c:v>26.3</c:v>
                </c:pt>
                <c:pt idx="3">
                  <c:v>57.5</c:v>
                </c:pt>
                <c:pt idx="4">
                  <c:v>7.13</c:v>
                </c:pt>
                <c:pt idx="5">
                  <c:v>25.7</c:v>
                </c:pt>
                <c:pt idx="6">
                  <c:v>6.22</c:v>
                </c:pt>
                <c:pt idx="7">
                  <c:v>1.5</c:v>
                </c:pt>
                <c:pt idx="8">
                  <c:v>5.5</c:v>
                </c:pt>
                <c:pt idx="9">
                  <c:v>0.97</c:v>
                </c:pt>
                <c:pt idx="10">
                  <c:v>5.31</c:v>
                </c:pt>
                <c:pt idx="11">
                  <c:v>0.93</c:v>
                </c:pt>
                <c:pt idx="12">
                  <c:v>3.01</c:v>
                </c:pt>
                <c:pt idx="13">
                  <c:v>0.39</c:v>
                </c:pt>
                <c:pt idx="14">
                  <c:v>2.42</c:v>
                </c:pt>
                <c:pt idx="15">
                  <c:v>0.39</c:v>
                </c:pt>
              </c:numCache>
            </c:numRef>
          </c:val>
          <c:extLst>
            <c:ext xmlns:c16="http://schemas.microsoft.com/office/drawing/2014/chart" uri="{C3380CC4-5D6E-409C-BE32-E72D297353CC}">
              <c16:uniqueId val="{00000001-A08B-4D9E-B763-EC529BB9D128}"/>
            </c:ext>
          </c:extLst>
        </c:ser>
        <c:ser>
          <c:idx val="2"/>
          <c:order val="2"/>
          <c:tx>
            <c:strRef>
              <c:f>'PESO-TAMIZADO'!$G$32</c:f>
              <c:strCache>
                <c:ptCount val="1"/>
                <c:pt idx="0">
                  <c:v>PT-3 (0,1-0,0mm)</c:v>
                </c:pt>
              </c:strCache>
            </c:strRef>
          </c:tx>
          <c:spPr>
            <a:solidFill>
              <a:schemeClr val="accent3"/>
            </a:solidFill>
            <a:ln>
              <a:noFill/>
            </a:ln>
            <a:effectLst/>
          </c:spPr>
          <c:invertIfNegative val="0"/>
          <c:cat>
            <c:strRef>
              <c:f>'PESO-TAMIZADO'!$D$33:$D$48</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'PESO-TAMIZADO'!$G$33:$G$48</c:f>
              <c:numCache>
                <c:formatCode>General</c:formatCode>
                <c:ptCount val="16"/>
                <c:pt idx="0">
                  <c:v>20</c:v>
                </c:pt>
                <c:pt idx="1">
                  <c:v>31.6</c:v>
                </c:pt>
                <c:pt idx="2">
                  <c:v>29.8</c:v>
                </c:pt>
                <c:pt idx="3">
                  <c:v>63</c:v>
                </c:pt>
                <c:pt idx="4">
                  <c:v>7.77</c:v>
                </c:pt>
                <c:pt idx="5">
                  <c:v>30</c:v>
                </c:pt>
                <c:pt idx="6">
                  <c:v>6.51</c:v>
                </c:pt>
                <c:pt idx="7">
                  <c:v>1.56</c:v>
                </c:pt>
                <c:pt idx="8">
                  <c:v>6.26</c:v>
                </c:pt>
                <c:pt idx="9">
                  <c:v>0.97</c:v>
                </c:pt>
                <c:pt idx="10">
                  <c:v>6.16</c:v>
                </c:pt>
                <c:pt idx="11">
                  <c:v>1.03</c:v>
                </c:pt>
                <c:pt idx="12">
                  <c:v>3.38</c:v>
                </c:pt>
                <c:pt idx="13">
                  <c:v>0.46</c:v>
                </c:pt>
                <c:pt idx="14">
                  <c:v>3.27</c:v>
                </c:pt>
                <c:pt idx="15">
                  <c:v>0.34</c:v>
                </c:pt>
              </c:numCache>
            </c:numRef>
          </c:val>
          <c:extLst>
            <c:ext xmlns:c16="http://schemas.microsoft.com/office/drawing/2014/chart" uri="{C3380CC4-5D6E-409C-BE32-E72D297353CC}">
              <c16:uniqueId val="{00000002-A08B-4D9E-B763-EC529BB9D128}"/>
            </c:ext>
          </c:extLst>
        </c:ser>
        <c:dLbls>
          <c:showLegendKey val="0"/>
          <c:showVal val="0"/>
          <c:showCatName val="0"/>
          <c:showSerName val="0"/>
          <c:showPercent val="0"/>
          <c:showBubbleSize val="0"/>
        </c:dLbls>
        <c:gapWidth val="219"/>
        <c:overlap val="-27"/>
        <c:axId val="2066097391"/>
        <c:axId val="2066096559"/>
      </c:barChart>
      <c:catAx>
        <c:axId val="206609739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a:t>TIERRAS RARAS</a:t>
                </a:r>
              </a:p>
            </c:rich>
          </c:tx>
          <c:layout>
            <c:manualLayout>
              <c:xMode val="edge"/>
              <c:yMode val="edge"/>
              <c:x val="0.42314130605469191"/>
              <c:y val="0.8549555860677557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66096559"/>
        <c:crosses val="autoZero"/>
        <c:auto val="1"/>
        <c:lblAlgn val="ctr"/>
        <c:lblOffset val="100"/>
        <c:noMultiLvlLbl val="0"/>
      </c:catAx>
      <c:valAx>
        <c:axId val="20660965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ANÁLISIS (ppm)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66097391"/>
        <c:crosses val="autoZero"/>
        <c:crossBetween val="between"/>
      </c:valAx>
      <c:spPr>
        <a:noFill/>
        <a:ln>
          <a:noFill/>
        </a:ln>
        <a:effectLst/>
      </c:spPr>
    </c:plotArea>
    <c:legend>
      <c:legendPos val="r"/>
      <c:layout>
        <c:manualLayout>
          <c:xMode val="edge"/>
          <c:yMode val="edge"/>
          <c:x val="6.2454068241469818E-3"/>
          <c:y val="0.89670056867891512"/>
          <c:w val="0.84215604459698945"/>
          <c:h val="0.1032995042286380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Sc</a:t>
            </a:r>
            <a:r>
              <a:rPr lang="en-US" baseline="0"/>
              <a:t> </a:t>
            </a:r>
            <a:r>
              <a:rPr lang="en-US"/>
              <a:t>-</a:t>
            </a:r>
            <a:r>
              <a:rPr lang="en-US" baseline="0"/>
              <a:t> Y</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0.12548381452318461"/>
          <c:y val="0.13467592592592595"/>
          <c:w val="0.84396062992125986"/>
          <c:h val="0.64188210848643923"/>
        </c:manualLayout>
      </c:layout>
      <c:barChart>
        <c:barDir val="col"/>
        <c:grouping val="clustered"/>
        <c:varyColors val="0"/>
        <c:ser>
          <c:idx val="0"/>
          <c:order val="0"/>
          <c:tx>
            <c:strRef>
              <c:f>'total  BRUTO ELEMENTOS'!$D$5</c:f>
              <c:strCache>
                <c:ptCount val="1"/>
                <c:pt idx="0">
                  <c:v>Sc</c:v>
                </c:pt>
              </c:strCache>
            </c:strRef>
          </c:tx>
          <c:spPr>
            <a:solidFill>
              <a:srgbClr val="0070C0"/>
            </a:solidFill>
            <a:ln>
              <a:noFill/>
            </a:ln>
            <a:effectLst/>
          </c:spPr>
          <c:invertIfNegative val="0"/>
          <c:cat>
            <c:strRef>
              <c:f>'total  BRUTO ELEMENTOS'!$E$4:$H$4</c:f>
              <c:strCache>
                <c:ptCount val="4"/>
                <c:pt idx="0">
                  <c:v>ESCOMBRERA ESPAÑA</c:v>
                </c:pt>
                <c:pt idx="1">
                  <c:v>LAVADERO ESPAÑA</c:v>
                </c:pt>
                <c:pt idx="2">
                  <c:v> POLONIA  </c:v>
                </c:pt>
                <c:pt idx="3">
                  <c:v>ESLOVENIA</c:v>
                </c:pt>
              </c:strCache>
            </c:strRef>
          </c:cat>
          <c:val>
            <c:numRef>
              <c:f>'total  BRUTO ELEMENTOS'!$E$5:$H$5</c:f>
              <c:numCache>
                <c:formatCode>0.00</c:formatCode>
                <c:ptCount val="4"/>
                <c:pt idx="0">
                  <c:v>20.2</c:v>
                </c:pt>
                <c:pt idx="1">
                  <c:v>5.9</c:v>
                </c:pt>
                <c:pt idx="2">
                  <c:v>20</c:v>
                </c:pt>
                <c:pt idx="3">
                  <c:v>20</c:v>
                </c:pt>
              </c:numCache>
            </c:numRef>
          </c:val>
          <c:extLst>
            <c:ext xmlns:c16="http://schemas.microsoft.com/office/drawing/2014/chart" uri="{C3380CC4-5D6E-409C-BE32-E72D297353CC}">
              <c16:uniqueId val="{00000000-02D8-4235-A54D-B9EE4695EC73}"/>
            </c:ext>
          </c:extLst>
        </c:ser>
        <c:ser>
          <c:idx val="1"/>
          <c:order val="1"/>
          <c:tx>
            <c:strRef>
              <c:f>'total  BRUTO ELEMENTOS'!$D$6</c:f>
              <c:strCache>
                <c:ptCount val="1"/>
                <c:pt idx="0">
                  <c:v>Y</c:v>
                </c:pt>
              </c:strCache>
            </c:strRef>
          </c:tx>
          <c:spPr>
            <a:solidFill>
              <a:schemeClr val="accent2"/>
            </a:solidFill>
            <a:ln>
              <a:noFill/>
            </a:ln>
            <a:effectLst/>
          </c:spPr>
          <c:invertIfNegative val="0"/>
          <c:cat>
            <c:strRef>
              <c:f>'total  BRUTO ELEMENTOS'!$E$4:$H$4</c:f>
              <c:strCache>
                <c:ptCount val="4"/>
                <c:pt idx="0">
                  <c:v>ESCOMBRERA ESPAÑA</c:v>
                </c:pt>
                <c:pt idx="1">
                  <c:v>LAVADERO ESPAÑA</c:v>
                </c:pt>
                <c:pt idx="2">
                  <c:v> POLONIA  </c:v>
                </c:pt>
                <c:pt idx="3">
                  <c:v>ESLOVENIA</c:v>
                </c:pt>
              </c:strCache>
            </c:strRef>
          </c:cat>
          <c:val>
            <c:numRef>
              <c:f>'total  BRUTO ELEMENTOS'!$E$6:$H$6</c:f>
              <c:numCache>
                <c:formatCode>0.00</c:formatCode>
                <c:ptCount val="4"/>
                <c:pt idx="0">
                  <c:v>24.2</c:v>
                </c:pt>
                <c:pt idx="1">
                  <c:v>19.399999999999999</c:v>
                </c:pt>
                <c:pt idx="2">
                  <c:v>29.8</c:v>
                </c:pt>
                <c:pt idx="3">
                  <c:v>32</c:v>
                </c:pt>
              </c:numCache>
            </c:numRef>
          </c:val>
          <c:extLst>
            <c:ext xmlns:c16="http://schemas.microsoft.com/office/drawing/2014/chart" uri="{C3380CC4-5D6E-409C-BE32-E72D297353CC}">
              <c16:uniqueId val="{00000001-02D8-4235-A54D-B9EE4695EC73}"/>
            </c:ext>
          </c:extLst>
        </c:ser>
        <c:dLbls>
          <c:showLegendKey val="0"/>
          <c:showVal val="0"/>
          <c:showCatName val="0"/>
          <c:showSerName val="0"/>
          <c:showPercent val="0"/>
          <c:showBubbleSize val="0"/>
        </c:dLbls>
        <c:gapWidth val="150"/>
        <c:axId val="168387119"/>
        <c:axId val="168397679"/>
      </c:barChart>
      <c:catAx>
        <c:axId val="16838711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a:t>PUNTOS DE MUESTREO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8397679"/>
        <c:crosses val="autoZero"/>
        <c:auto val="1"/>
        <c:lblAlgn val="ctr"/>
        <c:lblOffset val="100"/>
        <c:noMultiLvlLbl val="0"/>
      </c:catAx>
      <c:valAx>
        <c:axId val="168397679"/>
        <c:scaling>
          <c:orientation val="minMax"/>
        </c:scaling>
        <c:delete val="0"/>
        <c:axPos val="l"/>
        <c:majorGridlines>
          <c:spPr>
            <a:ln w="9525" cap="flat" cmpd="sng" algn="ctr">
              <a:solidFill>
                <a:schemeClr val="accent1"/>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ANÁLISIS (ppm)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8387119"/>
        <c:crosses val="autoZero"/>
        <c:crossBetween val="between"/>
      </c:valAx>
      <c:spPr>
        <a:noFill/>
        <a:ln>
          <a:noFill/>
        </a:ln>
        <a:effectLst/>
      </c:spPr>
    </c:plotArea>
    <c:legend>
      <c:legendPos val="b"/>
      <c:layout>
        <c:manualLayout>
          <c:xMode val="edge"/>
          <c:yMode val="edge"/>
          <c:x val="1.5113735783027474E-3"/>
          <c:y val="0.90798556430446198"/>
          <c:w val="0.10699387576552929"/>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s-E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LREE (La, Ce, Pr, Nd)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0.12548381452318461"/>
          <c:y val="0.17171296296296296"/>
          <c:w val="0.83999803149606289"/>
          <c:h val="0.57185950714494027"/>
        </c:manualLayout>
      </c:layout>
      <c:barChart>
        <c:barDir val="col"/>
        <c:grouping val="clustered"/>
        <c:varyColors val="0"/>
        <c:ser>
          <c:idx val="0"/>
          <c:order val="0"/>
          <c:tx>
            <c:strRef>
              <c:f>'total  BRUTO ELEMENTOS'!$D$7</c:f>
              <c:strCache>
                <c:ptCount val="1"/>
                <c:pt idx="0">
                  <c:v>La</c:v>
                </c:pt>
              </c:strCache>
            </c:strRef>
          </c:tx>
          <c:spPr>
            <a:solidFill>
              <a:schemeClr val="accent1"/>
            </a:solidFill>
            <a:ln>
              <a:noFill/>
            </a:ln>
            <a:effectLst/>
          </c:spPr>
          <c:invertIfNegative val="0"/>
          <c:cat>
            <c:strRef>
              <c:f>'total  BRUTO ELEMENTOS'!$E$4:$H$4</c:f>
              <c:strCache>
                <c:ptCount val="4"/>
                <c:pt idx="0">
                  <c:v>ESCOMBRERA ESPAÑA</c:v>
                </c:pt>
                <c:pt idx="1">
                  <c:v>LAVADERO ESPAÑA</c:v>
                </c:pt>
                <c:pt idx="2">
                  <c:v> POLONIA  </c:v>
                </c:pt>
                <c:pt idx="3">
                  <c:v>ESLOVENIA</c:v>
                </c:pt>
              </c:strCache>
            </c:strRef>
          </c:cat>
          <c:val>
            <c:numRef>
              <c:f>'total  BRUTO ELEMENTOS'!$E$7:$H$7</c:f>
              <c:numCache>
                <c:formatCode>0.00</c:formatCode>
                <c:ptCount val="4"/>
                <c:pt idx="0">
                  <c:v>4.68</c:v>
                </c:pt>
                <c:pt idx="1">
                  <c:v>3.85</c:v>
                </c:pt>
                <c:pt idx="2">
                  <c:v>28.8</c:v>
                </c:pt>
                <c:pt idx="3">
                  <c:v>32.9</c:v>
                </c:pt>
              </c:numCache>
            </c:numRef>
          </c:val>
          <c:extLst>
            <c:ext xmlns:c16="http://schemas.microsoft.com/office/drawing/2014/chart" uri="{C3380CC4-5D6E-409C-BE32-E72D297353CC}">
              <c16:uniqueId val="{00000000-7006-43BB-A6B7-93BE56BDA139}"/>
            </c:ext>
          </c:extLst>
        </c:ser>
        <c:ser>
          <c:idx val="1"/>
          <c:order val="1"/>
          <c:tx>
            <c:strRef>
              <c:f>'total  BRUTO ELEMENTOS'!$D$8</c:f>
              <c:strCache>
                <c:ptCount val="1"/>
                <c:pt idx="0">
                  <c:v>Ce</c:v>
                </c:pt>
              </c:strCache>
            </c:strRef>
          </c:tx>
          <c:spPr>
            <a:solidFill>
              <a:schemeClr val="accent2"/>
            </a:solidFill>
            <a:ln>
              <a:noFill/>
            </a:ln>
            <a:effectLst/>
          </c:spPr>
          <c:invertIfNegative val="0"/>
          <c:cat>
            <c:strRef>
              <c:f>'total  BRUTO ELEMENTOS'!$E$4:$H$4</c:f>
              <c:strCache>
                <c:ptCount val="4"/>
                <c:pt idx="0">
                  <c:v>ESCOMBRERA ESPAÑA</c:v>
                </c:pt>
                <c:pt idx="1">
                  <c:v>LAVADERO ESPAÑA</c:v>
                </c:pt>
                <c:pt idx="2">
                  <c:v> POLONIA  </c:v>
                </c:pt>
                <c:pt idx="3">
                  <c:v>ESLOVENIA</c:v>
                </c:pt>
              </c:strCache>
            </c:strRef>
          </c:cat>
          <c:val>
            <c:numRef>
              <c:f>'total  BRUTO ELEMENTOS'!$E$8:$H$8</c:f>
              <c:numCache>
                <c:formatCode>0.00</c:formatCode>
                <c:ptCount val="4"/>
                <c:pt idx="0">
                  <c:v>71.2</c:v>
                </c:pt>
                <c:pt idx="1">
                  <c:v>66.900000000000006</c:v>
                </c:pt>
                <c:pt idx="2">
                  <c:v>60.5</c:v>
                </c:pt>
                <c:pt idx="3">
                  <c:v>64.8</c:v>
                </c:pt>
              </c:numCache>
            </c:numRef>
          </c:val>
          <c:extLst>
            <c:ext xmlns:c16="http://schemas.microsoft.com/office/drawing/2014/chart" uri="{C3380CC4-5D6E-409C-BE32-E72D297353CC}">
              <c16:uniqueId val="{00000001-7006-43BB-A6B7-93BE56BDA139}"/>
            </c:ext>
          </c:extLst>
        </c:ser>
        <c:ser>
          <c:idx val="2"/>
          <c:order val="2"/>
          <c:tx>
            <c:strRef>
              <c:f>'total  BRUTO ELEMENTOS'!$D$9</c:f>
              <c:strCache>
                <c:ptCount val="1"/>
                <c:pt idx="0">
                  <c:v>Pr</c:v>
                </c:pt>
              </c:strCache>
            </c:strRef>
          </c:tx>
          <c:spPr>
            <a:solidFill>
              <a:schemeClr val="accent3"/>
            </a:solidFill>
            <a:ln>
              <a:noFill/>
            </a:ln>
            <a:effectLst/>
          </c:spPr>
          <c:invertIfNegative val="0"/>
          <c:cat>
            <c:strRef>
              <c:f>'total  BRUTO ELEMENTOS'!$E$4:$H$4</c:f>
              <c:strCache>
                <c:ptCount val="4"/>
                <c:pt idx="0">
                  <c:v>ESCOMBRERA ESPAÑA</c:v>
                </c:pt>
                <c:pt idx="1">
                  <c:v>LAVADERO ESPAÑA</c:v>
                </c:pt>
                <c:pt idx="2">
                  <c:v> POLONIA  </c:v>
                </c:pt>
                <c:pt idx="3">
                  <c:v>ESLOVENIA</c:v>
                </c:pt>
              </c:strCache>
            </c:strRef>
          </c:cat>
          <c:val>
            <c:numRef>
              <c:f>'total  BRUTO ELEMENTOS'!$E$9:$H$9</c:f>
              <c:numCache>
                <c:formatCode>0.00</c:formatCode>
                <c:ptCount val="4"/>
                <c:pt idx="0">
                  <c:v>7.88</c:v>
                </c:pt>
                <c:pt idx="1">
                  <c:v>7.64</c:v>
                </c:pt>
                <c:pt idx="2">
                  <c:v>7.51</c:v>
                </c:pt>
                <c:pt idx="3">
                  <c:v>7.99</c:v>
                </c:pt>
              </c:numCache>
            </c:numRef>
          </c:val>
          <c:extLst>
            <c:ext xmlns:c16="http://schemas.microsoft.com/office/drawing/2014/chart" uri="{C3380CC4-5D6E-409C-BE32-E72D297353CC}">
              <c16:uniqueId val="{00000002-7006-43BB-A6B7-93BE56BDA139}"/>
            </c:ext>
          </c:extLst>
        </c:ser>
        <c:ser>
          <c:idx val="3"/>
          <c:order val="3"/>
          <c:tx>
            <c:strRef>
              <c:f>'total  BRUTO ELEMENTOS'!$D$10</c:f>
              <c:strCache>
                <c:ptCount val="1"/>
                <c:pt idx="0">
                  <c:v>Nd</c:v>
                </c:pt>
              </c:strCache>
            </c:strRef>
          </c:tx>
          <c:spPr>
            <a:solidFill>
              <a:schemeClr val="accent4"/>
            </a:solidFill>
            <a:ln>
              <a:noFill/>
            </a:ln>
            <a:effectLst/>
          </c:spPr>
          <c:invertIfNegative val="0"/>
          <c:cat>
            <c:strRef>
              <c:f>'total  BRUTO ELEMENTOS'!$E$4:$H$4</c:f>
              <c:strCache>
                <c:ptCount val="4"/>
                <c:pt idx="0">
                  <c:v>ESCOMBRERA ESPAÑA</c:v>
                </c:pt>
                <c:pt idx="1">
                  <c:v>LAVADERO ESPAÑA</c:v>
                </c:pt>
                <c:pt idx="2">
                  <c:v> POLONIA  </c:v>
                </c:pt>
                <c:pt idx="3">
                  <c:v>ESLOVENIA</c:v>
                </c:pt>
              </c:strCache>
            </c:strRef>
          </c:cat>
          <c:val>
            <c:numRef>
              <c:f>'total  BRUTO ELEMENTOS'!$E$10:$H$10</c:f>
              <c:numCache>
                <c:formatCode>0.00</c:formatCode>
                <c:ptCount val="4"/>
                <c:pt idx="0">
                  <c:v>30.2</c:v>
                </c:pt>
                <c:pt idx="1">
                  <c:v>27.3</c:v>
                </c:pt>
                <c:pt idx="2">
                  <c:v>28</c:v>
                </c:pt>
                <c:pt idx="3">
                  <c:v>31.9</c:v>
                </c:pt>
              </c:numCache>
            </c:numRef>
          </c:val>
          <c:extLst>
            <c:ext xmlns:c16="http://schemas.microsoft.com/office/drawing/2014/chart" uri="{C3380CC4-5D6E-409C-BE32-E72D297353CC}">
              <c16:uniqueId val="{00000003-7006-43BB-A6B7-93BE56BDA139}"/>
            </c:ext>
          </c:extLst>
        </c:ser>
        <c:dLbls>
          <c:showLegendKey val="0"/>
          <c:showVal val="0"/>
          <c:showCatName val="0"/>
          <c:showSerName val="0"/>
          <c:showPercent val="0"/>
          <c:showBubbleSize val="0"/>
        </c:dLbls>
        <c:gapWidth val="150"/>
        <c:axId val="168387119"/>
        <c:axId val="168397679"/>
      </c:barChart>
      <c:catAx>
        <c:axId val="16838711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a:t>PUNTOS DE MUESTREO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8397679"/>
        <c:crosses val="autoZero"/>
        <c:auto val="1"/>
        <c:lblAlgn val="ctr"/>
        <c:lblOffset val="100"/>
        <c:noMultiLvlLbl val="0"/>
      </c:catAx>
      <c:valAx>
        <c:axId val="168397679"/>
        <c:scaling>
          <c:orientation val="minMax"/>
        </c:scaling>
        <c:delete val="0"/>
        <c:axPos val="l"/>
        <c:majorGridlines>
          <c:spPr>
            <a:ln w="9525" cap="flat" cmpd="sng" algn="ctr">
              <a:solidFill>
                <a:schemeClr val="accent1"/>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ANÁLISIS (ppm)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8387119"/>
        <c:crosses val="autoZero"/>
        <c:crossBetween val="between"/>
      </c:valAx>
      <c:spPr>
        <a:noFill/>
        <a:ln>
          <a:noFill/>
        </a:ln>
        <a:effectLst/>
      </c:spPr>
    </c:plotArea>
    <c:legend>
      <c:legendPos val="r"/>
      <c:layout>
        <c:manualLayout>
          <c:xMode val="edge"/>
          <c:yMode val="edge"/>
          <c:x val="0"/>
          <c:y val="0.9272903907844855"/>
          <c:w val="0.30674037620297462"/>
          <c:h val="7.176144648585591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s-E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MREE (Sm, Eu, Gd)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0.12548381452318461"/>
          <c:y val="0.17171296296296296"/>
          <c:w val="0.83999803149606289"/>
          <c:h val="0.57185950714494027"/>
        </c:manualLayout>
      </c:layout>
      <c:barChart>
        <c:barDir val="col"/>
        <c:grouping val="clustered"/>
        <c:varyColors val="0"/>
        <c:ser>
          <c:idx val="0"/>
          <c:order val="0"/>
          <c:tx>
            <c:strRef>
              <c:f>'total  BRUTO ELEMENTOS'!$D$11</c:f>
              <c:strCache>
                <c:ptCount val="1"/>
                <c:pt idx="0">
                  <c:v>Sm</c:v>
                </c:pt>
              </c:strCache>
            </c:strRef>
          </c:tx>
          <c:spPr>
            <a:solidFill>
              <a:schemeClr val="accent1"/>
            </a:solidFill>
            <a:ln>
              <a:noFill/>
            </a:ln>
            <a:effectLst/>
          </c:spPr>
          <c:invertIfNegative val="0"/>
          <c:cat>
            <c:strRef>
              <c:f>'total  BRUTO ELEMENTOS'!$E$4:$H$4</c:f>
              <c:strCache>
                <c:ptCount val="4"/>
                <c:pt idx="0">
                  <c:v>ESCOMBRERA ESPAÑA</c:v>
                </c:pt>
                <c:pt idx="1">
                  <c:v>LAVADERO ESPAÑA</c:v>
                </c:pt>
                <c:pt idx="2">
                  <c:v> POLONIA  </c:v>
                </c:pt>
                <c:pt idx="3">
                  <c:v>ESLOVENIA</c:v>
                </c:pt>
              </c:strCache>
            </c:strRef>
          </c:cat>
          <c:val>
            <c:numRef>
              <c:f>'total  BRUTO ELEMENTOS'!$E$11:$H$11</c:f>
              <c:numCache>
                <c:formatCode>0.00</c:formatCode>
                <c:ptCount val="4"/>
                <c:pt idx="0">
                  <c:v>5.78</c:v>
                </c:pt>
                <c:pt idx="1">
                  <c:v>5.33</c:v>
                </c:pt>
                <c:pt idx="2">
                  <c:v>6.38</c:v>
                </c:pt>
                <c:pt idx="3">
                  <c:v>6.21</c:v>
                </c:pt>
              </c:numCache>
            </c:numRef>
          </c:val>
          <c:extLst>
            <c:ext xmlns:c16="http://schemas.microsoft.com/office/drawing/2014/chart" uri="{C3380CC4-5D6E-409C-BE32-E72D297353CC}">
              <c16:uniqueId val="{00000000-084F-433C-8935-FBD4A229D307}"/>
            </c:ext>
          </c:extLst>
        </c:ser>
        <c:ser>
          <c:idx val="1"/>
          <c:order val="1"/>
          <c:tx>
            <c:strRef>
              <c:f>'total  BRUTO ELEMENTOS'!$D$12</c:f>
              <c:strCache>
                <c:ptCount val="1"/>
                <c:pt idx="0">
                  <c:v>Eu</c:v>
                </c:pt>
              </c:strCache>
            </c:strRef>
          </c:tx>
          <c:spPr>
            <a:solidFill>
              <a:schemeClr val="accent2"/>
            </a:solidFill>
            <a:ln>
              <a:noFill/>
            </a:ln>
            <a:effectLst/>
          </c:spPr>
          <c:invertIfNegative val="0"/>
          <c:cat>
            <c:strRef>
              <c:f>'total  BRUTO ELEMENTOS'!$E$4:$H$4</c:f>
              <c:strCache>
                <c:ptCount val="4"/>
                <c:pt idx="0">
                  <c:v>ESCOMBRERA ESPAÑA</c:v>
                </c:pt>
                <c:pt idx="1">
                  <c:v>LAVADERO ESPAÑA</c:v>
                </c:pt>
                <c:pt idx="2">
                  <c:v> POLONIA  </c:v>
                </c:pt>
                <c:pt idx="3">
                  <c:v>ESLOVENIA</c:v>
                </c:pt>
              </c:strCache>
            </c:strRef>
          </c:cat>
          <c:val>
            <c:numRef>
              <c:f>'total  BRUTO ELEMENTOS'!$E$12:$H$12</c:f>
              <c:numCache>
                <c:formatCode>0.00</c:formatCode>
                <c:ptCount val="4"/>
                <c:pt idx="0">
                  <c:v>23.3</c:v>
                </c:pt>
                <c:pt idx="1">
                  <c:v>23.2</c:v>
                </c:pt>
                <c:pt idx="2">
                  <c:v>1.66</c:v>
                </c:pt>
                <c:pt idx="3">
                  <c:v>2.02</c:v>
                </c:pt>
              </c:numCache>
            </c:numRef>
          </c:val>
          <c:extLst>
            <c:ext xmlns:c16="http://schemas.microsoft.com/office/drawing/2014/chart" uri="{C3380CC4-5D6E-409C-BE32-E72D297353CC}">
              <c16:uniqueId val="{00000001-084F-433C-8935-FBD4A229D307}"/>
            </c:ext>
          </c:extLst>
        </c:ser>
        <c:ser>
          <c:idx val="2"/>
          <c:order val="2"/>
          <c:tx>
            <c:strRef>
              <c:f>'total  BRUTO ELEMENTOS'!$D$13</c:f>
              <c:strCache>
                <c:ptCount val="1"/>
                <c:pt idx="0">
                  <c:v>Gd</c:v>
                </c:pt>
              </c:strCache>
            </c:strRef>
          </c:tx>
          <c:spPr>
            <a:solidFill>
              <a:schemeClr val="accent3"/>
            </a:solidFill>
            <a:ln>
              <a:noFill/>
            </a:ln>
            <a:effectLst/>
          </c:spPr>
          <c:invertIfNegative val="0"/>
          <c:cat>
            <c:strRef>
              <c:f>'total  BRUTO ELEMENTOS'!$E$4:$H$4</c:f>
              <c:strCache>
                <c:ptCount val="4"/>
                <c:pt idx="0">
                  <c:v>ESCOMBRERA ESPAÑA</c:v>
                </c:pt>
                <c:pt idx="1">
                  <c:v>LAVADERO ESPAÑA</c:v>
                </c:pt>
                <c:pt idx="2">
                  <c:v> POLONIA  </c:v>
                </c:pt>
                <c:pt idx="3">
                  <c:v>ESLOVENIA</c:v>
                </c:pt>
              </c:strCache>
            </c:strRef>
          </c:cat>
          <c:val>
            <c:numRef>
              <c:f>'total  BRUTO ELEMENTOS'!$E$13:$H$13</c:f>
              <c:numCache>
                <c:formatCode>0.00</c:formatCode>
                <c:ptCount val="4"/>
                <c:pt idx="0">
                  <c:v>1.3</c:v>
                </c:pt>
                <c:pt idx="1">
                  <c:v>1.2</c:v>
                </c:pt>
                <c:pt idx="2">
                  <c:v>5.25</c:v>
                </c:pt>
                <c:pt idx="3">
                  <c:v>5.76</c:v>
                </c:pt>
              </c:numCache>
            </c:numRef>
          </c:val>
          <c:extLst>
            <c:ext xmlns:c16="http://schemas.microsoft.com/office/drawing/2014/chart" uri="{C3380CC4-5D6E-409C-BE32-E72D297353CC}">
              <c16:uniqueId val="{00000002-084F-433C-8935-FBD4A229D307}"/>
            </c:ext>
          </c:extLst>
        </c:ser>
        <c:dLbls>
          <c:showLegendKey val="0"/>
          <c:showVal val="0"/>
          <c:showCatName val="0"/>
          <c:showSerName val="0"/>
          <c:showPercent val="0"/>
          <c:showBubbleSize val="0"/>
        </c:dLbls>
        <c:gapWidth val="150"/>
        <c:axId val="168387119"/>
        <c:axId val="168397679"/>
      </c:barChart>
      <c:catAx>
        <c:axId val="16838711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a:t>PUNTOS DE MUESTREO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8397679"/>
        <c:crosses val="autoZero"/>
        <c:auto val="1"/>
        <c:lblAlgn val="ctr"/>
        <c:lblOffset val="100"/>
        <c:noMultiLvlLbl val="0"/>
      </c:catAx>
      <c:valAx>
        <c:axId val="168397679"/>
        <c:scaling>
          <c:orientation val="minMax"/>
        </c:scaling>
        <c:delete val="0"/>
        <c:axPos val="l"/>
        <c:majorGridlines>
          <c:spPr>
            <a:ln w="9525" cap="flat" cmpd="sng" algn="ctr">
              <a:solidFill>
                <a:schemeClr val="accent1"/>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ANÁLISIS (ppm)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8387119"/>
        <c:crosses val="autoZero"/>
        <c:crossBetween val="between"/>
      </c:valAx>
      <c:spPr>
        <a:noFill/>
        <a:ln>
          <a:noFill/>
        </a:ln>
        <a:effectLst/>
      </c:spPr>
    </c:plotArea>
    <c:legend>
      <c:legendPos val="r"/>
      <c:layout>
        <c:manualLayout>
          <c:xMode val="edge"/>
          <c:yMode val="edge"/>
          <c:x val="0"/>
          <c:y val="0.9272903907844855"/>
          <c:w val="0.25058770778652667"/>
          <c:h val="7.270960921551472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s-E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HREE (Tb, Dy, Ho, Er, Tm, Yb, Lu)</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0.12548381452318461"/>
          <c:y val="0.17171296296296296"/>
          <c:w val="0.83999803149606289"/>
          <c:h val="0.57185950714494027"/>
        </c:manualLayout>
      </c:layout>
      <c:barChart>
        <c:barDir val="col"/>
        <c:grouping val="clustered"/>
        <c:varyColors val="0"/>
        <c:ser>
          <c:idx val="0"/>
          <c:order val="0"/>
          <c:tx>
            <c:strRef>
              <c:f>'total  BRUTO ELEMENTOS'!$D$14</c:f>
              <c:strCache>
                <c:ptCount val="1"/>
                <c:pt idx="0">
                  <c:v>Tb</c:v>
                </c:pt>
              </c:strCache>
            </c:strRef>
          </c:tx>
          <c:spPr>
            <a:solidFill>
              <a:schemeClr val="accent1"/>
            </a:solidFill>
            <a:ln>
              <a:noFill/>
            </a:ln>
            <a:effectLst/>
          </c:spPr>
          <c:invertIfNegative val="0"/>
          <c:cat>
            <c:strRef>
              <c:f>'total  BRUTO ELEMENTOS'!$E$4:$H$4</c:f>
              <c:strCache>
                <c:ptCount val="4"/>
                <c:pt idx="0">
                  <c:v>ESCOMBRERA ESPAÑA</c:v>
                </c:pt>
                <c:pt idx="1">
                  <c:v>LAVADERO ESPAÑA</c:v>
                </c:pt>
                <c:pt idx="2">
                  <c:v> POLONIA  </c:v>
                </c:pt>
                <c:pt idx="3">
                  <c:v>ESLOVENIA</c:v>
                </c:pt>
              </c:strCache>
            </c:strRef>
          </c:cat>
          <c:val>
            <c:numRef>
              <c:f>'total  BRUTO ELEMENTOS'!$E$14:$H$14</c:f>
              <c:numCache>
                <c:formatCode>0.00</c:formatCode>
                <c:ptCount val="4"/>
                <c:pt idx="0">
                  <c:v>0.87</c:v>
                </c:pt>
                <c:pt idx="1">
                  <c:v>0.68</c:v>
                </c:pt>
                <c:pt idx="2">
                  <c:v>0.94</c:v>
                </c:pt>
                <c:pt idx="3">
                  <c:v>1.07</c:v>
                </c:pt>
              </c:numCache>
            </c:numRef>
          </c:val>
          <c:extLst>
            <c:ext xmlns:c16="http://schemas.microsoft.com/office/drawing/2014/chart" uri="{C3380CC4-5D6E-409C-BE32-E72D297353CC}">
              <c16:uniqueId val="{00000000-C2B7-4662-B898-4E543FE99C07}"/>
            </c:ext>
          </c:extLst>
        </c:ser>
        <c:ser>
          <c:idx val="1"/>
          <c:order val="1"/>
          <c:tx>
            <c:strRef>
              <c:f>'total  BRUTO ELEMENTOS'!$D$15</c:f>
              <c:strCache>
                <c:ptCount val="1"/>
                <c:pt idx="0">
                  <c:v>Dy</c:v>
                </c:pt>
              </c:strCache>
            </c:strRef>
          </c:tx>
          <c:spPr>
            <a:solidFill>
              <a:schemeClr val="accent2"/>
            </a:solidFill>
            <a:ln>
              <a:noFill/>
            </a:ln>
            <a:effectLst/>
          </c:spPr>
          <c:invertIfNegative val="0"/>
          <c:cat>
            <c:strRef>
              <c:f>'total  BRUTO ELEMENTOS'!$E$4:$H$4</c:f>
              <c:strCache>
                <c:ptCount val="4"/>
                <c:pt idx="0">
                  <c:v>ESCOMBRERA ESPAÑA</c:v>
                </c:pt>
                <c:pt idx="1">
                  <c:v>LAVADERO ESPAÑA</c:v>
                </c:pt>
                <c:pt idx="2">
                  <c:v> POLONIA  </c:v>
                </c:pt>
                <c:pt idx="3">
                  <c:v>ESLOVENIA</c:v>
                </c:pt>
              </c:strCache>
            </c:strRef>
          </c:cat>
          <c:val>
            <c:numRef>
              <c:f>'total  BRUTO ELEMENTOS'!$E$15:$H$15</c:f>
              <c:numCache>
                <c:formatCode>0.00</c:formatCode>
                <c:ptCount val="4"/>
                <c:pt idx="0">
                  <c:v>2.69</c:v>
                </c:pt>
                <c:pt idx="1">
                  <c:v>2.0699999999999998</c:v>
                </c:pt>
                <c:pt idx="2">
                  <c:v>5.68</c:v>
                </c:pt>
                <c:pt idx="3">
                  <c:v>6.27</c:v>
                </c:pt>
              </c:numCache>
            </c:numRef>
          </c:val>
          <c:extLst>
            <c:ext xmlns:c16="http://schemas.microsoft.com/office/drawing/2014/chart" uri="{C3380CC4-5D6E-409C-BE32-E72D297353CC}">
              <c16:uniqueId val="{00000001-C2B7-4662-B898-4E543FE99C07}"/>
            </c:ext>
          </c:extLst>
        </c:ser>
        <c:ser>
          <c:idx val="2"/>
          <c:order val="2"/>
          <c:tx>
            <c:strRef>
              <c:f>'total  BRUTO ELEMENTOS'!$D$16</c:f>
              <c:strCache>
                <c:ptCount val="1"/>
                <c:pt idx="0">
                  <c:v>Ho</c:v>
                </c:pt>
              </c:strCache>
            </c:strRef>
          </c:tx>
          <c:spPr>
            <a:solidFill>
              <a:schemeClr val="accent3"/>
            </a:solidFill>
            <a:ln>
              <a:noFill/>
            </a:ln>
            <a:effectLst/>
          </c:spPr>
          <c:invertIfNegative val="0"/>
          <c:cat>
            <c:strRef>
              <c:f>'total  BRUTO ELEMENTOS'!$E$4:$H$4</c:f>
              <c:strCache>
                <c:ptCount val="4"/>
                <c:pt idx="0">
                  <c:v>ESCOMBRERA ESPAÑA</c:v>
                </c:pt>
                <c:pt idx="1">
                  <c:v>LAVADERO ESPAÑA</c:v>
                </c:pt>
                <c:pt idx="2">
                  <c:v> POLONIA  </c:v>
                </c:pt>
                <c:pt idx="3">
                  <c:v>ESLOVENIA</c:v>
                </c:pt>
              </c:strCache>
            </c:strRef>
          </c:cat>
          <c:val>
            <c:numRef>
              <c:f>'total  BRUTO ELEMENTOS'!$E$16:$H$16</c:f>
              <c:numCache>
                <c:formatCode>0.00</c:formatCode>
                <c:ptCount val="4"/>
                <c:pt idx="0">
                  <c:v>0.28999999999999998</c:v>
                </c:pt>
                <c:pt idx="1">
                  <c:v>0.28999999999999998</c:v>
                </c:pt>
                <c:pt idx="2">
                  <c:v>0.96</c:v>
                </c:pt>
                <c:pt idx="3">
                  <c:v>1.1000000000000001</c:v>
                </c:pt>
              </c:numCache>
            </c:numRef>
          </c:val>
          <c:extLst>
            <c:ext xmlns:c16="http://schemas.microsoft.com/office/drawing/2014/chart" uri="{C3380CC4-5D6E-409C-BE32-E72D297353CC}">
              <c16:uniqueId val="{00000002-C2B7-4662-B898-4E543FE99C07}"/>
            </c:ext>
          </c:extLst>
        </c:ser>
        <c:ser>
          <c:idx val="3"/>
          <c:order val="3"/>
          <c:tx>
            <c:strRef>
              <c:f>'total  BRUTO ELEMENTOS'!$D$17</c:f>
              <c:strCache>
                <c:ptCount val="1"/>
                <c:pt idx="0">
                  <c:v>Er</c:v>
                </c:pt>
              </c:strCache>
            </c:strRef>
          </c:tx>
          <c:spPr>
            <a:solidFill>
              <a:schemeClr val="accent4"/>
            </a:solidFill>
            <a:ln>
              <a:noFill/>
            </a:ln>
            <a:effectLst/>
          </c:spPr>
          <c:invertIfNegative val="0"/>
          <c:cat>
            <c:strRef>
              <c:f>'total  BRUTO ELEMENTOS'!$E$4:$H$4</c:f>
              <c:strCache>
                <c:ptCount val="4"/>
                <c:pt idx="0">
                  <c:v>ESCOMBRERA ESPAÑA</c:v>
                </c:pt>
                <c:pt idx="1">
                  <c:v>LAVADERO ESPAÑA</c:v>
                </c:pt>
                <c:pt idx="2">
                  <c:v> POLONIA  </c:v>
                </c:pt>
                <c:pt idx="3">
                  <c:v>ESLOVENIA</c:v>
                </c:pt>
              </c:strCache>
            </c:strRef>
          </c:cat>
          <c:val>
            <c:numRef>
              <c:f>'total  BRUTO ELEMENTOS'!$E$17:$H$17</c:f>
              <c:numCache>
                <c:formatCode>0.00</c:formatCode>
                <c:ptCount val="4"/>
                <c:pt idx="0">
                  <c:v>1.21</c:v>
                </c:pt>
                <c:pt idx="1">
                  <c:v>1.03</c:v>
                </c:pt>
                <c:pt idx="2">
                  <c:v>3.44</c:v>
                </c:pt>
                <c:pt idx="3">
                  <c:v>3.04</c:v>
                </c:pt>
              </c:numCache>
            </c:numRef>
          </c:val>
          <c:extLst>
            <c:ext xmlns:c16="http://schemas.microsoft.com/office/drawing/2014/chart" uri="{C3380CC4-5D6E-409C-BE32-E72D297353CC}">
              <c16:uniqueId val="{00000003-C2B7-4662-B898-4E543FE99C07}"/>
            </c:ext>
          </c:extLst>
        </c:ser>
        <c:ser>
          <c:idx val="4"/>
          <c:order val="4"/>
          <c:tx>
            <c:strRef>
              <c:f>'total  BRUTO ELEMENTOS'!$D$18</c:f>
              <c:strCache>
                <c:ptCount val="1"/>
                <c:pt idx="0">
                  <c:v>Tm</c:v>
                </c:pt>
              </c:strCache>
            </c:strRef>
          </c:tx>
          <c:spPr>
            <a:solidFill>
              <a:schemeClr val="accent5"/>
            </a:solidFill>
            <a:ln>
              <a:noFill/>
            </a:ln>
            <a:effectLst/>
          </c:spPr>
          <c:invertIfNegative val="0"/>
          <c:cat>
            <c:strRef>
              <c:f>'total  BRUTO ELEMENTOS'!$E$4:$H$4</c:f>
              <c:strCache>
                <c:ptCount val="4"/>
                <c:pt idx="0">
                  <c:v>ESCOMBRERA ESPAÑA</c:v>
                </c:pt>
                <c:pt idx="1">
                  <c:v>LAVADERO ESPAÑA</c:v>
                </c:pt>
                <c:pt idx="2">
                  <c:v> POLONIA  </c:v>
                </c:pt>
                <c:pt idx="3">
                  <c:v>ESLOVENIA</c:v>
                </c:pt>
              </c:strCache>
            </c:strRef>
          </c:cat>
          <c:val>
            <c:numRef>
              <c:f>'total  BRUTO ELEMENTOS'!$E$18:$H$18</c:f>
              <c:numCache>
                <c:formatCode>0.00</c:formatCode>
                <c:ptCount val="4"/>
                <c:pt idx="0">
                  <c:v>0.41</c:v>
                </c:pt>
                <c:pt idx="1">
                  <c:v>0.28000000000000003</c:v>
                </c:pt>
                <c:pt idx="2">
                  <c:v>0.46</c:v>
                </c:pt>
                <c:pt idx="3">
                  <c:v>0.41</c:v>
                </c:pt>
              </c:numCache>
            </c:numRef>
          </c:val>
          <c:extLst>
            <c:ext xmlns:c16="http://schemas.microsoft.com/office/drawing/2014/chart" uri="{C3380CC4-5D6E-409C-BE32-E72D297353CC}">
              <c16:uniqueId val="{00000004-C2B7-4662-B898-4E543FE99C07}"/>
            </c:ext>
          </c:extLst>
        </c:ser>
        <c:ser>
          <c:idx val="5"/>
          <c:order val="5"/>
          <c:tx>
            <c:strRef>
              <c:f>'total  BRUTO ELEMENTOS'!$D$19</c:f>
              <c:strCache>
                <c:ptCount val="1"/>
                <c:pt idx="0">
                  <c:v>Yb</c:v>
                </c:pt>
              </c:strCache>
            </c:strRef>
          </c:tx>
          <c:spPr>
            <a:solidFill>
              <a:schemeClr val="accent6"/>
            </a:solidFill>
            <a:ln>
              <a:noFill/>
            </a:ln>
            <a:effectLst/>
          </c:spPr>
          <c:invertIfNegative val="0"/>
          <c:cat>
            <c:strRef>
              <c:f>'total  BRUTO ELEMENTOS'!$E$4:$H$4</c:f>
              <c:strCache>
                <c:ptCount val="4"/>
                <c:pt idx="0">
                  <c:v>ESCOMBRERA ESPAÑA</c:v>
                </c:pt>
                <c:pt idx="1">
                  <c:v>LAVADERO ESPAÑA</c:v>
                </c:pt>
                <c:pt idx="2">
                  <c:v> POLONIA  </c:v>
                </c:pt>
                <c:pt idx="3">
                  <c:v>ESLOVENIA</c:v>
                </c:pt>
              </c:strCache>
            </c:strRef>
          </c:cat>
          <c:val>
            <c:numRef>
              <c:f>'total  BRUTO ELEMENTOS'!$E$19:$H$19</c:f>
              <c:numCache>
                <c:formatCode>0.00</c:formatCode>
                <c:ptCount val="4"/>
                <c:pt idx="0">
                  <c:v>2.52</c:v>
                </c:pt>
                <c:pt idx="1">
                  <c:v>2.13</c:v>
                </c:pt>
                <c:pt idx="2">
                  <c:v>2.86</c:v>
                </c:pt>
                <c:pt idx="3">
                  <c:v>2.94</c:v>
                </c:pt>
              </c:numCache>
            </c:numRef>
          </c:val>
          <c:extLst>
            <c:ext xmlns:c16="http://schemas.microsoft.com/office/drawing/2014/chart" uri="{C3380CC4-5D6E-409C-BE32-E72D297353CC}">
              <c16:uniqueId val="{00000005-C2B7-4662-B898-4E543FE99C07}"/>
            </c:ext>
          </c:extLst>
        </c:ser>
        <c:ser>
          <c:idx val="6"/>
          <c:order val="6"/>
          <c:tx>
            <c:strRef>
              <c:f>'total  BRUTO ELEMENTOS'!$D$20</c:f>
              <c:strCache>
                <c:ptCount val="1"/>
                <c:pt idx="0">
                  <c:v>Lu</c:v>
                </c:pt>
              </c:strCache>
            </c:strRef>
          </c:tx>
          <c:spPr>
            <a:solidFill>
              <a:schemeClr val="accent1">
                <a:lumMod val="60000"/>
              </a:schemeClr>
            </a:solidFill>
            <a:ln>
              <a:noFill/>
            </a:ln>
            <a:effectLst/>
          </c:spPr>
          <c:invertIfNegative val="0"/>
          <c:cat>
            <c:strRef>
              <c:f>'total  BRUTO ELEMENTOS'!$E$4:$H$4</c:f>
              <c:strCache>
                <c:ptCount val="4"/>
                <c:pt idx="0">
                  <c:v>ESCOMBRERA ESPAÑA</c:v>
                </c:pt>
                <c:pt idx="1">
                  <c:v>LAVADERO ESPAÑA</c:v>
                </c:pt>
                <c:pt idx="2">
                  <c:v> POLONIA  </c:v>
                </c:pt>
                <c:pt idx="3">
                  <c:v>ESLOVENIA</c:v>
                </c:pt>
              </c:strCache>
            </c:strRef>
          </c:cat>
          <c:val>
            <c:numRef>
              <c:f>'total  BRUTO ELEMENTOS'!$E$20:$H$20</c:f>
              <c:numCache>
                <c:formatCode>0.00</c:formatCode>
                <c:ptCount val="4"/>
                <c:pt idx="0">
                  <c:v>0.31</c:v>
                </c:pt>
                <c:pt idx="1">
                  <c:v>0.2</c:v>
                </c:pt>
                <c:pt idx="2">
                  <c:v>0.39</c:v>
                </c:pt>
                <c:pt idx="3">
                  <c:v>0.32</c:v>
                </c:pt>
              </c:numCache>
            </c:numRef>
          </c:val>
          <c:extLst>
            <c:ext xmlns:c16="http://schemas.microsoft.com/office/drawing/2014/chart" uri="{C3380CC4-5D6E-409C-BE32-E72D297353CC}">
              <c16:uniqueId val="{00000006-C2B7-4662-B898-4E543FE99C07}"/>
            </c:ext>
          </c:extLst>
        </c:ser>
        <c:dLbls>
          <c:showLegendKey val="0"/>
          <c:showVal val="0"/>
          <c:showCatName val="0"/>
          <c:showSerName val="0"/>
          <c:showPercent val="0"/>
          <c:showBubbleSize val="0"/>
        </c:dLbls>
        <c:gapWidth val="150"/>
        <c:axId val="168387119"/>
        <c:axId val="168397679"/>
      </c:barChart>
      <c:catAx>
        <c:axId val="16838711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a:t>PUNTOS DE MUESTREO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8397679"/>
        <c:crosses val="autoZero"/>
        <c:auto val="1"/>
        <c:lblAlgn val="ctr"/>
        <c:lblOffset val="100"/>
        <c:noMultiLvlLbl val="0"/>
      </c:catAx>
      <c:valAx>
        <c:axId val="168397679"/>
        <c:scaling>
          <c:orientation val="minMax"/>
        </c:scaling>
        <c:delete val="0"/>
        <c:axPos val="l"/>
        <c:majorGridlines>
          <c:spPr>
            <a:ln w="9525" cap="flat" cmpd="sng" algn="ctr">
              <a:solidFill>
                <a:schemeClr val="accent1"/>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ANÁLISIS (ppm)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8387119"/>
        <c:crosses val="autoZero"/>
        <c:crossBetween val="between"/>
      </c:valAx>
      <c:spPr>
        <a:noFill/>
        <a:ln>
          <a:noFill/>
        </a:ln>
        <a:effectLst/>
      </c:spPr>
    </c:plotArea>
    <c:legend>
      <c:legendPos val="r"/>
      <c:layout>
        <c:manualLayout>
          <c:xMode val="edge"/>
          <c:yMode val="edge"/>
          <c:x val="0"/>
          <c:y val="0.9272903907844855"/>
          <c:w val="0.54572659667541557"/>
          <c:h val="7.270960921551472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s-E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48381452318461"/>
          <c:y val="4.5890696704213599E-2"/>
          <c:w val="0.82760163001015252"/>
          <c:h val="0.7855514931722396"/>
        </c:manualLayout>
      </c:layout>
      <c:barChart>
        <c:barDir val="col"/>
        <c:grouping val="clustered"/>
        <c:varyColors val="0"/>
        <c:ser>
          <c:idx val="0"/>
          <c:order val="0"/>
          <c:tx>
            <c:strRef>
              <c:f>'total TAMIZADO ELEMENTOS'!$D$4</c:f>
              <c:strCache>
                <c:ptCount val="1"/>
                <c:pt idx="0">
                  <c:v>M_2,0-0,5mm</c:v>
                </c:pt>
              </c:strCache>
            </c:strRef>
          </c:tx>
          <c:invertIfNegative val="0"/>
          <c:cat>
            <c:strRef>
              <c:f>'total TAMIZADO ELEMENTOS'!$C$5:$C$20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'total TAMIZADO ELEMENTOS'!$D$5:$D$20</c:f>
              <c:numCache>
                <c:formatCode>General</c:formatCode>
                <c:ptCount val="16"/>
                <c:pt idx="0">
                  <c:v>20</c:v>
                </c:pt>
                <c:pt idx="1">
                  <c:v>26.3</c:v>
                </c:pt>
                <c:pt idx="2">
                  <c:v>38.299999999999997</c:v>
                </c:pt>
                <c:pt idx="3">
                  <c:v>78.5</c:v>
                </c:pt>
                <c:pt idx="4">
                  <c:v>9.16</c:v>
                </c:pt>
                <c:pt idx="5">
                  <c:v>34</c:v>
                </c:pt>
                <c:pt idx="6">
                  <c:v>6.29</c:v>
                </c:pt>
                <c:pt idx="7">
                  <c:v>1.38</c:v>
                </c:pt>
                <c:pt idx="8">
                  <c:v>5.53</c:v>
                </c:pt>
                <c:pt idx="9">
                  <c:v>0.86</c:v>
                </c:pt>
                <c:pt idx="10">
                  <c:v>4.53</c:v>
                </c:pt>
                <c:pt idx="11">
                  <c:v>0.95</c:v>
                </c:pt>
                <c:pt idx="12">
                  <c:v>2.67</c:v>
                </c:pt>
                <c:pt idx="13">
                  <c:v>0.37</c:v>
                </c:pt>
                <c:pt idx="14">
                  <c:v>2.77</c:v>
                </c:pt>
                <c:pt idx="15">
                  <c:v>0.37</c:v>
                </c:pt>
              </c:numCache>
            </c:numRef>
          </c:val>
          <c:extLst>
            <c:ext xmlns:c16="http://schemas.microsoft.com/office/drawing/2014/chart" uri="{C3380CC4-5D6E-409C-BE32-E72D297353CC}">
              <c16:uniqueId val="{00000000-4ED7-4F06-870F-2168A46C8A42}"/>
            </c:ext>
          </c:extLst>
        </c:ser>
        <c:ser>
          <c:idx val="1"/>
          <c:order val="1"/>
          <c:tx>
            <c:strRef>
              <c:f>'total TAMIZADO ELEMENTOS'!$E$4</c:f>
              <c:strCache>
                <c:ptCount val="1"/>
                <c:pt idx="0">
                  <c:v>M_0,5-0,1mm</c:v>
                </c:pt>
              </c:strCache>
            </c:strRef>
          </c:tx>
          <c:invertIfNegative val="0"/>
          <c:cat>
            <c:strRef>
              <c:f>'total TAMIZADO ELEMENTOS'!$C$5:$C$20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'total TAMIZADO ELEMENTOS'!$E$5:$E$20</c:f>
              <c:numCache>
                <c:formatCode>General</c:formatCode>
                <c:ptCount val="16"/>
                <c:pt idx="0">
                  <c:v>20</c:v>
                </c:pt>
                <c:pt idx="1">
                  <c:v>23.4</c:v>
                </c:pt>
                <c:pt idx="2">
                  <c:v>32.6</c:v>
                </c:pt>
                <c:pt idx="3">
                  <c:v>68.3</c:v>
                </c:pt>
                <c:pt idx="4">
                  <c:v>8.1999999999999993</c:v>
                </c:pt>
                <c:pt idx="5">
                  <c:v>30.2</c:v>
                </c:pt>
                <c:pt idx="6">
                  <c:v>5.54</c:v>
                </c:pt>
                <c:pt idx="7">
                  <c:v>1</c:v>
                </c:pt>
                <c:pt idx="8">
                  <c:v>4.9400000000000004</c:v>
                </c:pt>
                <c:pt idx="9">
                  <c:v>0.67</c:v>
                </c:pt>
                <c:pt idx="10">
                  <c:v>4</c:v>
                </c:pt>
                <c:pt idx="11">
                  <c:v>0.8</c:v>
                </c:pt>
                <c:pt idx="12">
                  <c:v>2.2200000000000002</c:v>
                </c:pt>
                <c:pt idx="13">
                  <c:v>0.34</c:v>
                </c:pt>
                <c:pt idx="14">
                  <c:v>2.21</c:v>
                </c:pt>
                <c:pt idx="15">
                  <c:v>0.32</c:v>
                </c:pt>
              </c:numCache>
            </c:numRef>
          </c:val>
          <c:extLst>
            <c:ext xmlns:c16="http://schemas.microsoft.com/office/drawing/2014/chart" uri="{C3380CC4-5D6E-409C-BE32-E72D297353CC}">
              <c16:uniqueId val="{00000001-4ED7-4F06-870F-2168A46C8A42}"/>
            </c:ext>
          </c:extLst>
        </c:ser>
        <c:ser>
          <c:idx val="2"/>
          <c:order val="2"/>
          <c:tx>
            <c:strRef>
              <c:f>'total TAMIZADO ELEMENTOS'!$F$4</c:f>
              <c:strCache>
                <c:ptCount val="1"/>
                <c:pt idx="0">
                  <c:v>M_0,1-0,0mm</c:v>
                </c:pt>
              </c:strCache>
            </c:strRef>
          </c:tx>
          <c:invertIfNegative val="0"/>
          <c:cat>
            <c:strRef>
              <c:f>'total TAMIZADO ELEMENTOS'!$C$5:$C$20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'total TAMIZADO ELEMENTOS'!$F$5:$F$20</c:f>
              <c:numCache>
                <c:formatCode>General</c:formatCode>
                <c:ptCount val="16"/>
                <c:pt idx="0">
                  <c:v>20</c:v>
                </c:pt>
                <c:pt idx="1">
                  <c:v>30.6</c:v>
                </c:pt>
                <c:pt idx="2">
                  <c:v>35.4</c:v>
                </c:pt>
                <c:pt idx="3">
                  <c:v>73.8</c:v>
                </c:pt>
                <c:pt idx="4">
                  <c:v>8.77</c:v>
                </c:pt>
                <c:pt idx="5">
                  <c:v>33.5</c:v>
                </c:pt>
                <c:pt idx="6">
                  <c:v>6.37</c:v>
                </c:pt>
                <c:pt idx="7">
                  <c:v>1.26</c:v>
                </c:pt>
                <c:pt idx="8">
                  <c:v>5.6</c:v>
                </c:pt>
                <c:pt idx="9">
                  <c:v>0.96</c:v>
                </c:pt>
                <c:pt idx="10">
                  <c:v>5.0999999999999996</c:v>
                </c:pt>
                <c:pt idx="11">
                  <c:v>1.1100000000000001</c:v>
                </c:pt>
                <c:pt idx="12">
                  <c:v>2.97</c:v>
                </c:pt>
                <c:pt idx="13">
                  <c:v>0.47</c:v>
                </c:pt>
                <c:pt idx="14">
                  <c:v>3.02</c:v>
                </c:pt>
                <c:pt idx="15">
                  <c:v>0.42</c:v>
                </c:pt>
              </c:numCache>
            </c:numRef>
          </c:val>
          <c:extLst>
            <c:ext xmlns:c16="http://schemas.microsoft.com/office/drawing/2014/chart" uri="{C3380CC4-5D6E-409C-BE32-E72D297353CC}">
              <c16:uniqueId val="{00000002-4ED7-4F06-870F-2168A46C8A42}"/>
            </c:ext>
          </c:extLst>
        </c:ser>
        <c:ser>
          <c:idx val="3"/>
          <c:order val="3"/>
          <c:tx>
            <c:strRef>
              <c:f>'total TAMIZADO ELEMENTOS'!$G$4</c:f>
              <c:strCache>
                <c:ptCount val="1"/>
                <c:pt idx="0">
                  <c:v>B_2,0-0,5mm</c:v>
                </c:pt>
              </c:strCache>
            </c:strRef>
          </c:tx>
          <c:invertIfNegative val="0"/>
          <c:cat>
            <c:strRef>
              <c:f>'total TAMIZADO ELEMENTOS'!$C$5:$C$20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'total TAMIZADO ELEMENTOS'!$G$5:$G$20</c:f>
              <c:numCache>
                <c:formatCode>General</c:formatCode>
                <c:ptCount val="16"/>
                <c:pt idx="0">
                  <c:v>2.7</c:v>
                </c:pt>
                <c:pt idx="1">
                  <c:v>1.5</c:v>
                </c:pt>
                <c:pt idx="2">
                  <c:v>31.4</c:v>
                </c:pt>
                <c:pt idx="3">
                  <c:v>67.3</c:v>
                </c:pt>
                <c:pt idx="4">
                  <c:v>18</c:v>
                </c:pt>
                <c:pt idx="5">
                  <c:v>11.9</c:v>
                </c:pt>
                <c:pt idx="6">
                  <c:v>0</c:v>
                </c:pt>
                <c:pt idx="7">
                  <c:v>1.1200000000000001</c:v>
                </c:pt>
                <c:pt idx="8">
                  <c:v>4.32</c:v>
                </c:pt>
                <c:pt idx="9">
                  <c:v>0.77</c:v>
                </c:pt>
                <c:pt idx="10">
                  <c:v>3.33</c:v>
                </c:pt>
                <c:pt idx="11">
                  <c:v>0.73</c:v>
                </c:pt>
                <c:pt idx="12">
                  <c:v>1.93</c:v>
                </c:pt>
                <c:pt idx="13">
                  <c:v>0.63</c:v>
                </c:pt>
                <c:pt idx="14">
                  <c:v>19.2</c:v>
                </c:pt>
                <c:pt idx="15">
                  <c:v>0.3</c:v>
                </c:pt>
              </c:numCache>
            </c:numRef>
          </c:val>
          <c:extLst>
            <c:ext xmlns:c16="http://schemas.microsoft.com/office/drawing/2014/chart" uri="{C3380CC4-5D6E-409C-BE32-E72D297353CC}">
              <c16:uniqueId val="{00000003-4ED7-4F06-870F-2168A46C8A42}"/>
            </c:ext>
          </c:extLst>
        </c:ser>
        <c:ser>
          <c:idx val="4"/>
          <c:order val="4"/>
          <c:tx>
            <c:strRef>
              <c:f>'total TAMIZADO ELEMENTOS'!$H$4</c:f>
              <c:strCache>
                <c:ptCount val="1"/>
                <c:pt idx="0">
                  <c:v>B_0,5-0,1mm</c:v>
                </c:pt>
              </c:strCache>
            </c:strRef>
          </c:tx>
          <c:invertIfNegative val="0"/>
          <c:cat>
            <c:strRef>
              <c:f>'total TAMIZADO ELEMENTOS'!$C$5:$C$20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'total TAMIZADO ELEMENTOS'!$H$5:$H$20</c:f>
              <c:numCache>
                <c:formatCode>General</c:formatCode>
                <c:ptCount val="16"/>
                <c:pt idx="0">
                  <c:v>5.0999999999999996</c:v>
                </c:pt>
                <c:pt idx="1">
                  <c:v>2.2000000000000002</c:v>
                </c:pt>
                <c:pt idx="2">
                  <c:v>25</c:v>
                </c:pt>
                <c:pt idx="3">
                  <c:v>52.6</c:v>
                </c:pt>
                <c:pt idx="4">
                  <c:v>19.8</c:v>
                </c:pt>
                <c:pt idx="5">
                  <c:v>10</c:v>
                </c:pt>
                <c:pt idx="6">
                  <c:v>5</c:v>
                </c:pt>
                <c:pt idx="7">
                  <c:v>1.91</c:v>
                </c:pt>
                <c:pt idx="8">
                  <c:v>3.84</c:v>
                </c:pt>
                <c:pt idx="9">
                  <c:v>0.63</c:v>
                </c:pt>
                <c:pt idx="10">
                  <c:v>2.98</c:v>
                </c:pt>
                <c:pt idx="11">
                  <c:v>0.63</c:v>
                </c:pt>
                <c:pt idx="12">
                  <c:v>1.71</c:v>
                </c:pt>
                <c:pt idx="13">
                  <c:v>0.45</c:v>
                </c:pt>
                <c:pt idx="14">
                  <c:v>16.899999999999999</c:v>
                </c:pt>
                <c:pt idx="15">
                  <c:v>0.22</c:v>
                </c:pt>
              </c:numCache>
            </c:numRef>
          </c:val>
          <c:extLst>
            <c:ext xmlns:c16="http://schemas.microsoft.com/office/drawing/2014/chart" uri="{C3380CC4-5D6E-409C-BE32-E72D297353CC}">
              <c16:uniqueId val="{00000004-4ED7-4F06-870F-2168A46C8A42}"/>
            </c:ext>
          </c:extLst>
        </c:ser>
        <c:ser>
          <c:idx val="5"/>
          <c:order val="5"/>
          <c:tx>
            <c:strRef>
              <c:f>'total TAMIZADO ELEMENTOS'!$I$4</c:f>
              <c:strCache>
                <c:ptCount val="1"/>
                <c:pt idx="0">
                  <c:v>B_0,1-0,0mm</c:v>
                </c:pt>
              </c:strCache>
            </c:strRef>
          </c:tx>
          <c:invertIfNegative val="0"/>
          <c:cat>
            <c:strRef>
              <c:f>'total TAMIZADO ELEMENTOS'!$C$5:$C$20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'total TAMIZADO ELEMENTOS'!$I$5:$I$20</c:f>
              <c:numCache>
                <c:formatCode>General</c:formatCode>
                <c:ptCount val="16"/>
                <c:pt idx="0">
                  <c:v>6.1</c:v>
                </c:pt>
                <c:pt idx="1">
                  <c:v>6.5</c:v>
                </c:pt>
                <c:pt idx="2">
                  <c:v>26</c:v>
                </c:pt>
                <c:pt idx="3">
                  <c:v>55.7</c:v>
                </c:pt>
                <c:pt idx="4">
                  <c:v>26.4</c:v>
                </c:pt>
                <c:pt idx="5">
                  <c:v>10.199999999999999</c:v>
                </c:pt>
                <c:pt idx="6">
                  <c:v>0</c:v>
                </c:pt>
                <c:pt idx="7">
                  <c:v>0.87</c:v>
                </c:pt>
                <c:pt idx="8">
                  <c:v>3.93</c:v>
                </c:pt>
                <c:pt idx="9">
                  <c:v>0.61</c:v>
                </c:pt>
                <c:pt idx="10">
                  <c:v>3.22</c:v>
                </c:pt>
                <c:pt idx="11">
                  <c:v>0.68</c:v>
                </c:pt>
                <c:pt idx="12">
                  <c:v>0.99</c:v>
                </c:pt>
                <c:pt idx="13">
                  <c:v>0.46</c:v>
                </c:pt>
                <c:pt idx="14">
                  <c:v>18.7</c:v>
                </c:pt>
                <c:pt idx="15">
                  <c:v>0.27</c:v>
                </c:pt>
              </c:numCache>
            </c:numRef>
          </c:val>
          <c:extLst>
            <c:ext xmlns:c16="http://schemas.microsoft.com/office/drawing/2014/chart" uri="{C3380CC4-5D6E-409C-BE32-E72D297353CC}">
              <c16:uniqueId val="{00000005-4ED7-4F06-870F-2168A46C8A42}"/>
            </c:ext>
          </c:extLst>
        </c:ser>
        <c:ser>
          <c:idx val="6"/>
          <c:order val="6"/>
          <c:tx>
            <c:strRef>
              <c:f>'total TAMIZADO ELEMENTOS'!$J$4</c:f>
              <c:strCache>
                <c:ptCount val="1"/>
                <c:pt idx="0">
                  <c:v>P_2,0-0,5mm</c:v>
                </c:pt>
              </c:strCache>
            </c:strRef>
          </c:tx>
          <c:spPr>
            <a:solidFill>
              <a:srgbClr val="4472C4"/>
            </a:solidFill>
            <a:ln w="25400">
              <a:noFill/>
            </a:ln>
          </c:spPr>
          <c:invertIfNegative val="0"/>
          <c:cat>
            <c:strRef>
              <c:f>'total TAMIZADO ELEMENTOS'!$C$5:$C$20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'total TAMIZADO ELEMENTOS'!$J$5:$J$20</c:f>
              <c:numCache>
                <c:formatCode>General</c:formatCode>
                <c:ptCount val="16"/>
                <c:pt idx="0">
                  <c:v>20</c:v>
                </c:pt>
                <c:pt idx="1">
                  <c:v>30.3</c:v>
                </c:pt>
                <c:pt idx="2">
                  <c:v>29</c:v>
                </c:pt>
                <c:pt idx="3">
                  <c:v>63.5</c:v>
                </c:pt>
                <c:pt idx="4">
                  <c:v>4.18</c:v>
                </c:pt>
                <c:pt idx="5">
                  <c:v>28.5</c:v>
                </c:pt>
                <c:pt idx="6">
                  <c:v>7.11</c:v>
                </c:pt>
                <c:pt idx="7">
                  <c:v>1.72</c:v>
                </c:pt>
                <c:pt idx="8">
                  <c:v>5.45</c:v>
                </c:pt>
                <c:pt idx="9">
                  <c:v>0.9</c:v>
                </c:pt>
                <c:pt idx="10">
                  <c:v>6.32</c:v>
                </c:pt>
                <c:pt idx="11">
                  <c:v>1.1000000000000001</c:v>
                </c:pt>
                <c:pt idx="12">
                  <c:v>3.73</c:v>
                </c:pt>
                <c:pt idx="13">
                  <c:v>0.41</c:v>
                </c:pt>
                <c:pt idx="14">
                  <c:v>2.83</c:v>
                </c:pt>
                <c:pt idx="15">
                  <c:v>0.49</c:v>
                </c:pt>
              </c:numCache>
            </c:numRef>
          </c:val>
          <c:extLst>
            <c:ext xmlns:c16="http://schemas.microsoft.com/office/drawing/2014/chart" uri="{C3380CC4-5D6E-409C-BE32-E72D297353CC}">
              <c16:uniqueId val="{00000006-4ED7-4F06-870F-2168A46C8A42}"/>
            </c:ext>
          </c:extLst>
        </c:ser>
        <c:ser>
          <c:idx val="7"/>
          <c:order val="7"/>
          <c:tx>
            <c:strRef>
              <c:f>'total TAMIZADO ELEMENTOS'!$L$4</c:f>
              <c:strCache>
                <c:ptCount val="1"/>
                <c:pt idx="0">
                  <c:v>P_0,1-0,0mm</c:v>
                </c:pt>
              </c:strCache>
            </c:strRef>
          </c:tx>
          <c:spPr>
            <a:solidFill>
              <a:srgbClr val="ED7D31"/>
            </a:solidFill>
            <a:ln w="25400">
              <a:noFill/>
            </a:ln>
          </c:spPr>
          <c:invertIfNegative val="0"/>
          <c:cat>
            <c:strRef>
              <c:f>'total TAMIZADO ELEMENTOS'!$C$5:$C$20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'total TAMIZADO ELEMENTOS'!$K$5:$K$20</c:f>
              <c:numCache>
                <c:formatCode>General</c:formatCode>
                <c:ptCount val="16"/>
                <c:pt idx="0">
                  <c:v>20</c:v>
                </c:pt>
                <c:pt idx="1">
                  <c:v>27.7</c:v>
                </c:pt>
                <c:pt idx="2">
                  <c:v>26.3</c:v>
                </c:pt>
                <c:pt idx="3">
                  <c:v>57.5</c:v>
                </c:pt>
                <c:pt idx="4">
                  <c:v>7.13</c:v>
                </c:pt>
                <c:pt idx="5">
                  <c:v>25.7</c:v>
                </c:pt>
                <c:pt idx="6">
                  <c:v>6.22</c:v>
                </c:pt>
                <c:pt idx="7">
                  <c:v>1.5</c:v>
                </c:pt>
                <c:pt idx="8">
                  <c:v>5.5</c:v>
                </c:pt>
                <c:pt idx="9">
                  <c:v>0.97</c:v>
                </c:pt>
                <c:pt idx="10">
                  <c:v>5.31</c:v>
                </c:pt>
                <c:pt idx="11">
                  <c:v>0.93</c:v>
                </c:pt>
                <c:pt idx="12">
                  <c:v>3.01</c:v>
                </c:pt>
                <c:pt idx="13">
                  <c:v>0.39</c:v>
                </c:pt>
                <c:pt idx="14">
                  <c:v>2.42</c:v>
                </c:pt>
                <c:pt idx="15">
                  <c:v>0.39</c:v>
                </c:pt>
              </c:numCache>
            </c:numRef>
          </c:val>
          <c:extLst>
            <c:ext xmlns:c16="http://schemas.microsoft.com/office/drawing/2014/chart" uri="{C3380CC4-5D6E-409C-BE32-E72D297353CC}">
              <c16:uniqueId val="{00000007-4ED7-4F06-870F-2168A46C8A42}"/>
            </c:ext>
          </c:extLst>
        </c:ser>
        <c:ser>
          <c:idx val="8"/>
          <c:order val="8"/>
          <c:tx>
            <c:strRef>
              <c:f>'total TAMIZADO ELEMENTOS'!$L$4</c:f>
              <c:strCache>
                <c:ptCount val="1"/>
                <c:pt idx="0">
                  <c:v>P_0,1-0,0mm</c:v>
                </c:pt>
              </c:strCache>
            </c:strRef>
          </c:tx>
          <c:invertIfNegative val="0"/>
          <c:cat>
            <c:strRef>
              <c:f>'total TAMIZADO ELEMENTOS'!$C$5:$C$20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'total TAMIZADO ELEMENTOS'!$L$5:$L$20</c:f>
              <c:numCache>
                <c:formatCode>General</c:formatCode>
                <c:ptCount val="16"/>
                <c:pt idx="0">
                  <c:v>20</c:v>
                </c:pt>
                <c:pt idx="1">
                  <c:v>31.6</c:v>
                </c:pt>
                <c:pt idx="2">
                  <c:v>29.8</c:v>
                </c:pt>
                <c:pt idx="3">
                  <c:v>63</c:v>
                </c:pt>
                <c:pt idx="4">
                  <c:v>7.77</c:v>
                </c:pt>
                <c:pt idx="5">
                  <c:v>30</c:v>
                </c:pt>
                <c:pt idx="6">
                  <c:v>6.51</c:v>
                </c:pt>
                <c:pt idx="7">
                  <c:v>1.56</c:v>
                </c:pt>
                <c:pt idx="8">
                  <c:v>6.26</c:v>
                </c:pt>
                <c:pt idx="9">
                  <c:v>0.97</c:v>
                </c:pt>
                <c:pt idx="10">
                  <c:v>6.16</c:v>
                </c:pt>
                <c:pt idx="11">
                  <c:v>1.03</c:v>
                </c:pt>
                <c:pt idx="12">
                  <c:v>3.38</c:v>
                </c:pt>
                <c:pt idx="13">
                  <c:v>0.46</c:v>
                </c:pt>
                <c:pt idx="14">
                  <c:v>3.27</c:v>
                </c:pt>
                <c:pt idx="15">
                  <c:v>0.34</c:v>
                </c:pt>
              </c:numCache>
            </c:numRef>
          </c:val>
          <c:extLst>
            <c:ext xmlns:c16="http://schemas.microsoft.com/office/drawing/2014/chart" uri="{C3380CC4-5D6E-409C-BE32-E72D297353CC}">
              <c16:uniqueId val="{00000008-4ED7-4F06-870F-2168A46C8A42}"/>
            </c:ext>
          </c:extLst>
        </c:ser>
        <c:ser>
          <c:idx val="9"/>
          <c:order val="9"/>
          <c:tx>
            <c:strRef>
              <c:f>'total TAMIZADO ELEMENTOS'!$M$4</c:f>
              <c:strCache>
                <c:ptCount val="1"/>
                <c:pt idx="0">
                  <c:v>S_2,0-0,5mm</c:v>
                </c:pt>
              </c:strCache>
            </c:strRef>
          </c:tx>
          <c:invertIfNegative val="0"/>
          <c:cat>
            <c:strRef>
              <c:f>'total TAMIZADO ELEMENTOS'!$C$5:$C$20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'total TAMIZADO ELEMENTOS'!$M$5:$M$20</c:f>
              <c:numCache>
                <c:formatCode>General</c:formatCode>
                <c:ptCount val="16"/>
                <c:pt idx="0">
                  <c:v>20</c:v>
                </c:pt>
                <c:pt idx="1">
                  <c:v>34.6</c:v>
                </c:pt>
                <c:pt idx="2">
                  <c:v>33.6</c:v>
                </c:pt>
                <c:pt idx="3">
                  <c:v>68.099999999999994</c:v>
                </c:pt>
                <c:pt idx="4">
                  <c:v>8.19</c:v>
                </c:pt>
                <c:pt idx="5">
                  <c:v>33.5</c:v>
                </c:pt>
                <c:pt idx="6">
                  <c:v>6.78</c:v>
                </c:pt>
                <c:pt idx="7">
                  <c:v>2</c:v>
                </c:pt>
                <c:pt idx="8">
                  <c:v>6.11</c:v>
                </c:pt>
                <c:pt idx="9">
                  <c:v>1.06</c:v>
                </c:pt>
                <c:pt idx="10">
                  <c:v>6.15</c:v>
                </c:pt>
                <c:pt idx="11">
                  <c:v>1.1000000000000001</c:v>
                </c:pt>
                <c:pt idx="12">
                  <c:v>3.09</c:v>
                </c:pt>
                <c:pt idx="13">
                  <c:v>0.47</c:v>
                </c:pt>
                <c:pt idx="14">
                  <c:v>3.06</c:v>
                </c:pt>
                <c:pt idx="15">
                  <c:v>0.4</c:v>
                </c:pt>
              </c:numCache>
            </c:numRef>
          </c:val>
          <c:extLst>
            <c:ext xmlns:c16="http://schemas.microsoft.com/office/drawing/2014/chart" uri="{C3380CC4-5D6E-409C-BE32-E72D297353CC}">
              <c16:uniqueId val="{00000009-4ED7-4F06-870F-2168A46C8A42}"/>
            </c:ext>
          </c:extLst>
        </c:ser>
        <c:ser>
          <c:idx val="10"/>
          <c:order val="10"/>
          <c:tx>
            <c:strRef>
              <c:f>'total TAMIZADO ELEMENTOS'!$N$4</c:f>
              <c:strCache>
                <c:ptCount val="1"/>
                <c:pt idx="0">
                  <c:v>S_0,5-0,1mm</c:v>
                </c:pt>
              </c:strCache>
            </c:strRef>
          </c:tx>
          <c:invertIfNegative val="0"/>
          <c:cat>
            <c:strRef>
              <c:f>'total TAMIZADO ELEMENTOS'!$C$5:$C$20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'total TAMIZADO ELEMENTOS'!$N$5:$N$20</c:f>
              <c:numCache>
                <c:formatCode>General</c:formatCode>
                <c:ptCount val="16"/>
                <c:pt idx="0">
                  <c:v>20</c:v>
                </c:pt>
                <c:pt idx="1">
                  <c:v>35.4</c:v>
                </c:pt>
                <c:pt idx="2">
                  <c:v>35.5</c:v>
                </c:pt>
                <c:pt idx="3">
                  <c:v>71</c:v>
                </c:pt>
                <c:pt idx="4">
                  <c:v>8.6</c:v>
                </c:pt>
                <c:pt idx="5">
                  <c:v>33.799999999999997</c:v>
                </c:pt>
                <c:pt idx="6">
                  <c:v>7.84</c:v>
                </c:pt>
                <c:pt idx="7">
                  <c:v>1.88</c:v>
                </c:pt>
                <c:pt idx="8">
                  <c:v>6.42</c:v>
                </c:pt>
                <c:pt idx="9">
                  <c:v>1.1499999999999999</c:v>
                </c:pt>
                <c:pt idx="10">
                  <c:v>6.3</c:v>
                </c:pt>
                <c:pt idx="11">
                  <c:v>1.18</c:v>
                </c:pt>
                <c:pt idx="12">
                  <c:v>3.22</c:v>
                </c:pt>
                <c:pt idx="13">
                  <c:v>0.59</c:v>
                </c:pt>
                <c:pt idx="14">
                  <c:v>2.98</c:v>
                </c:pt>
                <c:pt idx="15">
                  <c:v>0.4</c:v>
                </c:pt>
              </c:numCache>
            </c:numRef>
          </c:val>
          <c:extLst>
            <c:ext xmlns:c16="http://schemas.microsoft.com/office/drawing/2014/chart" uri="{C3380CC4-5D6E-409C-BE32-E72D297353CC}">
              <c16:uniqueId val="{0000000A-4ED7-4F06-870F-2168A46C8A42}"/>
            </c:ext>
          </c:extLst>
        </c:ser>
        <c:ser>
          <c:idx val="11"/>
          <c:order val="11"/>
          <c:tx>
            <c:strRef>
              <c:f>'total TAMIZADO ELEMENTOS'!$O$4</c:f>
              <c:strCache>
                <c:ptCount val="1"/>
                <c:pt idx="0">
                  <c:v>S_0,1-0,0mm</c:v>
                </c:pt>
              </c:strCache>
            </c:strRef>
          </c:tx>
          <c:invertIfNegative val="0"/>
          <c:cat>
            <c:strRef>
              <c:f>'total TAMIZADO ELEMENTOS'!$C$5:$C$20</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'total TAMIZADO ELEMENTOS'!$O$5:$O$20</c:f>
              <c:numCache>
                <c:formatCode>General</c:formatCode>
                <c:ptCount val="16"/>
                <c:pt idx="0">
                  <c:v>20</c:v>
                </c:pt>
                <c:pt idx="1">
                  <c:v>27.7</c:v>
                </c:pt>
                <c:pt idx="2">
                  <c:v>27.7</c:v>
                </c:pt>
                <c:pt idx="3">
                  <c:v>56.6</c:v>
                </c:pt>
                <c:pt idx="4">
                  <c:v>6.89</c:v>
                </c:pt>
                <c:pt idx="5">
                  <c:v>27.4</c:v>
                </c:pt>
                <c:pt idx="6">
                  <c:v>5.86</c:v>
                </c:pt>
                <c:pt idx="7">
                  <c:v>1.48</c:v>
                </c:pt>
                <c:pt idx="8">
                  <c:v>5.24</c:v>
                </c:pt>
                <c:pt idx="9">
                  <c:v>0.89</c:v>
                </c:pt>
                <c:pt idx="10">
                  <c:v>5.31</c:v>
                </c:pt>
                <c:pt idx="11">
                  <c:v>0.89</c:v>
                </c:pt>
                <c:pt idx="12">
                  <c:v>2.64</c:v>
                </c:pt>
                <c:pt idx="13">
                  <c:v>0.39</c:v>
                </c:pt>
                <c:pt idx="14">
                  <c:v>2.46</c:v>
                </c:pt>
                <c:pt idx="15">
                  <c:v>0.3</c:v>
                </c:pt>
              </c:numCache>
            </c:numRef>
          </c:val>
          <c:extLst>
            <c:ext xmlns:c16="http://schemas.microsoft.com/office/drawing/2014/chart" uri="{C3380CC4-5D6E-409C-BE32-E72D297353CC}">
              <c16:uniqueId val="{0000000B-4ED7-4F06-870F-2168A46C8A42}"/>
            </c:ext>
          </c:extLst>
        </c:ser>
        <c:dLbls>
          <c:showLegendKey val="0"/>
          <c:showVal val="0"/>
          <c:showCatName val="0"/>
          <c:showSerName val="0"/>
          <c:showPercent val="0"/>
          <c:showBubbleSize val="0"/>
        </c:dLbls>
        <c:gapWidth val="219"/>
        <c:overlap val="-27"/>
        <c:axId val="2084748287"/>
        <c:axId val="1"/>
      </c:barChart>
      <c:catAx>
        <c:axId val="2084748287"/>
        <c:scaling>
          <c:orientation val="minMax"/>
        </c:scaling>
        <c:delete val="0"/>
        <c:axPos val="b"/>
        <c:title>
          <c:tx>
            <c:rich>
              <a:bodyPr/>
              <a:lstStyle/>
              <a:p>
                <a:pPr>
                  <a:defRPr sz="1000" b="1" i="0" u="none" strike="noStrike" baseline="0">
                    <a:solidFill>
                      <a:srgbClr val="333333"/>
                    </a:solidFill>
                    <a:latin typeface="Calibri"/>
                    <a:ea typeface="Calibri"/>
                    <a:cs typeface="Calibri"/>
                  </a:defRPr>
                </a:pPr>
                <a:r>
                  <a:rPr lang="es-ES"/>
                  <a:t>TIERRAS RARAS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000" b="1" i="0" u="none" strike="noStrike" baseline="0">
                    <a:solidFill>
                      <a:srgbClr val="333333"/>
                    </a:solidFill>
                    <a:latin typeface="Calibri"/>
                    <a:ea typeface="Calibri"/>
                    <a:cs typeface="Calibri"/>
                  </a:defRPr>
                </a:pPr>
                <a:r>
                  <a:rPr lang="es-ES"/>
                  <a:t>ANALISIS (ppm)</a:t>
                </a:r>
              </a:p>
            </c:rich>
          </c:tx>
          <c:overlay val="0"/>
          <c:spPr>
            <a:noFill/>
            <a:ln w="25400">
              <a:noFill/>
            </a:ln>
          </c:spPr>
        </c:title>
        <c:numFmt formatCode="General" sourceLinked="1"/>
        <c:majorTickMark val="none"/>
        <c:minorTickMark val="none"/>
        <c:tickLblPos val="nextTo"/>
        <c:spPr>
          <a:ln w="6350">
            <a:noFill/>
          </a:ln>
        </c:spPr>
        <c:txPr>
          <a:bodyPr rot="0" vert="horz"/>
          <a:lstStyle/>
          <a:p>
            <a:pPr>
              <a:defRPr sz="900" b="0" i="0" u="none" strike="noStrike" baseline="0">
                <a:solidFill>
                  <a:srgbClr val="333333"/>
                </a:solidFill>
                <a:latin typeface="Calibri"/>
                <a:ea typeface="Calibri"/>
                <a:cs typeface="Calibri"/>
              </a:defRPr>
            </a:pPr>
            <a:endParaRPr lang="es-ES"/>
          </a:p>
        </c:txPr>
        <c:crossAx val="2084748287"/>
        <c:crosses val="autoZero"/>
        <c:crossBetween val="between"/>
      </c:valAx>
      <c:spPr>
        <a:noFill/>
        <a:ln w="25400">
          <a:noFill/>
        </a:ln>
      </c:spPr>
    </c:plotArea>
    <c:legend>
      <c:legendPos val="r"/>
      <c:layout>
        <c:manualLayout>
          <c:xMode val="edge"/>
          <c:yMode val="edge"/>
          <c:x val="8.4919603496164935E-3"/>
          <c:y val="0.94562395195392246"/>
          <c:w val="0.98341742476365213"/>
          <c:h val="5.4376048046077576E-2"/>
        </c:manualLayout>
      </c:layout>
      <c:overlay val="0"/>
      <c:spPr>
        <a:noFill/>
        <a:ln w="25400">
          <a:noFill/>
        </a:ln>
      </c:spPr>
      <c:txPr>
        <a:bodyPr/>
        <a:lstStyle/>
        <a:p>
          <a:pPr>
            <a:defRPr sz="825" b="0" i="0" u="none" strike="noStrike" baseline="0">
              <a:solidFill>
                <a:srgbClr val="333333"/>
              </a:solidFill>
              <a:latin typeface="Calibri"/>
              <a:ea typeface="Calibri"/>
              <a:cs typeface="Calibri"/>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b="1" i="0" u="none" strike="noStrike" baseline="0" dirty="0"/>
              <a:t>ANÁLISIS DE LA MUESTRAS TAMIZADAS</a:t>
            </a:r>
          </a:p>
          <a:p>
            <a:pPr>
              <a:defRPr sz="1400" b="0" i="0" u="none" strike="noStrike" kern="1200" spc="0" baseline="0">
                <a:solidFill>
                  <a:schemeClr val="tx1">
                    <a:lumMod val="65000"/>
                    <a:lumOff val="35000"/>
                  </a:schemeClr>
                </a:solidFill>
                <a:latin typeface="+mn-lt"/>
                <a:ea typeface="+mn-ea"/>
                <a:cs typeface="+mn-cs"/>
              </a:defRPr>
            </a:pPr>
            <a:r>
              <a:rPr lang="es-ES" sz="1400" b="1" i="0" u="none" strike="noStrike" baseline="0" dirty="0"/>
              <a:t>DEL LAVADERO</a:t>
            </a:r>
            <a:endParaRPr lang="es-ES" sz="1100" b="1" dirty="0"/>
          </a:p>
        </c:rich>
      </c:tx>
      <c:overlay val="0"/>
      <c:spPr>
        <a:noFill/>
        <a:ln w="25400">
          <a:noFill/>
        </a:ln>
      </c:spPr>
    </c:title>
    <c:autoTitleDeleted val="0"/>
    <c:plotArea>
      <c:layout>
        <c:manualLayout>
          <c:layoutTarget val="inner"/>
          <c:xMode val="edge"/>
          <c:yMode val="edge"/>
          <c:x val="9.0331789193944648E-2"/>
          <c:y val="9.7201021227845227E-2"/>
          <c:w val="0.88648786773697796"/>
          <c:h val="0.72320742515881165"/>
        </c:manualLayout>
      </c:layout>
      <c:barChart>
        <c:barDir val="col"/>
        <c:grouping val="clustered"/>
        <c:varyColors val="0"/>
        <c:ser>
          <c:idx val="0"/>
          <c:order val="0"/>
          <c:tx>
            <c:strRef>
              <c:f>TAMIZADOS!$H$15</c:f>
              <c:strCache>
                <c:ptCount val="1"/>
                <c:pt idx="0">
                  <c:v>BT-1 (2,0-0,5 mm)</c:v>
                </c:pt>
              </c:strCache>
            </c:strRef>
          </c:tx>
          <c:invertIfNegative val="0"/>
          <c:cat>
            <c:strRef>
              <c:f>TAMIZADOS!$C$16:$C$31</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TAMIZADOS!$H$16:$H$31</c:f>
              <c:numCache>
                <c:formatCode>General</c:formatCode>
                <c:ptCount val="16"/>
                <c:pt idx="0">
                  <c:v>20</c:v>
                </c:pt>
                <c:pt idx="1">
                  <c:v>19.2</c:v>
                </c:pt>
                <c:pt idx="2">
                  <c:v>31.4</c:v>
                </c:pt>
                <c:pt idx="3">
                  <c:v>67.3</c:v>
                </c:pt>
                <c:pt idx="4">
                  <c:v>8.09</c:v>
                </c:pt>
                <c:pt idx="5">
                  <c:v>29</c:v>
                </c:pt>
                <c:pt idx="6">
                  <c:v>5.89</c:v>
                </c:pt>
                <c:pt idx="7">
                  <c:v>1.1200000000000001</c:v>
                </c:pt>
                <c:pt idx="8">
                  <c:v>4.32</c:v>
                </c:pt>
                <c:pt idx="9">
                  <c:v>0.7</c:v>
                </c:pt>
                <c:pt idx="10">
                  <c:v>3.33</c:v>
                </c:pt>
                <c:pt idx="11">
                  <c:v>0.73</c:v>
                </c:pt>
                <c:pt idx="12">
                  <c:v>1.93</c:v>
                </c:pt>
                <c:pt idx="13">
                  <c:v>0.31</c:v>
                </c:pt>
                <c:pt idx="14">
                  <c:v>1.78</c:v>
                </c:pt>
                <c:pt idx="15">
                  <c:v>0.3</c:v>
                </c:pt>
              </c:numCache>
            </c:numRef>
          </c:val>
          <c:extLst>
            <c:ext xmlns:c16="http://schemas.microsoft.com/office/drawing/2014/chart" uri="{C3380CC4-5D6E-409C-BE32-E72D297353CC}">
              <c16:uniqueId val="{00000000-CE41-4EDC-8015-0F205C4DCF61}"/>
            </c:ext>
          </c:extLst>
        </c:ser>
        <c:ser>
          <c:idx val="1"/>
          <c:order val="1"/>
          <c:tx>
            <c:strRef>
              <c:f>TAMIZADOS!$I$15</c:f>
              <c:strCache>
                <c:ptCount val="1"/>
                <c:pt idx="0">
                  <c:v>BT-2 (0,5-0,1 mm)</c:v>
                </c:pt>
              </c:strCache>
            </c:strRef>
          </c:tx>
          <c:invertIfNegative val="0"/>
          <c:cat>
            <c:strRef>
              <c:f>TAMIZADOS!$C$16:$C$31</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TAMIZADOS!$I$16:$I$31</c:f>
              <c:numCache>
                <c:formatCode>General</c:formatCode>
                <c:ptCount val="16"/>
                <c:pt idx="0">
                  <c:v>20</c:v>
                </c:pt>
                <c:pt idx="1">
                  <c:v>16.3</c:v>
                </c:pt>
                <c:pt idx="2">
                  <c:v>25</c:v>
                </c:pt>
                <c:pt idx="3">
                  <c:v>52.6</c:v>
                </c:pt>
                <c:pt idx="4">
                  <c:v>6.32</c:v>
                </c:pt>
                <c:pt idx="5">
                  <c:v>23.3</c:v>
                </c:pt>
                <c:pt idx="6">
                  <c:v>4.66</c:v>
                </c:pt>
                <c:pt idx="7">
                  <c:v>0.99</c:v>
                </c:pt>
                <c:pt idx="8">
                  <c:v>3.84</c:v>
                </c:pt>
                <c:pt idx="9">
                  <c:v>0.55000000000000004</c:v>
                </c:pt>
                <c:pt idx="10">
                  <c:v>2.98</c:v>
                </c:pt>
                <c:pt idx="11">
                  <c:v>0.63</c:v>
                </c:pt>
                <c:pt idx="12">
                  <c:v>1.71</c:v>
                </c:pt>
                <c:pt idx="13">
                  <c:v>0.24</c:v>
                </c:pt>
                <c:pt idx="14">
                  <c:v>1.52</c:v>
                </c:pt>
                <c:pt idx="15">
                  <c:v>0.22</c:v>
                </c:pt>
              </c:numCache>
            </c:numRef>
          </c:val>
          <c:extLst>
            <c:ext xmlns:c16="http://schemas.microsoft.com/office/drawing/2014/chart" uri="{C3380CC4-5D6E-409C-BE32-E72D297353CC}">
              <c16:uniqueId val="{00000001-CE41-4EDC-8015-0F205C4DCF61}"/>
            </c:ext>
          </c:extLst>
        </c:ser>
        <c:ser>
          <c:idx val="2"/>
          <c:order val="2"/>
          <c:tx>
            <c:strRef>
              <c:f>TAMIZADOS!$J$15</c:f>
              <c:strCache>
                <c:ptCount val="1"/>
                <c:pt idx="0">
                  <c:v>BT-3 (0,1-0,0 mm)</c:v>
                </c:pt>
              </c:strCache>
            </c:strRef>
          </c:tx>
          <c:invertIfNegative val="0"/>
          <c:cat>
            <c:strRef>
              <c:f>TAMIZADOS!$C$16:$C$31</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TAMIZADOS!$J$16:$J$31</c:f>
              <c:numCache>
                <c:formatCode>General</c:formatCode>
                <c:ptCount val="16"/>
                <c:pt idx="0">
                  <c:v>20</c:v>
                </c:pt>
                <c:pt idx="1">
                  <c:v>18.7</c:v>
                </c:pt>
                <c:pt idx="2">
                  <c:v>26</c:v>
                </c:pt>
                <c:pt idx="3">
                  <c:v>55.7</c:v>
                </c:pt>
                <c:pt idx="4">
                  <c:v>6.58</c:v>
                </c:pt>
                <c:pt idx="5">
                  <c:v>25.5</c:v>
                </c:pt>
                <c:pt idx="6">
                  <c:v>4.74</c:v>
                </c:pt>
                <c:pt idx="7">
                  <c:v>0.87</c:v>
                </c:pt>
                <c:pt idx="8">
                  <c:v>3.93</c:v>
                </c:pt>
                <c:pt idx="9">
                  <c:v>0.65</c:v>
                </c:pt>
                <c:pt idx="10">
                  <c:v>3.22</c:v>
                </c:pt>
                <c:pt idx="11">
                  <c:v>0.68</c:v>
                </c:pt>
                <c:pt idx="12">
                  <c:v>1.91</c:v>
                </c:pt>
                <c:pt idx="13">
                  <c:v>0.3</c:v>
                </c:pt>
                <c:pt idx="14">
                  <c:v>1.87</c:v>
                </c:pt>
                <c:pt idx="15">
                  <c:v>0.27</c:v>
                </c:pt>
              </c:numCache>
            </c:numRef>
          </c:val>
          <c:extLst>
            <c:ext xmlns:c16="http://schemas.microsoft.com/office/drawing/2014/chart" uri="{C3380CC4-5D6E-409C-BE32-E72D297353CC}">
              <c16:uniqueId val="{00000002-CE41-4EDC-8015-0F205C4DCF61}"/>
            </c:ext>
          </c:extLst>
        </c:ser>
        <c:dLbls>
          <c:showLegendKey val="0"/>
          <c:showVal val="0"/>
          <c:showCatName val="0"/>
          <c:showSerName val="0"/>
          <c:showPercent val="0"/>
          <c:showBubbleSize val="0"/>
        </c:dLbls>
        <c:gapWidth val="219"/>
        <c:overlap val="-27"/>
        <c:axId val="1705827151"/>
        <c:axId val="1"/>
      </c:barChart>
      <c:catAx>
        <c:axId val="17058271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dirty="0"/>
                  <a:t>TIERRAS RARAS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ANÁLISIS (ppm)</a:t>
                </a:r>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5827151"/>
        <c:crosses val="autoZero"/>
        <c:crossBetween val="between"/>
      </c:valAx>
      <c:spPr>
        <a:noFill/>
        <a:ln w="25400">
          <a:noFill/>
        </a:ln>
      </c:spPr>
    </c:plotArea>
    <c:legend>
      <c:legendPos val="r"/>
      <c:layout>
        <c:manualLayout>
          <c:xMode val="edge"/>
          <c:yMode val="edge"/>
          <c:x val="1.1590171534538712E-2"/>
          <c:y val="0.92386305204183383"/>
          <c:w val="0.62790183215971451"/>
          <c:h val="7.6136947958166223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dirty="0"/>
              <a:t>MUESTRA DE LA ESCOMBRERA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CAJA_PULSACIÓN!$A$3</c:f>
              <c:strCache>
                <c:ptCount val="1"/>
                <c:pt idx="0">
                  <c:v>MUESTRA DE MATONA</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236-4B03-AC46-D94B506FD63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B236-4B03-AC46-D94B506FD63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B236-4B03-AC46-D94B506FD638}"/>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B236-4B03-AC46-D94B506FD638}"/>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B236-4B03-AC46-D94B506FD638}"/>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CAJA_PULSACIÓN!$A$6:$A$10</c:f>
              <c:strCache>
                <c:ptCount val="5"/>
                <c:pt idx="0">
                  <c:v>MP-1</c:v>
                </c:pt>
                <c:pt idx="1">
                  <c:v>MP-2</c:v>
                </c:pt>
                <c:pt idx="2">
                  <c:v>MP-3</c:v>
                </c:pt>
                <c:pt idx="3">
                  <c:v>MP-4</c:v>
                </c:pt>
                <c:pt idx="4">
                  <c:v>MP-5</c:v>
                </c:pt>
              </c:strCache>
            </c:strRef>
          </c:cat>
          <c:val>
            <c:numRef>
              <c:f>CAJA_PULSACIÓN!$B$6:$B$10</c:f>
              <c:numCache>
                <c:formatCode>#,##0.0</c:formatCode>
                <c:ptCount val="5"/>
                <c:pt idx="0">
                  <c:v>62</c:v>
                </c:pt>
                <c:pt idx="1">
                  <c:v>196.1</c:v>
                </c:pt>
                <c:pt idx="2">
                  <c:v>226.5</c:v>
                </c:pt>
                <c:pt idx="3">
                  <c:v>254.1</c:v>
                </c:pt>
                <c:pt idx="4">
                  <c:v>208.4</c:v>
                </c:pt>
              </c:numCache>
            </c:numRef>
          </c:val>
          <c:extLst>
            <c:ext xmlns:c16="http://schemas.microsoft.com/office/drawing/2014/chart" uri="{C3380CC4-5D6E-409C-BE32-E72D297353CC}">
              <c16:uniqueId val="{0000000A-B236-4B03-AC46-D94B506FD638}"/>
            </c:ext>
          </c:extLst>
        </c:ser>
        <c:dLbls>
          <c:dLblPos val="inEnd"/>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0.18709536307961505"/>
          <c:y val="0.85597313728641067"/>
          <c:w val="0.68753766890249846"/>
          <c:h val="0.1312717606727730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dirty="0"/>
              <a:t>MUESTRA DEL LAVADERO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3150792405460534E-2"/>
          <c:y val="0.21951480937275292"/>
          <c:w val="0.95684920759453951"/>
          <c:h val="0.6332633839382954"/>
        </c:manualLayout>
      </c:layout>
      <c:pie3DChart>
        <c:varyColors val="1"/>
        <c:ser>
          <c:idx val="0"/>
          <c:order val="0"/>
          <c:tx>
            <c:strRef>
              <c:f>CAJA_PULSACIÓN!$H$3</c:f>
              <c:strCache>
                <c:ptCount val="1"/>
                <c:pt idx="0">
                  <c:v>MUESTRA DE BATÁN</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1E0-4A74-8AD5-AD8978AA857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1E0-4A74-8AD5-AD8978AA8579}"/>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1E0-4A74-8AD5-AD8978AA8579}"/>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01E0-4A74-8AD5-AD8978AA8579}"/>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01E0-4A74-8AD5-AD8978AA8579}"/>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CAJA_PULSACIÓN!$H$6:$H$10</c:f>
              <c:strCache>
                <c:ptCount val="5"/>
                <c:pt idx="0">
                  <c:v>BP-1</c:v>
                </c:pt>
                <c:pt idx="1">
                  <c:v>BP-2</c:v>
                </c:pt>
                <c:pt idx="2">
                  <c:v>BP-3</c:v>
                </c:pt>
                <c:pt idx="3">
                  <c:v>BP-4</c:v>
                </c:pt>
                <c:pt idx="4">
                  <c:v>BP-5</c:v>
                </c:pt>
              </c:strCache>
            </c:strRef>
          </c:cat>
          <c:val>
            <c:numRef>
              <c:f>CAJA_PULSACIÓN!$I$6:$I$10</c:f>
              <c:numCache>
                <c:formatCode>#,##0.0</c:formatCode>
                <c:ptCount val="5"/>
                <c:pt idx="0">
                  <c:v>155.5</c:v>
                </c:pt>
                <c:pt idx="1">
                  <c:v>112.5</c:v>
                </c:pt>
                <c:pt idx="2">
                  <c:v>184.8</c:v>
                </c:pt>
                <c:pt idx="3">
                  <c:v>223.7</c:v>
                </c:pt>
                <c:pt idx="4">
                  <c:v>131.9</c:v>
                </c:pt>
              </c:numCache>
            </c:numRef>
          </c:val>
          <c:extLst>
            <c:ext xmlns:c16="http://schemas.microsoft.com/office/drawing/2014/chart" uri="{C3380CC4-5D6E-409C-BE32-E72D297353CC}">
              <c16:uniqueId val="{0000000A-01E0-4A74-8AD5-AD8978AA8579}"/>
            </c:ext>
          </c:extLst>
        </c:ser>
        <c:dLbls>
          <c:dLblPos val="inEnd"/>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200" b="1" i="0" u="none" strike="noStrike" baseline="0" dirty="0"/>
              <a:t>ANÁLISIS DE LAS MUESTRAS DE LA ESCOMBRERA </a:t>
            </a:r>
          </a:p>
          <a:p>
            <a:pPr>
              <a:defRPr sz="1400" b="0" i="0" u="none" strike="noStrike" kern="1200" spc="0" baseline="0">
                <a:solidFill>
                  <a:schemeClr val="tx1">
                    <a:lumMod val="65000"/>
                    <a:lumOff val="35000"/>
                  </a:schemeClr>
                </a:solidFill>
                <a:latin typeface="+mn-lt"/>
                <a:ea typeface="+mn-ea"/>
                <a:cs typeface="+mn-cs"/>
              </a:defRPr>
            </a:pPr>
            <a:r>
              <a:rPr lang="es-ES" sz="1200" b="1" i="0" u="none" strike="noStrike" baseline="0" dirty="0"/>
              <a:t>EN LA CAJA DE PULSACIÓN</a:t>
            </a:r>
            <a:endParaRPr lang="es-ES" sz="1200" b="1" dirty="0"/>
          </a:p>
        </c:rich>
      </c:tx>
      <c:overlay val="0"/>
      <c:spPr>
        <a:noFill/>
        <a:ln w="25400">
          <a:noFill/>
        </a:ln>
      </c:spPr>
    </c:title>
    <c:autoTitleDeleted val="0"/>
    <c:plotArea>
      <c:layout>
        <c:manualLayout>
          <c:layoutTarget val="inner"/>
          <c:xMode val="edge"/>
          <c:yMode val="edge"/>
          <c:x val="9.0331789193944648E-2"/>
          <c:y val="9.7201021227845227E-2"/>
          <c:w val="0.88648786773697796"/>
          <c:h val="0.72320742515881165"/>
        </c:manualLayout>
      </c:layout>
      <c:barChart>
        <c:barDir val="col"/>
        <c:grouping val="clustered"/>
        <c:varyColors val="0"/>
        <c:ser>
          <c:idx val="0"/>
          <c:order val="0"/>
          <c:tx>
            <c:strRef>
              <c:f>PULSACIÓN!$D$20</c:f>
              <c:strCache>
                <c:ptCount val="1"/>
                <c:pt idx="0">
                  <c:v>MP-1 (- denso)</c:v>
                </c:pt>
              </c:strCache>
            </c:strRef>
          </c:tx>
          <c:invertIfNegative val="0"/>
          <c:cat>
            <c:strRef>
              <c:f>PULSACIÓN!$B$21:$B$36</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PULSACIÓN!$D$21:$D$36</c:f>
              <c:numCache>
                <c:formatCode>General</c:formatCode>
                <c:ptCount val="16"/>
                <c:pt idx="0">
                  <c:v>20</c:v>
                </c:pt>
                <c:pt idx="1">
                  <c:v>14.4</c:v>
                </c:pt>
                <c:pt idx="2">
                  <c:v>16.8</c:v>
                </c:pt>
                <c:pt idx="3">
                  <c:v>37.5</c:v>
                </c:pt>
                <c:pt idx="4">
                  <c:v>4.28</c:v>
                </c:pt>
                <c:pt idx="5">
                  <c:v>16.100000000000001</c:v>
                </c:pt>
                <c:pt idx="6">
                  <c:v>3.44</c:v>
                </c:pt>
                <c:pt idx="7">
                  <c:v>0.78</c:v>
                </c:pt>
                <c:pt idx="8">
                  <c:v>2.9</c:v>
                </c:pt>
                <c:pt idx="9">
                  <c:v>0.5</c:v>
                </c:pt>
                <c:pt idx="10">
                  <c:v>2.36</c:v>
                </c:pt>
                <c:pt idx="11">
                  <c:v>0.46</c:v>
                </c:pt>
                <c:pt idx="12">
                  <c:v>1.32</c:v>
                </c:pt>
                <c:pt idx="13">
                  <c:v>0.19</c:v>
                </c:pt>
                <c:pt idx="14">
                  <c:v>1.46</c:v>
                </c:pt>
                <c:pt idx="15">
                  <c:v>0.14000000000000001</c:v>
                </c:pt>
              </c:numCache>
            </c:numRef>
          </c:val>
          <c:extLst>
            <c:ext xmlns:c16="http://schemas.microsoft.com/office/drawing/2014/chart" uri="{C3380CC4-5D6E-409C-BE32-E72D297353CC}">
              <c16:uniqueId val="{00000000-866D-4F2E-BCF8-4BB108F156D1}"/>
            </c:ext>
          </c:extLst>
        </c:ser>
        <c:ser>
          <c:idx val="1"/>
          <c:order val="1"/>
          <c:tx>
            <c:strRef>
              <c:f>PULSACIÓN!$E$20</c:f>
              <c:strCache>
                <c:ptCount val="1"/>
                <c:pt idx="0">
                  <c:v>MP-2</c:v>
                </c:pt>
              </c:strCache>
            </c:strRef>
          </c:tx>
          <c:invertIfNegative val="0"/>
          <c:cat>
            <c:strRef>
              <c:f>PULSACIÓN!$B$21:$B$36</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PULSACIÓN!$E$21:$E$36</c:f>
              <c:numCache>
                <c:formatCode>General</c:formatCode>
                <c:ptCount val="16"/>
                <c:pt idx="0">
                  <c:v>20</c:v>
                </c:pt>
                <c:pt idx="1">
                  <c:v>27.2</c:v>
                </c:pt>
                <c:pt idx="2">
                  <c:v>39</c:v>
                </c:pt>
                <c:pt idx="3">
                  <c:v>83.7</c:v>
                </c:pt>
                <c:pt idx="4">
                  <c:v>9.4700000000000006</c:v>
                </c:pt>
                <c:pt idx="5">
                  <c:v>35.4</c:v>
                </c:pt>
                <c:pt idx="6">
                  <c:v>7.16</c:v>
                </c:pt>
                <c:pt idx="7">
                  <c:v>1.42</c:v>
                </c:pt>
                <c:pt idx="8">
                  <c:v>5.24</c:v>
                </c:pt>
                <c:pt idx="9">
                  <c:v>0.86</c:v>
                </c:pt>
                <c:pt idx="10">
                  <c:v>4.83</c:v>
                </c:pt>
                <c:pt idx="11">
                  <c:v>0.93</c:v>
                </c:pt>
                <c:pt idx="12">
                  <c:v>2.85</c:v>
                </c:pt>
                <c:pt idx="13">
                  <c:v>0.36</c:v>
                </c:pt>
                <c:pt idx="14">
                  <c:v>2.67</c:v>
                </c:pt>
                <c:pt idx="15">
                  <c:v>0.38</c:v>
                </c:pt>
              </c:numCache>
            </c:numRef>
          </c:val>
          <c:extLst>
            <c:ext xmlns:c16="http://schemas.microsoft.com/office/drawing/2014/chart" uri="{C3380CC4-5D6E-409C-BE32-E72D297353CC}">
              <c16:uniqueId val="{00000001-866D-4F2E-BCF8-4BB108F156D1}"/>
            </c:ext>
          </c:extLst>
        </c:ser>
        <c:ser>
          <c:idx val="2"/>
          <c:order val="2"/>
          <c:tx>
            <c:strRef>
              <c:f>PULSACIÓN!$F$20</c:f>
              <c:strCache>
                <c:ptCount val="1"/>
                <c:pt idx="0">
                  <c:v>MP-3</c:v>
                </c:pt>
              </c:strCache>
            </c:strRef>
          </c:tx>
          <c:invertIfNegative val="0"/>
          <c:cat>
            <c:strRef>
              <c:f>PULSACIÓN!$B$21:$B$36</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PULSACIÓN!$F$21:$F$36</c:f>
              <c:numCache>
                <c:formatCode>General</c:formatCode>
                <c:ptCount val="16"/>
                <c:pt idx="0">
                  <c:v>20</c:v>
                </c:pt>
                <c:pt idx="1">
                  <c:v>28.2</c:v>
                </c:pt>
                <c:pt idx="2">
                  <c:v>40.9</c:v>
                </c:pt>
                <c:pt idx="3">
                  <c:v>87.4</c:v>
                </c:pt>
                <c:pt idx="4">
                  <c:v>9.74</c:v>
                </c:pt>
                <c:pt idx="5">
                  <c:v>36.4</c:v>
                </c:pt>
                <c:pt idx="6">
                  <c:v>7.66</c:v>
                </c:pt>
                <c:pt idx="7">
                  <c:v>1.4</c:v>
                </c:pt>
                <c:pt idx="8">
                  <c:v>5.91</c:v>
                </c:pt>
                <c:pt idx="9">
                  <c:v>0.92</c:v>
                </c:pt>
                <c:pt idx="10">
                  <c:v>4.95</c:v>
                </c:pt>
                <c:pt idx="11">
                  <c:v>1.01</c:v>
                </c:pt>
                <c:pt idx="12">
                  <c:v>2.99</c:v>
                </c:pt>
                <c:pt idx="13">
                  <c:v>0.4</c:v>
                </c:pt>
                <c:pt idx="14">
                  <c:v>2.74</c:v>
                </c:pt>
                <c:pt idx="15">
                  <c:v>0.42</c:v>
                </c:pt>
              </c:numCache>
            </c:numRef>
          </c:val>
          <c:extLst>
            <c:ext xmlns:c16="http://schemas.microsoft.com/office/drawing/2014/chart" uri="{C3380CC4-5D6E-409C-BE32-E72D297353CC}">
              <c16:uniqueId val="{00000002-866D-4F2E-BCF8-4BB108F156D1}"/>
            </c:ext>
          </c:extLst>
        </c:ser>
        <c:ser>
          <c:idx val="3"/>
          <c:order val="3"/>
          <c:tx>
            <c:strRef>
              <c:f>PULSACIÓN!$G$20</c:f>
              <c:strCache>
                <c:ptCount val="1"/>
                <c:pt idx="0">
                  <c:v>MP-4</c:v>
                </c:pt>
              </c:strCache>
            </c:strRef>
          </c:tx>
          <c:invertIfNegative val="0"/>
          <c:cat>
            <c:strRef>
              <c:f>PULSACIÓN!$B$21:$B$36</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PULSACIÓN!$G$21:$G$36</c:f>
              <c:numCache>
                <c:formatCode>General</c:formatCode>
                <c:ptCount val="16"/>
                <c:pt idx="0">
                  <c:v>20</c:v>
                </c:pt>
                <c:pt idx="1">
                  <c:v>28.4</c:v>
                </c:pt>
                <c:pt idx="2">
                  <c:v>39.700000000000003</c:v>
                </c:pt>
                <c:pt idx="3">
                  <c:v>86.8</c:v>
                </c:pt>
                <c:pt idx="4">
                  <c:v>9.61</c:v>
                </c:pt>
                <c:pt idx="5">
                  <c:v>37.200000000000003</c:v>
                </c:pt>
                <c:pt idx="6">
                  <c:v>6.93</c:v>
                </c:pt>
                <c:pt idx="7">
                  <c:v>1.42</c:v>
                </c:pt>
                <c:pt idx="8">
                  <c:v>5.7</c:v>
                </c:pt>
                <c:pt idx="9">
                  <c:v>0.86</c:v>
                </c:pt>
                <c:pt idx="10">
                  <c:v>5.04</c:v>
                </c:pt>
                <c:pt idx="11">
                  <c:v>0.98</c:v>
                </c:pt>
                <c:pt idx="12">
                  <c:v>3.01</c:v>
                </c:pt>
                <c:pt idx="13">
                  <c:v>0.45</c:v>
                </c:pt>
                <c:pt idx="14">
                  <c:v>2.66</c:v>
                </c:pt>
                <c:pt idx="15">
                  <c:v>0.35</c:v>
                </c:pt>
              </c:numCache>
            </c:numRef>
          </c:val>
          <c:extLst>
            <c:ext xmlns:c16="http://schemas.microsoft.com/office/drawing/2014/chart" uri="{C3380CC4-5D6E-409C-BE32-E72D297353CC}">
              <c16:uniqueId val="{00000003-866D-4F2E-BCF8-4BB108F156D1}"/>
            </c:ext>
          </c:extLst>
        </c:ser>
        <c:ser>
          <c:idx val="4"/>
          <c:order val="4"/>
          <c:tx>
            <c:strRef>
              <c:f>PULSACIÓN!$H$20</c:f>
              <c:strCache>
                <c:ptCount val="1"/>
                <c:pt idx="0">
                  <c:v>MP-5 (+ denso)</c:v>
                </c:pt>
              </c:strCache>
            </c:strRef>
          </c:tx>
          <c:invertIfNegative val="0"/>
          <c:cat>
            <c:strRef>
              <c:f>PULSACIÓN!$B$21:$B$36</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PULSACIÓN!$H$21:$H$36</c:f>
              <c:numCache>
                <c:formatCode>General</c:formatCode>
                <c:ptCount val="16"/>
                <c:pt idx="0">
                  <c:v>20</c:v>
                </c:pt>
                <c:pt idx="1">
                  <c:v>28.1</c:v>
                </c:pt>
                <c:pt idx="2">
                  <c:v>39.4</c:v>
                </c:pt>
                <c:pt idx="3">
                  <c:v>85.9</c:v>
                </c:pt>
                <c:pt idx="4">
                  <c:v>9.41</c:v>
                </c:pt>
                <c:pt idx="5">
                  <c:v>36.299999999999997</c:v>
                </c:pt>
                <c:pt idx="6">
                  <c:v>8.59</c:v>
                </c:pt>
                <c:pt idx="7">
                  <c:v>1.37</c:v>
                </c:pt>
                <c:pt idx="8">
                  <c:v>5.74</c:v>
                </c:pt>
                <c:pt idx="9">
                  <c:v>0.91</c:v>
                </c:pt>
                <c:pt idx="10">
                  <c:v>5.29</c:v>
                </c:pt>
                <c:pt idx="11">
                  <c:v>1.06</c:v>
                </c:pt>
                <c:pt idx="12">
                  <c:v>2.91</c:v>
                </c:pt>
                <c:pt idx="13">
                  <c:v>0.37</c:v>
                </c:pt>
                <c:pt idx="14">
                  <c:v>2.67</c:v>
                </c:pt>
                <c:pt idx="15">
                  <c:v>0.36</c:v>
                </c:pt>
              </c:numCache>
            </c:numRef>
          </c:val>
          <c:extLst>
            <c:ext xmlns:c16="http://schemas.microsoft.com/office/drawing/2014/chart" uri="{C3380CC4-5D6E-409C-BE32-E72D297353CC}">
              <c16:uniqueId val="{00000004-866D-4F2E-BCF8-4BB108F156D1}"/>
            </c:ext>
          </c:extLst>
        </c:ser>
        <c:dLbls>
          <c:showLegendKey val="0"/>
          <c:showVal val="0"/>
          <c:showCatName val="0"/>
          <c:showSerName val="0"/>
          <c:showPercent val="0"/>
          <c:showBubbleSize val="0"/>
        </c:dLbls>
        <c:gapWidth val="219"/>
        <c:overlap val="-27"/>
        <c:axId val="1705838383"/>
        <c:axId val="1"/>
      </c:barChart>
      <c:catAx>
        <c:axId val="1705838383"/>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ES" b="1" dirty="0"/>
                  <a:t>TIERRAS</a:t>
                </a:r>
                <a:r>
                  <a:rPr lang="es-ES" b="1" baseline="0" dirty="0"/>
                  <a:t> RARAS</a:t>
                </a:r>
                <a:endParaRPr lang="es-ES" b="1" dirty="0"/>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ES" b="1"/>
                  <a:t>ANÁLISIS (ppm)</a:t>
                </a:r>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5838383"/>
        <c:crosses val="autoZero"/>
        <c:crossBetween val="between"/>
      </c:valAx>
      <c:spPr>
        <a:noFill/>
        <a:ln w="25400">
          <a:noFill/>
        </a:ln>
      </c:spPr>
    </c:plotArea>
    <c:legend>
      <c:legendPos val="r"/>
      <c:layout>
        <c:manualLayout>
          <c:xMode val="edge"/>
          <c:yMode val="edge"/>
          <c:x val="1.1590221849645218E-2"/>
          <c:y val="0.92386301541658822"/>
          <c:w val="0.81162277572186614"/>
          <c:h val="7.6136984583411671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s-E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ES" sz="1200" b="1" i="0" u="none" strike="noStrike" baseline="0" dirty="0"/>
              <a:t>ANÁLISIS DE LAS MUESTRAS DEL LAVADERO</a:t>
            </a:r>
          </a:p>
          <a:p>
            <a:pPr>
              <a:defRPr sz="1200" b="1" i="0" u="none" strike="noStrike" kern="1200" spc="0" baseline="0">
                <a:solidFill>
                  <a:schemeClr val="tx1">
                    <a:lumMod val="65000"/>
                    <a:lumOff val="35000"/>
                  </a:schemeClr>
                </a:solidFill>
                <a:latin typeface="+mn-lt"/>
                <a:ea typeface="+mn-ea"/>
                <a:cs typeface="+mn-cs"/>
              </a:defRPr>
            </a:pPr>
            <a:r>
              <a:rPr lang="es-ES" sz="1200" b="1" i="0" u="none" strike="noStrike" baseline="0" dirty="0"/>
              <a:t>EN LA CAJA DE PULSACIÓN</a:t>
            </a:r>
            <a:endParaRPr lang="es-ES" sz="1200" b="1" dirty="0"/>
          </a:p>
        </c:rich>
      </c:tx>
      <c:overlay val="0"/>
      <c:spPr>
        <a:noFill/>
        <a:ln w="25400">
          <a:noFill/>
        </a:ln>
      </c:spPr>
    </c:title>
    <c:autoTitleDeleted val="0"/>
    <c:plotArea>
      <c:layout>
        <c:manualLayout>
          <c:layoutTarget val="inner"/>
          <c:xMode val="edge"/>
          <c:yMode val="edge"/>
          <c:x val="9.0331789193944648E-2"/>
          <c:y val="9.7201021227845227E-2"/>
          <c:w val="0.88648786773697796"/>
          <c:h val="0.72320742515881165"/>
        </c:manualLayout>
      </c:layout>
      <c:barChart>
        <c:barDir val="col"/>
        <c:grouping val="clustered"/>
        <c:varyColors val="0"/>
        <c:ser>
          <c:idx val="0"/>
          <c:order val="0"/>
          <c:tx>
            <c:strRef>
              <c:f>PULSACIÓN!$I$20</c:f>
              <c:strCache>
                <c:ptCount val="1"/>
                <c:pt idx="0">
                  <c:v>BP-1 (- denso)</c:v>
                </c:pt>
              </c:strCache>
            </c:strRef>
          </c:tx>
          <c:invertIfNegative val="0"/>
          <c:cat>
            <c:strRef>
              <c:f>PULSACIÓN!$B$21:$B$36</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PULSACIÓN!$I$21:$I$36</c:f>
              <c:numCache>
                <c:formatCode>General</c:formatCode>
                <c:ptCount val="16"/>
                <c:pt idx="0">
                  <c:v>10</c:v>
                </c:pt>
                <c:pt idx="1">
                  <c:v>7.5</c:v>
                </c:pt>
                <c:pt idx="2">
                  <c:v>4.2699999999999996</c:v>
                </c:pt>
                <c:pt idx="3">
                  <c:v>9.6999999999999993</c:v>
                </c:pt>
                <c:pt idx="4">
                  <c:v>1.28</c:v>
                </c:pt>
                <c:pt idx="5">
                  <c:v>5.79</c:v>
                </c:pt>
                <c:pt idx="6">
                  <c:v>1.41</c:v>
                </c:pt>
                <c:pt idx="7">
                  <c:v>0.31</c:v>
                </c:pt>
                <c:pt idx="8">
                  <c:v>1.58</c:v>
                </c:pt>
                <c:pt idx="9">
                  <c:v>0.22</c:v>
                </c:pt>
                <c:pt idx="10">
                  <c:v>1.71</c:v>
                </c:pt>
                <c:pt idx="11">
                  <c:v>0.27</c:v>
                </c:pt>
                <c:pt idx="12">
                  <c:v>0.73</c:v>
                </c:pt>
                <c:pt idx="13">
                  <c:v>0.09</c:v>
                </c:pt>
                <c:pt idx="14">
                  <c:v>0.59</c:v>
                </c:pt>
                <c:pt idx="15">
                  <c:v>0.08</c:v>
                </c:pt>
              </c:numCache>
            </c:numRef>
          </c:val>
          <c:extLst>
            <c:ext xmlns:c16="http://schemas.microsoft.com/office/drawing/2014/chart" uri="{C3380CC4-5D6E-409C-BE32-E72D297353CC}">
              <c16:uniqueId val="{00000000-5B85-4753-A4AD-A0B4FF5D1892}"/>
            </c:ext>
          </c:extLst>
        </c:ser>
        <c:ser>
          <c:idx val="1"/>
          <c:order val="1"/>
          <c:tx>
            <c:strRef>
              <c:f>PULSACIÓN!$J$20</c:f>
              <c:strCache>
                <c:ptCount val="1"/>
                <c:pt idx="0">
                  <c:v>BP-2</c:v>
                </c:pt>
              </c:strCache>
            </c:strRef>
          </c:tx>
          <c:invertIfNegative val="0"/>
          <c:cat>
            <c:strRef>
              <c:f>PULSACIÓN!$B$21:$B$36</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PULSACIÓN!$J$21:$J$36</c:f>
              <c:numCache>
                <c:formatCode>General</c:formatCode>
                <c:ptCount val="16"/>
                <c:pt idx="0">
                  <c:v>20</c:v>
                </c:pt>
                <c:pt idx="1">
                  <c:v>15.6</c:v>
                </c:pt>
                <c:pt idx="2">
                  <c:v>17.75</c:v>
                </c:pt>
                <c:pt idx="3">
                  <c:v>39.200000000000003</c:v>
                </c:pt>
                <c:pt idx="4">
                  <c:v>4.6399999999999997</c:v>
                </c:pt>
                <c:pt idx="5">
                  <c:v>17.850000000000001</c:v>
                </c:pt>
                <c:pt idx="6">
                  <c:v>3.79</c:v>
                </c:pt>
                <c:pt idx="7">
                  <c:v>0.77</c:v>
                </c:pt>
                <c:pt idx="8">
                  <c:v>3.17</c:v>
                </c:pt>
                <c:pt idx="9">
                  <c:v>0.46</c:v>
                </c:pt>
                <c:pt idx="10">
                  <c:v>2.76</c:v>
                </c:pt>
                <c:pt idx="11">
                  <c:v>0.5</c:v>
                </c:pt>
                <c:pt idx="12">
                  <c:v>1.52</c:v>
                </c:pt>
                <c:pt idx="13">
                  <c:v>0.23</c:v>
                </c:pt>
                <c:pt idx="14">
                  <c:v>1.26</c:v>
                </c:pt>
                <c:pt idx="15">
                  <c:v>0.2</c:v>
                </c:pt>
              </c:numCache>
            </c:numRef>
          </c:val>
          <c:extLst>
            <c:ext xmlns:c16="http://schemas.microsoft.com/office/drawing/2014/chart" uri="{C3380CC4-5D6E-409C-BE32-E72D297353CC}">
              <c16:uniqueId val="{00000001-5B85-4753-A4AD-A0B4FF5D1892}"/>
            </c:ext>
          </c:extLst>
        </c:ser>
        <c:ser>
          <c:idx val="2"/>
          <c:order val="2"/>
          <c:tx>
            <c:strRef>
              <c:f>PULSACIÓN!$K$20</c:f>
              <c:strCache>
                <c:ptCount val="1"/>
                <c:pt idx="0">
                  <c:v>BP-3</c:v>
                </c:pt>
              </c:strCache>
            </c:strRef>
          </c:tx>
          <c:invertIfNegative val="0"/>
          <c:cat>
            <c:strRef>
              <c:f>PULSACIÓN!$B$21:$B$36</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PULSACIÓN!$K$21:$K$36</c:f>
              <c:numCache>
                <c:formatCode>General</c:formatCode>
                <c:ptCount val="16"/>
                <c:pt idx="0">
                  <c:v>30</c:v>
                </c:pt>
                <c:pt idx="1">
                  <c:v>24.3</c:v>
                </c:pt>
                <c:pt idx="2">
                  <c:v>41.1</c:v>
                </c:pt>
                <c:pt idx="3">
                  <c:v>86.5</c:v>
                </c:pt>
                <c:pt idx="4">
                  <c:v>9.6199999999999992</c:v>
                </c:pt>
                <c:pt idx="5">
                  <c:v>37</c:v>
                </c:pt>
                <c:pt idx="6">
                  <c:v>6.53</c:v>
                </c:pt>
                <c:pt idx="7">
                  <c:v>1.53</c:v>
                </c:pt>
                <c:pt idx="8">
                  <c:v>4.9800000000000004</c:v>
                </c:pt>
                <c:pt idx="9">
                  <c:v>0.71</c:v>
                </c:pt>
                <c:pt idx="10">
                  <c:v>4.05</c:v>
                </c:pt>
                <c:pt idx="11">
                  <c:v>0.78</c:v>
                </c:pt>
                <c:pt idx="12">
                  <c:v>2.39</c:v>
                </c:pt>
                <c:pt idx="13">
                  <c:v>0.36</c:v>
                </c:pt>
                <c:pt idx="14">
                  <c:v>2.4900000000000002</c:v>
                </c:pt>
                <c:pt idx="15">
                  <c:v>0.4</c:v>
                </c:pt>
              </c:numCache>
            </c:numRef>
          </c:val>
          <c:extLst>
            <c:ext xmlns:c16="http://schemas.microsoft.com/office/drawing/2014/chart" uri="{C3380CC4-5D6E-409C-BE32-E72D297353CC}">
              <c16:uniqueId val="{00000002-5B85-4753-A4AD-A0B4FF5D1892}"/>
            </c:ext>
          </c:extLst>
        </c:ser>
        <c:ser>
          <c:idx val="3"/>
          <c:order val="3"/>
          <c:tx>
            <c:strRef>
              <c:f>PULSACIÓN!$L$20</c:f>
              <c:strCache>
                <c:ptCount val="1"/>
                <c:pt idx="0">
                  <c:v>BP-4</c:v>
                </c:pt>
              </c:strCache>
            </c:strRef>
          </c:tx>
          <c:invertIfNegative val="0"/>
          <c:cat>
            <c:strRef>
              <c:f>PULSACIÓN!$B$21:$B$36</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PULSACIÓN!$L$21:$L$36</c:f>
              <c:numCache>
                <c:formatCode>General</c:formatCode>
                <c:ptCount val="16"/>
                <c:pt idx="0">
                  <c:v>20</c:v>
                </c:pt>
                <c:pt idx="1">
                  <c:v>27</c:v>
                </c:pt>
                <c:pt idx="2">
                  <c:v>47</c:v>
                </c:pt>
                <c:pt idx="3">
                  <c:v>102</c:v>
                </c:pt>
                <c:pt idx="4">
                  <c:v>11.45</c:v>
                </c:pt>
                <c:pt idx="5">
                  <c:v>42.1</c:v>
                </c:pt>
                <c:pt idx="6">
                  <c:v>8.56</c:v>
                </c:pt>
                <c:pt idx="7">
                  <c:v>1.67</c:v>
                </c:pt>
                <c:pt idx="8">
                  <c:v>5.69</c:v>
                </c:pt>
                <c:pt idx="9">
                  <c:v>0.94</c:v>
                </c:pt>
                <c:pt idx="10">
                  <c:v>5</c:v>
                </c:pt>
                <c:pt idx="11">
                  <c:v>0.96</c:v>
                </c:pt>
                <c:pt idx="12">
                  <c:v>3.11</c:v>
                </c:pt>
                <c:pt idx="13">
                  <c:v>0.41</c:v>
                </c:pt>
                <c:pt idx="14">
                  <c:v>2.7</c:v>
                </c:pt>
                <c:pt idx="15">
                  <c:v>0.41</c:v>
                </c:pt>
              </c:numCache>
            </c:numRef>
          </c:val>
          <c:extLst>
            <c:ext xmlns:c16="http://schemas.microsoft.com/office/drawing/2014/chart" uri="{C3380CC4-5D6E-409C-BE32-E72D297353CC}">
              <c16:uniqueId val="{00000003-5B85-4753-A4AD-A0B4FF5D1892}"/>
            </c:ext>
          </c:extLst>
        </c:ser>
        <c:ser>
          <c:idx val="4"/>
          <c:order val="4"/>
          <c:tx>
            <c:strRef>
              <c:f>PULSACIÓN!$M$20</c:f>
              <c:strCache>
                <c:ptCount val="1"/>
                <c:pt idx="0">
                  <c:v>BP-5 (+ denso)</c:v>
                </c:pt>
              </c:strCache>
            </c:strRef>
          </c:tx>
          <c:invertIfNegative val="0"/>
          <c:cat>
            <c:strRef>
              <c:f>PULSACIÓN!$B$21:$B$36</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PULSACIÓN!$M$21:$M$36</c:f>
              <c:numCache>
                <c:formatCode>General</c:formatCode>
                <c:ptCount val="16"/>
                <c:pt idx="0">
                  <c:v>20</c:v>
                </c:pt>
                <c:pt idx="1">
                  <c:v>26.3</c:v>
                </c:pt>
                <c:pt idx="2">
                  <c:v>45.3</c:v>
                </c:pt>
                <c:pt idx="3">
                  <c:v>98.8</c:v>
                </c:pt>
                <c:pt idx="4">
                  <c:v>11.1</c:v>
                </c:pt>
                <c:pt idx="5">
                  <c:v>41.3</c:v>
                </c:pt>
                <c:pt idx="6">
                  <c:v>8.61</c:v>
                </c:pt>
                <c:pt idx="7">
                  <c:v>1.63</c:v>
                </c:pt>
                <c:pt idx="8">
                  <c:v>5.98</c:v>
                </c:pt>
                <c:pt idx="9">
                  <c:v>0.91</c:v>
                </c:pt>
                <c:pt idx="10">
                  <c:v>4.79</c:v>
                </c:pt>
                <c:pt idx="11">
                  <c:v>0.99</c:v>
                </c:pt>
                <c:pt idx="12">
                  <c:v>2.7</c:v>
                </c:pt>
                <c:pt idx="13">
                  <c:v>0.4</c:v>
                </c:pt>
                <c:pt idx="14">
                  <c:v>2.91</c:v>
                </c:pt>
                <c:pt idx="15">
                  <c:v>0.35</c:v>
                </c:pt>
              </c:numCache>
            </c:numRef>
          </c:val>
          <c:extLst>
            <c:ext xmlns:c16="http://schemas.microsoft.com/office/drawing/2014/chart" uri="{C3380CC4-5D6E-409C-BE32-E72D297353CC}">
              <c16:uniqueId val="{00000004-5B85-4753-A4AD-A0B4FF5D1892}"/>
            </c:ext>
          </c:extLst>
        </c:ser>
        <c:dLbls>
          <c:showLegendKey val="0"/>
          <c:showVal val="0"/>
          <c:showCatName val="0"/>
          <c:showSerName val="0"/>
          <c:showPercent val="0"/>
          <c:showBubbleSize val="0"/>
        </c:dLbls>
        <c:gapWidth val="219"/>
        <c:overlap val="-27"/>
        <c:axId val="1705825903"/>
        <c:axId val="1"/>
      </c:barChart>
      <c:catAx>
        <c:axId val="1705825903"/>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ES" b="1" dirty="0"/>
                  <a:t>TIERRAS RARAS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ES" b="1"/>
                  <a:t>ANÁLISIS (ppm)</a:t>
                </a:r>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5825903"/>
        <c:crosses val="autoZero"/>
        <c:crossBetween val="between"/>
      </c:valAx>
      <c:spPr>
        <a:noFill/>
        <a:ln w="25400">
          <a:noFill/>
        </a:ln>
      </c:spPr>
    </c:plotArea>
    <c:legend>
      <c:legendPos val="r"/>
      <c:layout>
        <c:manualLayout>
          <c:xMode val="edge"/>
          <c:yMode val="edge"/>
          <c:x val="1.1590193182857334E-2"/>
          <c:y val="0.92386305204183383"/>
          <c:w val="0.76608363896826182"/>
          <c:h val="7.6136947958166168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s-E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b="0" i="0" u="none" strike="noStrike" baseline="0" dirty="0">
                <a:effectLst/>
              </a:rPr>
              <a:t>ANÁLISIS DE LAS MUESTRAS DE LA ESCOMBRERA </a:t>
            </a:r>
          </a:p>
          <a:p>
            <a:pPr>
              <a:defRPr sz="1400" b="0" i="0" u="none" strike="noStrike" kern="1200" spc="0" baseline="0">
                <a:solidFill>
                  <a:schemeClr val="tx1">
                    <a:lumMod val="65000"/>
                    <a:lumOff val="35000"/>
                  </a:schemeClr>
                </a:solidFill>
                <a:latin typeface="+mn-lt"/>
                <a:ea typeface="+mn-ea"/>
                <a:cs typeface="+mn-cs"/>
              </a:defRPr>
            </a:pPr>
            <a:r>
              <a:rPr lang="es-ES" sz="1400" b="0" i="0" u="none" strike="noStrike" baseline="0" dirty="0">
                <a:effectLst/>
              </a:rPr>
              <a:t>DEL ENSAYO DE CAMPO MAGNÉTICO </a:t>
            </a:r>
            <a:r>
              <a:rPr lang="es-ES" sz="1400" baseline="0" dirty="0"/>
              <a:t>(0.5 – 2.0 mm)</a:t>
            </a:r>
            <a:endParaRPr lang="es-ES" sz="1400" dirty="0"/>
          </a:p>
        </c:rich>
      </c:tx>
      <c:overlay val="0"/>
      <c:spPr>
        <a:noFill/>
        <a:ln w="25400">
          <a:noFill/>
        </a:ln>
      </c:spPr>
    </c:title>
    <c:autoTitleDeleted val="0"/>
    <c:plotArea>
      <c:layout>
        <c:manualLayout>
          <c:layoutTarget val="inner"/>
          <c:xMode val="edge"/>
          <c:yMode val="edge"/>
          <c:x val="9.0331789193944648E-2"/>
          <c:y val="9.7201021227845227E-2"/>
          <c:w val="0.88648786773697796"/>
          <c:h val="0.72320742515881165"/>
        </c:manualLayout>
      </c:layout>
      <c:barChart>
        <c:barDir val="col"/>
        <c:grouping val="clustered"/>
        <c:varyColors val="0"/>
        <c:ser>
          <c:idx val="0"/>
          <c:order val="0"/>
          <c:tx>
            <c:strRef>
              <c:f>'MAGNETICO 1'!$E$16</c:f>
              <c:strCache>
                <c:ptCount val="1"/>
                <c:pt idx="0">
                  <c:v>MM-NO MAGNETICO 1</c:v>
                </c:pt>
              </c:strCache>
            </c:strRef>
          </c:tx>
          <c:invertIfNegative val="0"/>
          <c:cat>
            <c:strRef>
              <c:f>'MAGNETICO 1'!$B$17:$B$32</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'MAGNETICO 1'!$E$17:$E$32</c:f>
              <c:numCache>
                <c:formatCode>General</c:formatCode>
                <c:ptCount val="16"/>
                <c:pt idx="0">
                  <c:v>20</c:v>
                </c:pt>
                <c:pt idx="1">
                  <c:v>26.5</c:v>
                </c:pt>
                <c:pt idx="2">
                  <c:v>39</c:v>
                </c:pt>
                <c:pt idx="3">
                  <c:v>81.3</c:v>
                </c:pt>
                <c:pt idx="4">
                  <c:v>10.3</c:v>
                </c:pt>
                <c:pt idx="5">
                  <c:v>39.200000000000003</c:v>
                </c:pt>
                <c:pt idx="6">
                  <c:v>6.27</c:v>
                </c:pt>
                <c:pt idx="7">
                  <c:v>1.33</c:v>
                </c:pt>
                <c:pt idx="8">
                  <c:v>7.59</c:v>
                </c:pt>
                <c:pt idx="9">
                  <c:v>0.94</c:v>
                </c:pt>
                <c:pt idx="10">
                  <c:v>4.78</c:v>
                </c:pt>
                <c:pt idx="11">
                  <c:v>0.92</c:v>
                </c:pt>
                <c:pt idx="12">
                  <c:v>2.61</c:v>
                </c:pt>
                <c:pt idx="13">
                  <c:v>0.35</c:v>
                </c:pt>
                <c:pt idx="14">
                  <c:v>2.33</c:v>
                </c:pt>
                <c:pt idx="15">
                  <c:v>0.37</c:v>
                </c:pt>
              </c:numCache>
            </c:numRef>
          </c:val>
          <c:extLst>
            <c:ext xmlns:c16="http://schemas.microsoft.com/office/drawing/2014/chart" uri="{C3380CC4-5D6E-409C-BE32-E72D297353CC}">
              <c16:uniqueId val="{00000000-BF26-4252-874D-27B74E7C2AAE}"/>
            </c:ext>
          </c:extLst>
        </c:ser>
        <c:ser>
          <c:idx val="1"/>
          <c:order val="1"/>
          <c:tx>
            <c:strRef>
              <c:f>'MAGNETICO 1'!$D$16</c:f>
              <c:strCache>
                <c:ptCount val="1"/>
                <c:pt idx="0">
                  <c:v>MM-MAGNETICO 1</c:v>
                </c:pt>
              </c:strCache>
            </c:strRef>
          </c:tx>
          <c:invertIfNegative val="0"/>
          <c:cat>
            <c:strRef>
              <c:f>'MAGNETICO 1'!$B$17:$B$32</c:f>
              <c:strCache>
                <c:ptCount val="16"/>
                <c:pt idx="0">
                  <c:v>Sc</c:v>
                </c:pt>
                <c:pt idx="1">
                  <c:v>Y</c:v>
                </c:pt>
                <c:pt idx="2">
                  <c:v>La</c:v>
                </c:pt>
                <c:pt idx="3">
                  <c:v>Ce</c:v>
                </c:pt>
                <c:pt idx="4">
                  <c:v>Pr</c:v>
                </c:pt>
                <c:pt idx="5">
                  <c:v>Nd</c:v>
                </c:pt>
                <c:pt idx="6">
                  <c:v>Sm</c:v>
                </c:pt>
                <c:pt idx="7">
                  <c:v>Eu</c:v>
                </c:pt>
                <c:pt idx="8">
                  <c:v>Gd</c:v>
                </c:pt>
                <c:pt idx="9">
                  <c:v>Tb</c:v>
                </c:pt>
                <c:pt idx="10">
                  <c:v>Dy</c:v>
                </c:pt>
                <c:pt idx="11">
                  <c:v>Ho</c:v>
                </c:pt>
                <c:pt idx="12">
                  <c:v>Er</c:v>
                </c:pt>
                <c:pt idx="13">
                  <c:v>Tm</c:v>
                </c:pt>
                <c:pt idx="14">
                  <c:v>Yb</c:v>
                </c:pt>
                <c:pt idx="15">
                  <c:v>Lu</c:v>
                </c:pt>
              </c:strCache>
            </c:strRef>
          </c:cat>
          <c:val>
            <c:numRef>
              <c:f>'MAGNETICO 1'!$D$17:$D$32</c:f>
              <c:numCache>
                <c:formatCode>General</c:formatCode>
                <c:ptCount val="16"/>
                <c:pt idx="0">
                  <c:v>20</c:v>
                </c:pt>
                <c:pt idx="1">
                  <c:v>29.9</c:v>
                </c:pt>
                <c:pt idx="2">
                  <c:v>36</c:v>
                </c:pt>
                <c:pt idx="3">
                  <c:v>77.3</c:v>
                </c:pt>
                <c:pt idx="4">
                  <c:v>8.7100000000000009</c:v>
                </c:pt>
                <c:pt idx="5">
                  <c:v>33.9</c:v>
                </c:pt>
                <c:pt idx="6">
                  <c:v>6.77</c:v>
                </c:pt>
                <c:pt idx="7">
                  <c:v>1.43</c:v>
                </c:pt>
                <c:pt idx="8">
                  <c:v>5.75</c:v>
                </c:pt>
                <c:pt idx="9">
                  <c:v>0.99</c:v>
                </c:pt>
                <c:pt idx="10">
                  <c:v>5.53</c:v>
                </c:pt>
                <c:pt idx="11">
                  <c:v>1.0900000000000001</c:v>
                </c:pt>
                <c:pt idx="12">
                  <c:v>3.09</c:v>
                </c:pt>
                <c:pt idx="13">
                  <c:v>0.44</c:v>
                </c:pt>
                <c:pt idx="14">
                  <c:v>2.91</c:v>
                </c:pt>
                <c:pt idx="15">
                  <c:v>0.42</c:v>
                </c:pt>
              </c:numCache>
            </c:numRef>
          </c:val>
          <c:extLst>
            <c:ext xmlns:c16="http://schemas.microsoft.com/office/drawing/2014/chart" uri="{C3380CC4-5D6E-409C-BE32-E72D297353CC}">
              <c16:uniqueId val="{00000001-BF26-4252-874D-27B74E7C2AAE}"/>
            </c:ext>
          </c:extLst>
        </c:ser>
        <c:dLbls>
          <c:showLegendKey val="0"/>
          <c:showVal val="0"/>
          <c:showCatName val="0"/>
          <c:showSerName val="0"/>
          <c:showPercent val="0"/>
          <c:showBubbleSize val="0"/>
        </c:dLbls>
        <c:gapWidth val="219"/>
        <c:overlap val="-27"/>
        <c:axId val="1705833391"/>
        <c:axId val="1"/>
      </c:barChart>
      <c:catAx>
        <c:axId val="170583339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1" dirty="0"/>
                  <a:t>TIERRAS RARAS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dirty="0"/>
                  <a:t>ANÁLISIS (ppm)</a:t>
                </a:r>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5833391"/>
        <c:crosses val="autoZero"/>
        <c:crossBetween val="between"/>
      </c:valAx>
      <c:spPr>
        <a:noFill/>
        <a:ln w="25400">
          <a:noFill/>
        </a:ln>
      </c:spPr>
    </c:plotArea>
    <c:legend>
      <c:legendPos val="r"/>
      <c:layout>
        <c:manualLayout>
          <c:xMode val="edge"/>
          <c:yMode val="edge"/>
          <c:x val="1.1590106879273318E-2"/>
          <c:y val="0.93239543862477936"/>
          <c:w val="0.85447057554746531"/>
          <c:h val="6.760456137522064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s-E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763D1F-A719-46AE-99C2-EDB02A8AE982}" type="datetimeFigureOut">
              <a:rPr lang="en-GB" smtClean="0"/>
              <a:t>29/06/2023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444EE6-B0CD-4250-8881-6E10312FB608}" type="slidenum">
              <a:rPr lang="en-GB" smtClean="0"/>
              <a:t>‹Nº›</a:t>
            </a:fld>
            <a:endParaRPr lang="en-GB"/>
          </a:p>
        </p:txBody>
      </p:sp>
    </p:spTree>
    <p:extLst>
      <p:ext uri="{BB962C8B-B14F-4D97-AF65-F5344CB8AC3E}">
        <p14:creationId xmlns:p14="http://schemas.microsoft.com/office/powerpoint/2010/main" val="3858494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9929B4-7A26-48F9-A499-ECE10E425C57}" type="datetime1">
              <a:rPr lang="en-GB" smtClean="0"/>
              <a:t>29/06/2023</a:t>
            </a:fld>
            <a:endParaRPr lang="en-GB"/>
          </a:p>
        </p:txBody>
      </p:sp>
      <p:sp>
        <p:nvSpPr>
          <p:cNvPr id="5" name="Footer Placeholder 4"/>
          <p:cNvSpPr>
            <a:spLocks noGrp="1"/>
          </p:cNvSpPr>
          <p:nvPr>
            <p:ph type="ftr" sz="quarter" idx="11"/>
          </p:nvPr>
        </p:nvSpPr>
        <p:spPr>
          <a:xfrm>
            <a:off x="5332412" y="5883275"/>
            <a:ext cx="4324044" cy="365125"/>
          </a:xfrm>
        </p:spPr>
        <p:txBody>
          <a:bodyPr/>
          <a:lstStyle/>
          <a:p>
            <a:endParaRPr lang="en-GB"/>
          </a:p>
        </p:txBody>
      </p:sp>
      <p:sp>
        <p:nvSpPr>
          <p:cNvPr id="6" name="Slide Number Placeholder 5"/>
          <p:cNvSpPr>
            <a:spLocks noGrp="1"/>
          </p:cNvSpPr>
          <p:nvPr>
            <p:ph type="sldNum" sz="quarter" idx="12"/>
          </p:nvPr>
        </p:nvSpPr>
        <p:spPr/>
        <p:txBody>
          <a:bodyPr/>
          <a:lstStyle/>
          <a:p>
            <a:fld id="{78824E5E-6D3B-49AD-B34C-8795A08163FB}" type="slidenum">
              <a:rPr lang="en-GB" smtClean="0"/>
              <a:t>‹Nº›</a:t>
            </a:fld>
            <a:endParaRPr lang="en-GB"/>
          </a:p>
        </p:txBody>
      </p:sp>
    </p:spTree>
    <p:extLst>
      <p:ext uri="{BB962C8B-B14F-4D97-AF65-F5344CB8AC3E}">
        <p14:creationId xmlns:p14="http://schemas.microsoft.com/office/powerpoint/2010/main" val="658187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6FCB42-6F1C-45C5-BDAB-BD64D1A3226A}" type="datetime1">
              <a:rPr lang="en-GB" smtClean="0"/>
              <a:t>29/06/2023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824E5E-6D3B-49AD-B34C-8795A08163FB}" type="slidenum">
              <a:rPr lang="en-GB" smtClean="0"/>
              <a:t>‹Nº›</a:t>
            </a:fld>
            <a:endParaRPr lang="en-GB"/>
          </a:p>
        </p:txBody>
      </p:sp>
    </p:spTree>
    <p:extLst>
      <p:ext uri="{BB962C8B-B14F-4D97-AF65-F5344CB8AC3E}">
        <p14:creationId xmlns:p14="http://schemas.microsoft.com/office/powerpoint/2010/main" val="745073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73C0E7-0DF6-4F29-962F-0AC1E20DD753}" type="datetime1">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24E5E-6D3B-49AD-B34C-8795A08163FB}" type="slidenum">
              <a:rPr lang="en-GB" smtClean="0"/>
              <a:t>‹Nº›</a:t>
            </a:fld>
            <a:endParaRPr lang="en-GB"/>
          </a:p>
        </p:txBody>
      </p:sp>
    </p:spTree>
    <p:extLst>
      <p:ext uri="{BB962C8B-B14F-4D97-AF65-F5344CB8AC3E}">
        <p14:creationId xmlns:p14="http://schemas.microsoft.com/office/powerpoint/2010/main" val="3454081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D1F3F6-8761-4048-A720-BCB311E73FDC}" type="datetime1">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24E5E-6D3B-49AD-B34C-8795A08163FB}" type="slidenum">
              <a:rPr lang="en-GB" smtClean="0"/>
              <a:t>‹Nº›</a:t>
            </a:fld>
            <a:endParaRPr lang="en-GB"/>
          </a:p>
        </p:txBody>
      </p:sp>
    </p:spTree>
    <p:extLst>
      <p:ext uri="{BB962C8B-B14F-4D97-AF65-F5344CB8AC3E}">
        <p14:creationId xmlns:p14="http://schemas.microsoft.com/office/powerpoint/2010/main" val="2687969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4BB726-AE16-4612-B9B9-31178F02FEB9}" type="datetime1">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24E5E-6D3B-49AD-B34C-8795A08163FB}" type="slidenum">
              <a:rPr lang="en-GB" smtClean="0"/>
              <a:t>‹Nº›</a:t>
            </a:fld>
            <a:endParaRPr lang="en-GB"/>
          </a:p>
        </p:txBody>
      </p:sp>
    </p:spTree>
    <p:extLst>
      <p:ext uri="{BB962C8B-B14F-4D97-AF65-F5344CB8AC3E}">
        <p14:creationId xmlns:p14="http://schemas.microsoft.com/office/powerpoint/2010/main" val="2326346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7C1DB5-537F-4522-9078-1680A2FCEFA0}" type="datetime1">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24E5E-6D3B-49AD-B34C-8795A08163FB}" type="slidenum">
              <a:rPr lang="en-GB" smtClean="0"/>
              <a:t>‹Nº›</a:t>
            </a:fld>
            <a:endParaRPr lang="en-GB"/>
          </a:p>
        </p:txBody>
      </p:sp>
    </p:spTree>
    <p:extLst>
      <p:ext uri="{BB962C8B-B14F-4D97-AF65-F5344CB8AC3E}">
        <p14:creationId xmlns:p14="http://schemas.microsoft.com/office/powerpoint/2010/main" val="1525064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F6044B-557E-4E51-9D96-8126CE51AFCD}" type="datetime1">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24E5E-6D3B-49AD-B34C-8795A08163FB}" type="slidenum">
              <a:rPr lang="en-GB" smtClean="0"/>
              <a:t>‹Nº›</a:t>
            </a:fld>
            <a:endParaRPr lang="en-GB"/>
          </a:p>
        </p:txBody>
      </p:sp>
    </p:spTree>
    <p:extLst>
      <p:ext uri="{BB962C8B-B14F-4D97-AF65-F5344CB8AC3E}">
        <p14:creationId xmlns:p14="http://schemas.microsoft.com/office/powerpoint/2010/main" val="1956931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7370CA-1510-43A5-B338-407B8F9B4B44}" type="datetime1">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24E5E-6D3B-49AD-B34C-8795A08163FB}" type="slidenum">
              <a:rPr lang="en-GB" smtClean="0"/>
              <a:t>‹Nº›</a:t>
            </a:fld>
            <a:endParaRPr lang="en-GB"/>
          </a:p>
        </p:txBody>
      </p:sp>
    </p:spTree>
    <p:extLst>
      <p:ext uri="{BB962C8B-B14F-4D97-AF65-F5344CB8AC3E}">
        <p14:creationId xmlns:p14="http://schemas.microsoft.com/office/powerpoint/2010/main" val="3095987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228389-4608-41D7-95C7-E25347283B4B}" type="datetime1">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24E5E-6D3B-49AD-B34C-8795A08163FB}" type="slidenum">
              <a:rPr lang="en-GB" smtClean="0"/>
              <a:t>‹Nº›</a:t>
            </a:fld>
            <a:endParaRPr lang="en-GB"/>
          </a:p>
        </p:txBody>
      </p:sp>
    </p:spTree>
    <p:extLst>
      <p:ext uri="{BB962C8B-B14F-4D97-AF65-F5344CB8AC3E}">
        <p14:creationId xmlns:p14="http://schemas.microsoft.com/office/powerpoint/2010/main" val="1582855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B17C6E-A952-42B3-862B-65888E8F879B}" type="datetime1">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951856" y="5867131"/>
            <a:ext cx="551167" cy="365125"/>
          </a:xfrm>
        </p:spPr>
        <p:txBody>
          <a:bodyPr/>
          <a:lstStyle/>
          <a:p>
            <a:fld id="{78824E5E-6D3B-49AD-B34C-8795A08163FB}" type="slidenum">
              <a:rPr lang="en-GB" smtClean="0"/>
              <a:t>‹Nº›</a:t>
            </a:fld>
            <a:endParaRPr lang="en-GB"/>
          </a:p>
        </p:txBody>
      </p:sp>
    </p:spTree>
    <p:extLst>
      <p:ext uri="{BB962C8B-B14F-4D97-AF65-F5344CB8AC3E}">
        <p14:creationId xmlns:p14="http://schemas.microsoft.com/office/powerpoint/2010/main" val="4091748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E61131-3B64-4073-B3CA-25C4FB5D4AB2}" type="datetime1">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24E5E-6D3B-49AD-B34C-8795A08163FB}" type="slidenum">
              <a:rPr lang="en-GB" smtClean="0"/>
              <a:t>‹Nº›</a:t>
            </a:fld>
            <a:endParaRPr lang="en-GB"/>
          </a:p>
        </p:txBody>
      </p:sp>
    </p:spTree>
    <p:extLst>
      <p:ext uri="{BB962C8B-B14F-4D97-AF65-F5344CB8AC3E}">
        <p14:creationId xmlns:p14="http://schemas.microsoft.com/office/powerpoint/2010/main" val="1804772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E8513C-0803-41E2-B4C6-96CD836DBF94}" type="datetime1">
              <a:rPr lang="en-GB" smtClean="0"/>
              <a:t>29/06/2023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824E5E-6D3B-49AD-B34C-8795A08163FB}" type="slidenum">
              <a:rPr lang="en-GB" smtClean="0"/>
              <a:t>‹Nº›</a:t>
            </a:fld>
            <a:endParaRPr lang="en-GB"/>
          </a:p>
        </p:txBody>
      </p:sp>
    </p:spTree>
    <p:extLst>
      <p:ext uri="{BB962C8B-B14F-4D97-AF65-F5344CB8AC3E}">
        <p14:creationId xmlns:p14="http://schemas.microsoft.com/office/powerpoint/2010/main" val="210051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637315-D5C5-4730-BA7B-A10C16165465}" type="datetime1">
              <a:rPr lang="en-GB" smtClean="0"/>
              <a:t>29/06/2023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824E5E-6D3B-49AD-B34C-8795A08163FB}" type="slidenum">
              <a:rPr lang="en-GB" smtClean="0"/>
              <a:t>‹Nº›</a:t>
            </a:fld>
            <a:endParaRPr lang="en-GB"/>
          </a:p>
        </p:txBody>
      </p:sp>
    </p:spTree>
    <p:extLst>
      <p:ext uri="{BB962C8B-B14F-4D97-AF65-F5344CB8AC3E}">
        <p14:creationId xmlns:p14="http://schemas.microsoft.com/office/powerpoint/2010/main" val="15257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1C5005-F296-4E0D-92CD-E816CDF33087}" type="datetime1">
              <a:rPr lang="en-GB" smtClean="0"/>
              <a:t>29/06/2023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824E5E-6D3B-49AD-B34C-8795A08163FB}" type="slidenum">
              <a:rPr lang="en-GB" smtClean="0"/>
              <a:t>‹Nº›</a:t>
            </a:fld>
            <a:endParaRPr lang="en-GB"/>
          </a:p>
        </p:txBody>
      </p:sp>
    </p:spTree>
    <p:extLst>
      <p:ext uri="{BB962C8B-B14F-4D97-AF65-F5344CB8AC3E}">
        <p14:creationId xmlns:p14="http://schemas.microsoft.com/office/powerpoint/2010/main" val="1318808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3818BE-5B41-44B2-819C-A18C46CC1383}" type="datetime1">
              <a:rPr lang="en-GB" smtClean="0"/>
              <a:t>29/06/2023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824E5E-6D3B-49AD-B34C-8795A08163FB}" type="slidenum">
              <a:rPr lang="en-GB" smtClean="0"/>
              <a:t>‹Nº›</a:t>
            </a:fld>
            <a:endParaRPr lang="en-GB"/>
          </a:p>
        </p:txBody>
      </p:sp>
    </p:spTree>
    <p:extLst>
      <p:ext uri="{BB962C8B-B14F-4D97-AF65-F5344CB8AC3E}">
        <p14:creationId xmlns:p14="http://schemas.microsoft.com/office/powerpoint/2010/main" val="1780284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14F0FD-2CE0-4203-9504-0CF3F809C3B7}" type="datetime1">
              <a:rPr lang="en-GB" smtClean="0"/>
              <a:t>29/06/2023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824E5E-6D3B-49AD-B34C-8795A08163FB}" type="slidenum">
              <a:rPr lang="en-GB" smtClean="0"/>
              <a:t>‹Nº›</a:t>
            </a:fld>
            <a:endParaRPr lang="en-GB"/>
          </a:p>
        </p:txBody>
      </p:sp>
    </p:spTree>
    <p:extLst>
      <p:ext uri="{BB962C8B-B14F-4D97-AF65-F5344CB8AC3E}">
        <p14:creationId xmlns:p14="http://schemas.microsoft.com/office/powerpoint/2010/main" val="2880955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026B63-0A41-46C9-AC23-EC2C491B085F}" type="datetime1">
              <a:rPr lang="en-GB" smtClean="0"/>
              <a:t>29/06/2023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824E5E-6D3B-49AD-B34C-8795A08163FB}" type="slidenum">
              <a:rPr lang="en-GB" smtClean="0"/>
              <a:t>‹Nº›</a:t>
            </a:fld>
            <a:endParaRPr lang="en-GB"/>
          </a:p>
        </p:txBody>
      </p:sp>
    </p:spTree>
    <p:extLst>
      <p:ext uri="{BB962C8B-B14F-4D97-AF65-F5344CB8AC3E}">
        <p14:creationId xmlns:p14="http://schemas.microsoft.com/office/powerpoint/2010/main" val="743638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4296D0A-E624-4523-8618-AB60E6294E3C}" type="datetime1">
              <a:rPr lang="en-GB" smtClean="0"/>
              <a:t>29/06/2023</a:t>
            </a:fld>
            <a:endParaRPr lang="en-GB"/>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8824E5E-6D3B-49AD-B34C-8795A08163FB}" type="slidenum">
              <a:rPr lang="en-GB" smtClean="0"/>
              <a:t>‹Nº›</a:t>
            </a:fld>
            <a:endParaRPr lang="en-GB"/>
          </a:p>
        </p:txBody>
      </p:sp>
    </p:spTree>
    <p:extLst>
      <p:ext uri="{BB962C8B-B14F-4D97-AF65-F5344CB8AC3E}">
        <p14:creationId xmlns:p14="http://schemas.microsoft.com/office/powerpoint/2010/main" val="371542992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chart" Target="../charts/chart6.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chart" Target="../charts/chart18.xml"/><Relationship Id="rId4" Type="http://schemas.openxmlformats.org/officeDocument/2006/relationships/chart" Target="../charts/chart17.xml"/></Relationships>
</file>

<file path=ppt/slides/_rels/slide2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chart" Target="../charts/chart22.xml"/><Relationship Id="rId4" Type="http://schemas.openxmlformats.org/officeDocument/2006/relationships/chart" Target="../charts/chart21.xml"/></Relationships>
</file>

<file path=ppt/slides/_rels/slide3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chart" Target="../charts/chart26.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2.xml"/><Relationship Id="rId5" Type="http://schemas.openxmlformats.org/officeDocument/2006/relationships/chart" Target="../charts/chart36.xml"/><Relationship Id="rId4" Type="http://schemas.openxmlformats.org/officeDocument/2006/relationships/chart" Target="../charts/chart35.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6575E25-F6B2-A41E-98E3-F25888BC9D28}"/>
              </a:ext>
            </a:extLst>
          </p:cNvPr>
          <p:cNvSpPr txBox="1"/>
          <p:nvPr/>
        </p:nvSpPr>
        <p:spPr>
          <a:xfrm>
            <a:off x="7143491" y="6128823"/>
            <a:ext cx="4497342" cy="400110"/>
          </a:xfrm>
          <a:prstGeom prst="rect">
            <a:avLst/>
          </a:prstGeom>
          <a:noFill/>
        </p:spPr>
        <p:txBody>
          <a:bodyPr wrap="square">
            <a:spAutoFit/>
          </a:bodyPr>
          <a:lstStyle/>
          <a:p>
            <a:pPr algn="ctr"/>
            <a:r>
              <a:rPr lang="en-US" sz="2000" i="1" dirty="0" err="1">
                <a:latin typeface="Arial" panose="020B0604020202020204" pitchFamily="34" charset="0"/>
                <a:ea typeface="Times New Roman" panose="02020603050405020304" pitchFamily="18" charset="0"/>
                <a:cs typeface="Times New Roman" panose="02020603050405020304" pitchFamily="18" charset="0"/>
              </a:rPr>
              <a:t>Autora</a:t>
            </a:r>
            <a:r>
              <a:rPr lang="en-US" sz="2000" i="1" dirty="0">
                <a:latin typeface="Arial" panose="020B0604020202020204" pitchFamily="34" charset="0"/>
                <a:ea typeface="Times New Roman" panose="02020603050405020304" pitchFamily="18" charset="0"/>
                <a:cs typeface="Times New Roman" panose="02020603050405020304" pitchFamily="18" charset="0"/>
              </a:rPr>
              <a:t>: </a:t>
            </a:r>
            <a:r>
              <a:rPr lang="en-US" sz="2000" i="1" dirty="0" err="1">
                <a:latin typeface="Arial" panose="020B0604020202020204" pitchFamily="34" charset="0"/>
                <a:ea typeface="Times New Roman" panose="02020603050405020304" pitchFamily="18" charset="0"/>
                <a:cs typeface="Times New Roman" panose="02020603050405020304" pitchFamily="18" charset="0"/>
              </a:rPr>
              <a:t>Granadina</a:t>
            </a:r>
            <a:r>
              <a:rPr lang="en-US" sz="2000" i="1" dirty="0">
                <a:latin typeface="Arial" panose="020B0604020202020204" pitchFamily="34" charset="0"/>
                <a:ea typeface="Times New Roman" panose="02020603050405020304" pitchFamily="18" charset="0"/>
                <a:cs typeface="Times New Roman" panose="02020603050405020304" pitchFamily="18" charset="0"/>
              </a:rPr>
              <a:t> </a:t>
            </a:r>
            <a:r>
              <a:rPr lang="en-US" sz="2000" i="1" dirty="0">
                <a:effectLst/>
                <a:latin typeface="Arial" panose="020B0604020202020204" pitchFamily="34" charset="0"/>
                <a:ea typeface="Times New Roman" panose="02020603050405020304" pitchFamily="18" charset="0"/>
                <a:cs typeface="Times New Roman" panose="02020603050405020304" pitchFamily="18" charset="0"/>
              </a:rPr>
              <a:t>Álvarez González</a:t>
            </a:r>
          </a:p>
        </p:txBody>
      </p:sp>
      <p:sp>
        <p:nvSpPr>
          <p:cNvPr id="11" name="TextBox 10">
            <a:extLst>
              <a:ext uri="{FF2B5EF4-FFF2-40B4-BE49-F238E27FC236}">
                <a16:creationId xmlns:a16="http://schemas.microsoft.com/office/drawing/2014/main" id="{2366F665-0C1B-058A-1FF7-16303DE7B0D2}"/>
              </a:ext>
            </a:extLst>
          </p:cNvPr>
          <p:cNvSpPr txBox="1"/>
          <p:nvPr/>
        </p:nvSpPr>
        <p:spPr>
          <a:xfrm>
            <a:off x="1649744" y="2318364"/>
            <a:ext cx="9660367" cy="1754326"/>
          </a:xfrm>
          <a:prstGeom prst="rect">
            <a:avLst/>
          </a:prstGeom>
          <a:noFill/>
        </p:spPr>
        <p:txBody>
          <a:bodyPr wrap="square">
            <a:spAutoFit/>
          </a:bodyPr>
          <a:lstStyle/>
          <a:p>
            <a:pPr algn="just"/>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de tierras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raras</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en</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escombreras</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mineras</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de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carbón</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estudios</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realizados</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en</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España</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Polonia y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Eslovenia</a:t>
            </a:r>
            <a:endParaRPr lang="en-GB" sz="3600" dirty="0">
              <a:solidFill>
                <a:srgbClr val="0070C0"/>
              </a:solidFill>
            </a:endParaRPr>
          </a:p>
        </p:txBody>
      </p:sp>
      <p:sp>
        <p:nvSpPr>
          <p:cNvPr id="14" name="Slide Number Placeholder 13">
            <a:extLst>
              <a:ext uri="{FF2B5EF4-FFF2-40B4-BE49-F238E27FC236}">
                <a16:creationId xmlns:a16="http://schemas.microsoft.com/office/drawing/2014/main" id="{56137EF2-FC7A-6C4D-9EC0-2BC742686EE1}"/>
              </a:ext>
            </a:extLst>
          </p:cNvPr>
          <p:cNvSpPr>
            <a:spLocks noGrp="1"/>
          </p:cNvSpPr>
          <p:nvPr>
            <p:ph type="sldNum" sz="quarter" idx="12"/>
          </p:nvPr>
        </p:nvSpPr>
        <p:spPr>
          <a:xfrm>
            <a:off x="11640833" y="6492875"/>
            <a:ext cx="551167" cy="365125"/>
          </a:xfrm>
        </p:spPr>
        <p:txBody>
          <a:bodyPr/>
          <a:lstStyle/>
          <a:p>
            <a:fld id="{78824E5E-6D3B-49AD-B34C-8795A08163FB}" type="slidenum">
              <a:rPr lang="en-GB" sz="2000" smtClean="0"/>
              <a:t>1</a:t>
            </a:fld>
            <a:endParaRPr lang="en-GB" sz="2000" dirty="0"/>
          </a:p>
        </p:txBody>
      </p:sp>
      <p:grpSp>
        <p:nvGrpSpPr>
          <p:cNvPr id="2" name="Grupo 1">
            <a:extLst>
              <a:ext uri="{FF2B5EF4-FFF2-40B4-BE49-F238E27FC236}">
                <a16:creationId xmlns:a16="http://schemas.microsoft.com/office/drawing/2014/main" id="{36123220-DB1C-5745-72E6-68474198CB97}"/>
              </a:ext>
            </a:extLst>
          </p:cNvPr>
          <p:cNvGrpSpPr/>
          <p:nvPr/>
        </p:nvGrpSpPr>
        <p:grpSpPr>
          <a:xfrm>
            <a:off x="1010674" y="95830"/>
            <a:ext cx="3347317" cy="1898340"/>
            <a:chOff x="5873566" y="4076567"/>
            <a:chExt cx="2786988" cy="1540076"/>
          </a:xfrm>
        </p:grpSpPr>
        <p:pic>
          <p:nvPicPr>
            <p:cNvPr id="3" name="Imagen 2" descr="Un dibujo animado&#10;&#10;Descripción generada automáticamente con confianza baja">
              <a:extLst>
                <a:ext uri="{FF2B5EF4-FFF2-40B4-BE49-F238E27FC236}">
                  <a16:creationId xmlns:a16="http://schemas.microsoft.com/office/drawing/2014/main" id="{FB15530B-83A3-52BB-9729-25F51C86C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204" y="4076567"/>
              <a:ext cx="1455713" cy="1139966"/>
            </a:xfrm>
            <a:prstGeom prst="rect">
              <a:avLst/>
            </a:prstGeom>
          </p:spPr>
        </p:pic>
        <p:sp>
          <p:nvSpPr>
            <p:cNvPr id="8" name="CuadroTexto 7">
              <a:extLst>
                <a:ext uri="{FF2B5EF4-FFF2-40B4-BE49-F238E27FC236}">
                  <a16:creationId xmlns:a16="http://schemas.microsoft.com/office/drawing/2014/main" id="{4B8A3DCC-7244-5505-3C78-C7B4693FF74C}"/>
                </a:ext>
              </a:extLst>
            </p:cNvPr>
            <p:cNvSpPr txBox="1"/>
            <p:nvPr/>
          </p:nvSpPr>
          <p:spPr>
            <a:xfrm>
              <a:off x="5873566" y="5216533"/>
              <a:ext cx="2786988" cy="400110"/>
            </a:xfrm>
            <a:prstGeom prst="rect">
              <a:avLst/>
            </a:prstGeom>
            <a:noFill/>
          </p:spPr>
          <p:txBody>
            <a:bodyPr wrap="square">
              <a:spAutoFit/>
            </a:bodyPr>
            <a:lstStyle/>
            <a:p>
              <a:pPr lvl="0" algn="ctr"/>
              <a:r>
                <a:rPr lang="en-GB" sz="2000" dirty="0">
                  <a:solidFill>
                    <a:schemeClr val="tx1">
                      <a:lumMod val="75000"/>
                      <a:lumOff val="25000"/>
                    </a:schemeClr>
                  </a:solidFill>
                  <a:latin typeface="Arial" panose="020B0604020202020204" pitchFamily="34" charset="0"/>
                  <a:cs typeface="Arial" panose="020B0604020202020204" pitchFamily="34" charset="0"/>
                </a:rPr>
                <a:t>Universidad de Oviedo</a:t>
              </a:r>
            </a:p>
          </p:txBody>
        </p:sp>
      </p:grpSp>
      <p:pic>
        <p:nvPicPr>
          <p:cNvPr id="10" name="Imagen 9">
            <a:extLst>
              <a:ext uri="{FF2B5EF4-FFF2-40B4-BE49-F238E27FC236}">
                <a16:creationId xmlns:a16="http://schemas.microsoft.com/office/drawing/2014/main" id="{5E62E973-2595-6F84-6487-6938935EBD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1174" y="205956"/>
            <a:ext cx="1200329" cy="1200329"/>
          </a:xfrm>
          <a:prstGeom prst="rect">
            <a:avLst/>
          </a:prstGeom>
          <a:noFill/>
          <a:ln>
            <a:noFill/>
          </a:ln>
        </p:spPr>
      </p:pic>
      <p:sp>
        <p:nvSpPr>
          <p:cNvPr id="12" name="TextBox 17">
            <a:extLst>
              <a:ext uri="{FF2B5EF4-FFF2-40B4-BE49-F238E27FC236}">
                <a16:creationId xmlns:a16="http://schemas.microsoft.com/office/drawing/2014/main" id="{FBA73737-CDAB-1AC6-6E2E-36DBDEFEABB8}"/>
              </a:ext>
            </a:extLst>
          </p:cNvPr>
          <p:cNvSpPr txBox="1"/>
          <p:nvPr/>
        </p:nvSpPr>
        <p:spPr>
          <a:xfrm>
            <a:off x="9661503" y="329067"/>
            <a:ext cx="2421570" cy="830997"/>
          </a:xfrm>
          <a:prstGeom prst="rect">
            <a:avLst/>
          </a:prstGeom>
          <a:noFill/>
        </p:spPr>
        <p:txBody>
          <a:bodyPr wrap="square" rtlCol="0">
            <a:spAutoFit/>
          </a:bodyPr>
          <a:lstStyle/>
          <a:p>
            <a:r>
              <a:rPr lang="es-ES" sz="1600" dirty="0">
                <a:solidFill>
                  <a:schemeClr val="tx1">
                    <a:lumMod val="65000"/>
                    <a:lumOff val="35000"/>
                  </a:schemeClr>
                </a:solidFill>
                <a:latin typeface="Arial" panose="020B0604020202020204" pitchFamily="34" charset="0"/>
                <a:cs typeface="Arial" panose="020B0604020202020204" pitchFamily="34" charset="0"/>
              </a:rPr>
              <a:t>Escuela de Ingeniería de Minas, Energía y Materiales de Oviedo</a:t>
            </a:r>
            <a:endParaRPr lang="en-GB"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TextBox 6">
            <a:extLst>
              <a:ext uri="{FF2B5EF4-FFF2-40B4-BE49-F238E27FC236}">
                <a16:creationId xmlns:a16="http://schemas.microsoft.com/office/drawing/2014/main" id="{DAD35948-7360-63EE-961E-6A9C27269129}"/>
              </a:ext>
            </a:extLst>
          </p:cNvPr>
          <p:cNvSpPr txBox="1"/>
          <p:nvPr/>
        </p:nvSpPr>
        <p:spPr>
          <a:xfrm>
            <a:off x="4513495" y="5403054"/>
            <a:ext cx="4243875" cy="400110"/>
          </a:xfrm>
          <a:prstGeom prst="rect">
            <a:avLst/>
          </a:prstGeom>
          <a:noFill/>
        </p:spPr>
        <p:txBody>
          <a:bodyPr wrap="square">
            <a:spAutoFit/>
          </a:bodyPr>
          <a:lstStyle/>
          <a:p>
            <a:pPr algn="ctr"/>
            <a:r>
              <a:rPr lang="en-US" sz="2000" i="1" dirty="0">
                <a:effectLst/>
                <a:latin typeface="Arial" panose="020B0604020202020204" pitchFamily="34" charset="0"/>
                <a:ea typeface="Times New Roman" panose="02020603050405020304" pitchFamily="18" charset="0"/>
                <a:cs typeface="Times New Roman" panose="02020603050405020304" pitchFamily="18" charset="0"/>
              </a:rPr>
              <a:t>Junio, 2023</a:t>
            </a:r>
          </a:p>
        </p:txBody>
      </p:sp>
      <p:sp>
        <p:nvSpPr>
          <p:cNvPr id="4" name="TextBox 6">
            <a:extLst>
              <a:ext uri="{FF2B5EF4-FFF2-40B4-BE49-F238E27FC236}">
                <a16:creationId xmlns:a16="http://schemas.microsoft.com/office/drawing/2014/main" id="{50DCA325-0F77-8992-D509-4160D6ECBB68}"/>
              </a:ext>
            </a:extLst>
          </p:cNvPr>
          <p:cNvSpPr txBox="1"/>
          <p:nvPr/>
        </p:nvSpPr>
        <p:spPr>
          <a:xfrm>
            <a:off x="4357991" y="4673877"/>
            <a:ext cx="4497342" cy="461665"/>
          </a:xfrm>
          <a:prstGeom prst="rect">
            <a:avLst/>
          </a:prstGeom>
          <a:noFill/>
        </p:spPr>
        <p:txBody>
          <a:bodyPr wrap="square">
            <a:spAutoFit/>
          </a:bodyPr>
          <a:lstStyle/>
          <a:p>
            <a:pPr algn="ctr"/>
            <a:r>
              <a:rPr lang="en-US" sz="2400" i="1" dirty="0">
                <a:latin typeface="Arial" panose="020B0604020202020204" pitchFamily="34" charset="0"/>
                <a:ea typeface="Times New Roman" panose="02020603050405020304" pitchFamily="18" charset="0"/>
                <a:cs typeface="Times New Roman" panose="02020603050405020304" pitchFamily="18" charset="0"/>
              </a:rPr>
              <a:t>Juan José </a:t>
            </a:r>
            <a:r>
              <a:rPr lang="en-US" sz="2400" i="1" dirty="0">
                <a:effectLst/>
                <a:latin typeface="Arial" panose="020B0604020202020204" pitchFamily="34" charset="0"/>
                <a:ea typeface="Times New Roman" panose="02020603050405020304" pitchFamily="18" charset="0"/>
                <a:cs typeface="Times New Roman" panose="02020603050405020304" pitchFamily="18" charset="0"/>
              </a:rPr>
              <a:t>Álvarez </a:t>
            </a:r>
            <a:r>
              <a:rPr lang="en-US" sz="2400" i="1" dirty="0">
                <a:latin typeface="Arial" panose="020B0604020202020204" pitchFamily="34" charset="0"/>
                <a:ea typeface="Times New Roman" panose="02020603050405020304" pitchFamily="18" charset="0"/>
                <a:cs typeface="Times New Roman" panose="02020603050405020304" pitchFamily="18" charset="0"/>
              </a:rPr>
              <a:t>Fernánd</a:t>
            </a:r>
            <a:r>
              <a:rPr lang="en-US" sz="2400" i="1" dirty="0">
                <a:effectLst/>
                <a:latin typeface="Arial" panose="020B0604020202020204" pitchFamily="34" charset="0"/>
                <a:ea typeface="Times New Roman" panose="02020603050405020304" pitchFamily="18" charset="0"/>
                <a:cs typeface="Times New Roman" panose="02020603050405020304" pitchFamily="18" charset="0"/>
              </a:rPr>
              <a:t>ez</a:t>
            </a:r>
          </a:p>
        </p:txBody>
      </p:sp>
    </p:spTree>
    <p:extLst>
      <p:ext uri="{BB962C8B-B14F-4D97-AF65-F5344CB8AC3E}">
        <p14:creationId xmlns:p14="http://schemas.microsoft.com/office/powerpoint/2010/main" val="3896022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10</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RESULTADOS DEL ANÁLISIS INICIAL</a:t>
            </a:r>
          </a:p>
        </p:txBody>
      </p:sp>
      <p:sp>
        <p:nvSpPr>
          <p:cNvPr id="11" name="CuadroTexto 10">
            <a:extLst>
              <a:ext uri="{FF2B5EF4-FFF2-40B4-BE49-F238E27FC236}">
                <a16:creationId xmlns:a16="http://schemas.microsoft.com/office/drawing/2014/main" id="{66A85F5B-141E-828F-4D35-5C13D3882D87}"/>
              </a:ext>
            </a:extLst>
          </p:cNvPr>
          <p:cNvSpPr txBox="1"/>
          <p:nvPr/>
        </p:nvSpPr>
        <p:spPr>
          <a:xfrm>
            <a:off x="1410510" y="1596981"/>
            <a:ext cx="10447507" cy="707886"/>
          </a:xfrm>
          <a:prstGeom prst="rect">
            <a:avLst/>
          </a:prstGeom>
          <a:noFill/>
        </p:spPr>
        <p:txBody>
          <a:bodyPr wrap="square">
            <a:spAutoFit/>
          </a:bodyPr>
          <a:lstStyle/>
          <a:p>
            <a:pPr marL="285750" indent="-285750">
              <a:buFont typeface="Arial" panose="020B0604020202020204" pitchFamily="34" charset="0"/>
              <a:buChar char="•"/>
            </a:pPr>
            <a:r>
              <a:rPr lang="es-ES" sz="2000" dirty="0"/>
              <a:t>Esta diapositiva presenta el resultado del análisis inicial de las muestras de Escombrera y Lavadero realizado en un laboratorio acreditado.</a:t>
            </a:r>
          </a:p>
        </p:txBody>
      </p:sp>
      <p:sp>
        <p:nvSpPr>
          <p:cNvPr id="2" name="TextBox 2">
            <a:extLst>
              <a:ext uri="{FF2B5EF4-FFF2-40B4-BE49-F238E27FC236}">
                <a16:creationId xmlns:a16="http://schemas.microsoft.com/office/drawing/2014/main" id="{49E35B32-35B8-7860-22E4-B9DBB9C9CE91}"/>
              </a:ext>
            </a:extLst>
          </p:cNvPr>
          <p:cNvSpPr txBox="1"/>
          <p:nvPr/>
        </p:nvSpPr>
        <p:spPr>
          <a:xfrm>
            <a:off x="2391073" y="350485"/>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pic>
        <p:nvPicPr>
          <p:cNvPr id="8" name="Imagen 7">
            <a:extLst>
              <a:ext uri="{FF2B5EF4-FFF2-40B4-BE49-F238E27FC236}">
                <a16:creationId xmlns:a16="http://schemas.microsoft.com/office/drawing/2014/main" id="{1FCCA8D5-74F5-23EE-5B7F-4250348AB1FD}"/>
              </a:ext>
            </a:extLst>
          </p:cNvPr>
          <p:cNvPicPr>
            <a:picLocks noChangeAspect="1"/>
          </p:cNvPicPr>
          <p:nvPr/>
        </p:nvPicPr>
        <p:blipFill>
          <a:blip r:embed="rId2"/>
          <a:stretch>
            <a:fillRect/>
          </a:stretch>
        </p:blipFill>
        <p:spPr>
          <a:xfrm>
            <a:off x="1974743" y="2499846"/>
            <a:ext cx="3662452" cy="3993029"/>
          </a:xfrm>
          <a:prstGeom prst="rect">
            <a:avLst/>
          </a:prstGeom>
        </p:spPr>
      </p:pic>
      <p:graphicFrame>
        <p:nvGraphicFramePr>
          <p:cNvPr id="9" name="Gráfico 8">
            <a:extLst>
              <a:ext uri="{FF2B5EF4-FFF2-40B4-BE49-F238E27FC236}">
                <a16:creationId xmlns:a16="http://schemas.microsoft.com/office/drawing/2014/main" id="{554017AE-3CAC-169D-2717-A0E067382A4A}"/>
              </a:ext>
            </a:extLst>
          </p:cNvPr>
          <p:cNvGraphicFramePr>
            <a:graphicFrameLocks/>
          </p:cNvGraphicFramePr>
          <p:nvPr>
            <p:extLst>
              <p:ext uri="{D42A27DB-BD31-4B8C-83A1-F6EECF244321}">
                <p14:modId xmlns:p14="http://schemas.microsoft.com/office/powerpoint/2010/main" val="3030088888"/>
              </p:ext>
            </p:extLst>
          </p:nvPr>
        </p:nvGraphicFramePr>
        <p:xfrm>
          <a:off x="5942436" y="2499845"/>
          <a:ext cx="5020635" cy="3993029"/>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Conector recto 3">
            <a:extLst>
              <a:ext uri="{FF2B5EF4-FFF2-40B4-BE49-F238E27FC236}">
                <a16:creationId xmlns:a16="http://schemas.microsoft.com/office/drawing/2014/main" id="{EE04C121-91FC-1C8D-5FAF-2949E672A554}"/>
              </a:ext>
            </a:extLst>
          </p:cNvPr>
          <p:cNvCxnSpPr/>
          <p:nvPr/>
        </p:nvCxnSpPr>
        <p:spPr>
          <a:xfrm>
            <a:off x="6504317" y="4855019"/>
            <a:ext cx="4192438"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465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11</a:t>
            </a:fld>
            <a:endParaRPr lang="en-GB" sz="2000" dirty="0"/>
          </a:p>
        </p:txBody>
      </p:sp>
      <p:sp>
        <p:nvSpPr>
          <p:cNvPr id="9" name="CuadroTexto 8">
            <a:extLst>
              <a:ext uri="{FF2B5EF4-FFF2-40B4-BE49-F238E27FC236}">
                <a16:creationId xmlns:a16="http://schemas.microsoft.com/office/drawing/2014/main" id="{0ED5A004-AB78-63CC-7C76-67F128F95719}"/>
              </a:ext>
            </a:extLst>
          </p:cNvPr>
          <p:cNvSpPr txBox="1"/>
          <p:nvPr/>
        </p:nvSpPr>
        <p:spPr>
          <a:xfrm>
            <a:off x="1410510" y="1596981"/>
            <a:ext cx="10350229" cy="400110"/>
          </a:xfrm>
          <a:prstGeom prst="rect">
            <a:avLst/>
          </a:prstGeom>
          <a:noFill/>
        </p:spPr>
        <p:txBody>
          <a:bodyPr wrap="square">
            <a:spAutoFit/>
          </a:bodyPr>
          <a:lstStyle/>
          <a:p>
            <a:pPr marL="285750" indent="-285750">
              <a:buFont typeface="Arial" panose="020B0604020202020204" pitchFamily="34" charset="0"/>
              <a:buChar char="•"/>
            </a:pPr>
            <a:r>
              <a:rPr lang="es-ES" sz="2000" dirty="0"/>
              <a:t>Resultado del análisis por debajo de los límites de detección.</a:t>
            </a:r>
          </a:p>
        </p:txBody>
      </p:sp>
      <p:sp>
        <p:nvSpPr>
          <p:cNvPr id="2" name="TextBox 2">
            <a:extLst>
              <a:ext uri="{FF2B5EF4-FFF2-40B4-BE49-F238E27FC236}">
                <a16:creationId xmlns:a16="http://schemas.microsoft.com/office/drawing/2014/main" id="{044731BD-6BF5-BF0D-A095-1B5A66A4D2F8}"/>
              </a:ext>
            </a:extLst>
          </p:cNvPr>
          <p:cNvSpPr txBox="1"/>
          <p:nvPr/>
        </p:nvSpPr>
        <p:spPr>
          <a:xfrm>
            <a:off x="2391809" y="350485"/>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sp>
        <p:nvSpPr>
          <p:cNvPr id="10" name="CuadroTexto 9">
            <a:extLst>
              <a:ext uri="{FF2B5EF4-FFF2-40B4-BE49-F238E27FC236}">
                <a16:creationId xmlns:a16="http://schemas.microsoft.com/office/drawing/2014/main" id="{30EBAA0C-CE71-6344-2CAD-EBEAF28FEC76}"/>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RESULTADOS DEL ANÁLISIS INICIAL</a:t>
            </a:r>
          </a:p>
        </p:txBody>
      </p:sp>
      <p:pic>
        <p:nvPicPr>
          <p:cNvPr id="12" name="Imagen 11">
            <a:extLst>
              <a:ext uri="{FF2B5EF4-FFF2-40B4-BE49-F238E27FC236}">
                <a16:creationId xmlns:a16="http://schemas.microsoft.com/office/drawing/2014/main" id="{0112A0AC-CF28-FE0E-C5FF-428D15809612}"/>
              </a:ext>
            </a:extLst>
          </p:cNvPr>
          <p:cNvPicPr>
            <a:picLocks noChangeAspect="1"/>
          </p:cNvPicPr>
          <p:nvPr/>
        </p:nvPicPr>
        <p:blipFill>
          <a:blip r:embed="rId2"/>
          <a:stretch>
            <a:fillRect/>
          </a:stretch>
        </p:blipFill>
        <p:spPr>
          <a:xfrm>
            <a:off x="991858" y="2113686"/>
            <a:ext cx="3616158" cy="3547443"/>
          </a:xfrm>
          <a:prstGeom prst="rect">
            <a:avLst/>
          </a:prstGeom>
        </p:spPr>
      </p:pic>
      <p:graphicFrame>
        <p:nvGraphicFramePr>
          <p:cNvPr id="13" name="Gráfico 12">
            <a:extLst>
              <a:ext uri="{FF2B5EF4-FFF2-40B4-BE49-F238E27FC236}">
                <a16:creationId xmlns:a16="http://schemas.microsoft.com/office/drawing/2014/main" id="{E1B6E30E-5971-0750-2159-1C97C5A7B987}"/>
              </a:ext>
            </a:extLst>
          </p:cNvPr>
          <p:cNvGraphicFramePr>
            <a:graphicFrameLocks/>
          </p:cNvGraphicFramePr>
          <p:nvPr>
            <p:extLst>
              <p:ext uri="{D42A27DB-BD31-4B8C-83A1-F6EECF244321}">
                <p14:modId xmlns:p14="http://schemas.microsoft.com/office/powerpoint/2010/main" val="810351951"/>
              </p:ext>
            </p:extLst>
          </p:nvPr>
        </p:nvGraphicFramePr>
        <p:xfrm>
          <a:off x="4730756" y="2049249"/>
          <a:ext cx="7185660" cy="36118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61870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12</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942435" y="1239382"/>
            <a:ext cx="9814703" cy="400110"/>
          </a:xfrm>
          <a:prstGeom prst="rect">
            <a:avLst/>
          </a:prstGeom>
          <a:noFill/>
        </p:spPr>
        <p:txBody>
          <a:bodyPr wrap="square">
            <a:spAutoFit/>
          </a:bodyPr>
          <a:lstStyle/>
          <a:p>
            <a:pPr algn="ctr">
              <a:spcBef>
                <a:spcPts val="1200"/>
              </a:spcBef>
            </a:pPr>
            <a:r>
              <a:rPr lang="en-US" sz="2000" b="1" dirty="0">
                <a:solidFill>
                  <a:srgbClr val="C00000"/>
                </a:solidFill>
              </a:rPr>
              <a:t>SEPARACIÓN GRANULOMÉTRICA DE LAS MUESTRAS POR TAMIZADO</a:t>
            </a:r>
          </a:p>
        </p:txBody>
      </p:sp>
      <p:sp>
        <p:nvSpPr>
          <p:cNvPr id="11" name="CuadroTexto 10">
            <a:extLst>
              <a:ext uri="{FF2B5EF4-FFF2-40B4-BE49-F238E27FC236}">
                <a16:creationId xmlns:a16="http://schemas.microsoft.com/office/drawing/2014/main" id="{66A85F5B-141E-828F-4D35-5C13D3882D87}"/>
              </a:ext>
            </a:extLst>
          </p:cNvPr>
          <p:cNvSpPr txBox="1"/>
          <p:nvPr/>
        </p:nvSpPr>
        <p:spPr>
          <a:xfrm>
            <a:off x="1400782" y="1819392"/>
            <a:ext cx="8492248" cy="1323439"/>
          </a:xfrm>
          <a:prstGeom prst="rect">
            <a:avLst/>
          </a:prstGeom>
          <a:noFill/>
        </p:spPr>
        <p:txBody>
          <a:bodyPr wrap="square">
            <a:spAutoFit/>
          </a:bodyPr>
          <a:lstStyle/>
          <a:p>
            <a:pPr marL="285750" indent="-285750" algn="just">
              <a:buFont typeface="Arial" panose="020B0604020202020204" pitchFamily="34" charset="0"/>
              <a:buChar char="•"/>
            </a:pPr>
            <a:r>
              <a:rPr lang="es-ES" sz="2000" dirty="0"/>
              <a:t>Se tomó el material seco preparado para el análisis inicial y que había pasado por la quebrantadora de mandíbulas y por el molino de discos.</a:t>
            </a:r>
          </a:p>
          <a:p>
            <a:pPr marL="285750" indent="-285750" algn="just">
              <a:buFont typeface="Arial" panose="020B0604020202020204" pitchFamily="34" charset="0"/>
              <a:buChar char="•"/>
            </a:pPr>
            <a:r>
              <a:rPr lang="es-ES" sz="2000" dirty="0"/>
              <a:t>Las máquinas utilizadas son las siguientes: Molino de discos, Tamizadora (0,1 mm, 0,5 mm y 2 mm) y Balanzas.</a:t>
            </a:r>
            <a:endParaRPr lang="en-US" sz="2000" dirty="0"/>
          </a:p>
        </p:txBody>
      </p:sp>
      <p:pic>
        <p:nvPicPr>
          <p:cNvPr id="2" name="Imagen 1">
            <a:extLst>
              <a:ext uri="{FF2B5EF4-FFF2-40B4-BE49-F238E27FC236}">
                <a16:creationId xmlns:a16="http://schemas.microsoft.com/office/drawing/2014/main" id="{10207946-9F06-E2E6-1E79-24DFC7390746}"/>
              </a:ext>
            </a:extLst>
          </p:cNvPr>
          <p:cNvPicPr>
            <a:picLocks noChangeAspect="1"/>
          </p:cNvPicPr>
          <p:nvPr/>
        </p:nvPicPr>
        <p:blipFill>
          <a:blip r:embed="rId2"/>
          <a:stretch>
            <a:fillRect/>
          </a:stretch>
        </p:blipFill>
        <p:spPr>
          <a:xfrm>
            <a:off x="10019490" y="1075143"/>
            <a:ext cx="1621344" cy="2163944"/>
          </a:xfrm>
          <a:prstGeom prst="rect">
            <a:avLst/>
          </a:prstGeom>
        </p:spPr>
      </p:pic>
      <p:pic>
        <p:nvPicPr>
          <p:cNvPr id="6" name="Imagen 5" descr="Un conjunto de imágenes de un plato&#10;&#10;Descripción generada automáticamente con confianza media">
            <a:extLst>
              <a:ext uri="{FF2B5EF4-FFF2-40B4-BE49-F238E27FC236}">
                <a16:creationId xmlns:a16="http://schemas.microsoft.com/office/drawing/2014/main" id="{782D48AE-D0AF-8B91-E2FE-DF981FBFCD80}"/>
              </a:ext>
            </a:extLst>
          </p:cNvPr>
          <p:cNvPicPr>
            <a:picLocks noChangeAspect="1"/>
          </p:cNvPicPr>
          <p:nvPr/>
        </p:nvPicPr>
        <p:blipFill rotWithShape="1">
          <a:blip r:embed="rId3"/>
          <a:srcRect b="50901"/>
          <a:stretch/>
        </p:blipFill>
        <p:spPr>
          <a:xfrm>
            <a:off x="1892259" y="3320530"/>
            <a:ext cx="4673057" cy="2159640"/>
          </a:xfrm>
          <a:prstGeom prst="rect">
            <a:avLst/>
          </a:prstGeom>
        </p:spPr>
      </p:pic>
      <p:pic>
        <p:nvPicPr>
          <p:cNvPr id="8" name="Imagen 7" descr="Un conjunto de imágenes de un plato&#10;&#10;Descripción generada automáticamente con confianza media">
            <a:extLst>
              <a:ext uri="{FF2B5EF4-FFF2-40B4-BE49-F238E27FC236}">
                <a16:creationId xmlns:a16="http://schemas.microsoft.com/office/drawing/2014/main" id="{A2DA4919-3AA4-38D0-6F23-F6B033CB4F8A}"/>
              </a:ext>
            </a:extLst>
          </p:cNvPr>
          <p:cNvPicPr>
            <a:picLocks noChangeAspect="1"/>
          </p:cNvPicPr>
          <p:nvPr/>
        </p:nvPicPr>
        <p:blipFill rotWithShape="1">
          <a:blip r:embed="rId3"/>
          <a:srcRect t="49165"/>
          <a:stretch/>
        </p:blipFill>
        <p:spPr>
          <a:xfrm>
            <a:off x="6650473" y="3266038"/>
            <a:ext cx="4513452" cy="2159640"/>
          </a:xfrm>
          <a:prstGeom prst="rect">
            <a:avLst/>
          </a:prstGeom>
        </p:spPr>
      </p:pic>
      <p:sp>
        <p:nvSpPr>
          <p:cNvPr id="10" name="CuadroTexto 9">
            <a:extLst>
              <a:ext uri="{FF2B5EF4-FFF2-40B4-BE49-F238E27FC236}">
                <a16:creationId xmlns:a16="http://schemas.microsoft.com/office/drawing/2014/main" id="{7F98B061-05A4-6A0B-E2CB-96945CFA4A2E}"/>
              </a:ext>
            </a:extLst>
          </p:cNvPr>
          <p:cNvSpPr txBox="1"/>
          <p:nvPr/>
        </p:nvSpPr>
        <p:spPr>
          <a:xfrm>
            <a:off x="1535502" y="5480170"/>
            <a:ext cx="10105331" cy="369332"/>
          </a:xfrm>
          <a:prstGeom prst="rect">
            <a:avLst/>
          </a:prstGeom>
          <a:noFill/>
        </p:spPr>
        <p:txBody>
          <a:bodyPr wrap="square">
            <a:spAutoFit/>
          </a:bodyPr>
          <a:lstStyle/>
          <a:p>
            <a:r>
              <a:rPr lang="en-US" dirty="0" err="1"/>
              <a:t>Fracciones</a:t>
            </a:r>
            <a:r>
              <a:rPr lang="en-US" dirty="0"/>
              <a:t> </a:t>
            </a:r>
            <a:r>
              <a:rPr lang="en-US" dirty="0" err="1"/>
              <a:t>granulométricas</a:t>
            </a:r>
            <a:r>
              <a:rPr lang="en-US" dirty="0"/>
              <a:t> del </a:t>
            </a:r>
            <a:r>
              <a:rPr lang="en-US" dirty="0" err="1"/>
              <a:t>tamizado</a:t>
            </a:r>
            <a:r>
              <a:rPr lang="en-US" dirty="0"/>
              <a:t>: &gt;2,0 mm (1º), 2,0-0,5 mm (2º), 0,5-0,1 mm (3º), y &lt;0,1 mm (4º)</a:t>
            </a:r>
            <a:endParaRPr lang="es-ES" dirty="0"/>
          </a:p>
        </p:txBody>
      </p:sp>
      <p:sp>
        <p:nvSpPr>
          <p:cNvPr id="9" name="TextBox 2">
            <a:extLst>
              <a:ext uri="{FF2B5EF4-FFF2-40B4-BE49-F238E27FC236}">
                <a16:creationId xmlns:a16="http://schemas.microsoft.com/office/drawing/2014/main" id="{C17F5A2F-3692-9965-97CA-ABCB0A73B9F8}"/>
              </a:ext>
            </a:extLst>
          </p:cNvPr>
          <p:cNvSpPr txBox="1"/>
          <p:nvPr/>
        </p:nvSpPr>
        <p:spPr>
          <a:xfrm>
            <a:off x="2591927" y="305605"/>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spTree>
    <p:extLst>
      <p:ext uri="{BB962C8B-B14F-4D97-AF65-F5344CB8AC3E}">
        <p14:creationId xmlns:p14="http://schemas.microsoft.com/office/powerpoint/2010/main" val="62002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13</a:t>
            </a:fld>
            <a:endParaRPr lang="en-GB" sz="2000" dirty="0"/>
          </a:p>
        </p:txBody>
      </p:sp>
      <p:graphicFrame>
        <p:nvGraphicFramePr>
          <p:cNvPr id="13" name="Gráfico 12">
            <a:extLst>
              <a:ext uri="{FF2B5EF4-FFF2-40B4-BE49-F238E27FC236}">
                <a16:creationId xmlns:a16="http://schemas.microsoft.com/office/drawing/2014/main" id="{14C365E7-0381-4B15-8E29-37D193545719}"/>
              </a:ext>
            </a:extLst>
          </p:cNvPr>
          <p:cNvGraphicFramePr>
            <a:graphicFrameLocks/>
          </p:cNvGraphicFramePr>
          <p:nvPr>
            <p:extLst>
              <p:ext uri="{D42A27DB-BD31-4B8C-83A1-F6EECF244321}">
                <p14:modId xmlns:p14="http://schemas.microsoft.com/office/powerpoint/2010/main" val="1673953585"/>
              </p:ext>
            </p:extLst>
          </p:nvPr>
        </p:nvGraphicFramePr>
        <p:xfrm>
          <a:off x="487680" y="1778090"/>
          <a:ext cx="5608320" cy="4465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Gráfico 1">
            <a:extLst>
              <a:ext uri="{FF2B5EF4-FFF2-40B4-BE49-F238E27FC236}">
                <a16:creationId xmlns:a16="http://schemas.microsoft.com/office/drawing/2014/main" id="{15AAD582-7012-4081-A34D-EB4EF7229CA1}"/>
              </a:ext>
            </a:extLst>
          </p:cNvPr>
          <p:cNvGraphicFramePr>
            <a:graphicFrameLocks/>
          </p:cNvGraphicFramePr>
          <p:nvPr>
            <p:extLst>
              <p:ext uri="{D42A27DB-BD31-4B8C-83A1-F6EECF244321}">
                <p14:modId xmlns:p14="http://schemas.microsoft.com/office/powerpoint/2010/main" val="1657266861"/>
              </p:ext>
            </p:extLst>
          </p:nvPr>
        </p:nvGraphicFramePr>
        <p:xfrm>
          <a:off x="6304090" y="1778090"/>
          <a:ext cx="5478780" cy="447294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2">
            <a:extLst>
              <a:ext uri="{FF2B5EF4-FFF2-40B4-BE49-F238E27FC236}">
                <a16:creationId xmlns:a16="http://schemas.microsoft.com/office/drawing/2014/main" id="{7EBCB461-C0CA-F301-2D17-A7286DD407E5}"/>
              </a:ext>
            </a:extLst>
          </p:cNvPr>
          <p:cNvSpPr txBox="1"/>
          <p:nvPr/>
        </p:nvSpPr>
        <p:spPr>
          <a:xfrm>
            <a:off x="2226438" y="291424"/>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sp>
        <p:nvSpPr>
          <p:cNvPr id="9" name="CuadroTexto 8">
            <a:extLst>
              <a:ext uri="{FF2B5EF4-FFF2-40B4-BE49-F238E27FC236}">
                <a16:creationId xmlns:a16="http://schemas.microsoft.com/office/drawing/2014/main" id="{D750E983-218D-BF62-2FAE-C45446523CD5}"/>
              </a:ext>
            </a:extLst>
          </p:cNvPr>
          <p:cNvSpPr txBox="1"/>
          <p:nvPr/>
        </p:nvSpPr>
        <p:spPr>
          <a:xfrm>
            <a:off x="942435" y="1239382"/>
            <a:ext cx="10418554" cy="400110"/>
          </a:xfrm>
          <a:prstGeom prst="rect">
            <a:avLst/>
          </a:prstGeom>
          <a:noFill/>
        </p:spPr>
        <p:txBody>
          <a:bodyPr wrap="square">
            <a:spAutoFit/>
          </a:bodyPr>
          <a:lstStyle/>
          <a:p>
            <a:pPr algn="ctr">
              <a:spcBef>
                <a:spcPts val="1200"/>
              </a:spcBef>
            </a:pPr>
            <a:r>
              <a:rPr lang="en-US" sz="2000" b="1" dirty="0">
                <a:solidFill>
                  <a:srgbClr val="C00000"/>
                </a:solidFill>
              </a:rPr>
              <a:t>RESULTADOS DE LA SEPARACIÓN GRANULOMÉTRICA DE LAS MUESTRAS POR TAMIZADO</a:t>
            </a:r>
          </a:p>
        </p:txBody>
      </p:sp>
      <p:cxnSp>
        <p:nvCxnSpPr>
          <p:cNvPr id="3" name="Conector recto 2">
            <a:extLst>
              <a:ext uri="{FF2B5EF4-FFF2-40B4-BE49-F238E27FC236}">
                <a16:creationId xmlns:a16="http://schemas.microsoft.com/office/drawing/2014/main" id="{2A4D6ECD-8364-B64E-B5AD-F67BD650C9CA}"/>
              </a:ext>
            </a:extLst>
          </p:cNvPr>
          <p:cNvCxnSpPr>
            <a:cxnSpLocks/>
          </p:cNvCxnSpPr>
          <p:nvPr/>
        </p:nvCxnSpPr>
        <p:spPr>
          <a:xfrm>
            <a:off x="942435" y="4572917"/>
            <a:ext cx="4952527"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id="{B7F800B5-740A-9ED5-4507-D43FFD3BC7A1}"/>
              </a:ext>
            </a:extLst>
          </p:cNvPr>
          <p:cNvCxnSpPr>
            <a:cxnSpLocks/>
          </p:cNvCxnSpPr>
          <p:nvPr/>
        </p:nvCxnSpPr>
        <p:spPr>
          <a:xfrm>
            <a:off x="6688306" y="4443215"/>
            <a:ext cx="4952527"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73393119-75A9-16F7-D31C-18D11901AF98}"/>
              </a:ext>
            </a:extLst>
          </p:cNvPr>
          <p:cNvCxnSpPr>
            <a:cxnSpLocks/>
          </p:cNvCxnSpPr>
          <p:nvPr/>
        </p:nvCxnSpPr>
        <p:spPr>
          <a:xfrm>
            <a:off x="942435" y="3645547"/>
            <a:ext cx="4952527"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B7BD0C2E-2A58-A0AD-EBE7-961C986229AF}"/>
              </a:ext>
            </a:extLst>
          </p:cNvPr>
          <p:cNvCxnSpPr>
            <a:cxnSpLocks/>
          </p:cNvCxnSpPr>
          <p:nvPr/>
        </p:nvCxnSpPr>
        <p:spPr>
          <a:xfrm>
            <a:off x="6688306" y="3429000"/>
            <a:ext cx="4952527"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F4F4FE69-52A1-A383-CFAC-D60728243593}"/>
              </a:ext>
            </a:extLst>
          </p:cNvPr>
          <p:cNvCxnSpPr>
            <a:cxnSpLocks/>
          </p:cNvCxnSpPr>
          <p:nvPr/>
        </p:nvCxnSpPr>
        <p:spPr>
          <a:xfrm>
            <a:off x="1008571" y="2736898"/>
            <a:ext cx="4952527"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AAC135C8-9066-CEFE-C60E-B9D88FF8C171}"/>
              </a:ext>
            </a:extLst>
          </p:cNvPr>
          <p:cNvCxnSpPr>
            <a:cxnSpLocks/>
          </p:cNvCxnSpPr>
          <p:nvPr/>
        </p:nvCxnSpPr>
        <p:spPr>
          <a:xfrm>
            <a:off x="6688306" y="2408207"/>
            <a:ext cx="4952527"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862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14</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s-ES" sz="2000" b="1" dirty="0">
                <a:solidFill>
                  <a:srgbClr val="C00000"/>
                </a:solidFill>
              </a:rPr>
              <a:t>CAJA DE PULSACIONES O CRIBA HIDRÁULICA </a:t>
            </a:r>
            <a:r>
              <a:rPr lang="en-US" sz="2000" b="1" dirty="0">
                <a:solidFill>
                  <a:srgbClr val="C00000"/>
                </a:solidFill>
              </a:rPr>
              <a:t>(JIG)</a:t>
            </a:r>
          </a:p>
        </p:txBody>
      </p:sp>
      <p:sp>
        <p:nvSpPr>
          <p:cNvPr id="8" name="Rectangle 2">
            <a:extLst>
              <a:ext uri="{FF2B5EF4-FFF2-40B4-BE49-F238E27FC236}">
                <a16:creationId xmlns:a16="http://schemas.microsoft.com/office/drawing/2014/main" id="{FE8C12B1-986D-B568-40A2-C2C59D3E6690}"/>
              </a:ext>
            </a:extLst>
          </p:cNvPr>
          <p:cNvSpPr>
            <a:spLocks noChangeArrowheads="1"/>
          </p:cNvSpPr>
          <p:nvPr/>
        </p:nvSpPr>
        <p:spPr bwMode="auto">
          <a:xfrm>
            <a:off x="1631100" y="1637371"/>
            <a:ext cx="1000973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A continuación, se describirá el procedimiento de separación densimétrica de las muestras para análisis.</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Las máquinas utilizadas son: </a:t>
            </a:r>
            <a:r>
              <a:rPr lang="es-ES" altLang="es-ES" sz="2000" dirty="0" err="1">
                <a:latin typeface="+mn-lt"/>
              </a:rPr>
              <a:t>Jig</a:t>
            </a:r>
            <a:r>
              <a:rPr lang="es-ES" altLang="es-ES" sz="2000" dirty="0">
                <a:latin typeface="+mn-lt"/>
              </a:rPr>
              <a:t>, Estufa y Balanza</a:t>
            </a:r>
            <a:endParaRPr lang="en-GB" altLang="es-ES" sz="2000" dirty="0">
              <a:latin typeface="+mn-lt"/>
            </a:endParaRPr>
          </a:p>
        </p:txBody>
      </p:sp>
      <p:pic>
        <p:nvPicPr>
          <p:cNvPr id="12" name="Imagen 11">
            <a:extLst>
              <a:ext uri="{FF2B5EF4-FFF2-40B4-BE49-F238E27FC236}">
                <a16:creationId xmlns:a16="http://schemas.microsoft.com/office/drawing/2014/main" id="{EC3AA9AB-B652-2B62-E620-D58A29D474F4}"/>
              </a:ext>
            </a:extLst>
          </p:cNvPr>
          <p:cNvPicPr>
            <a:picLocks noChangeAspect="1"/>
          </p:cNvPicPr>
          <p:nvPr/>
        </p:nvPicPr>
        <p:blipFill>
          <a:blip r:embed="rId2"/>
          <a:stretch>
            <a:fillRect/>
          </a:stretch>
        </p:blipFill>
        <p:spPr>
          <a:xfrm>
            <a:off x="7228148" y="2423190"/>
            <a:ext cx="2761727" cy="2066723"/>
          </a:xfrm>
          <a:prstGeom prst="rect">
            <a:avLst/>
          </a:prstGeom>
        </p:spPr>
      </p:pic>
      <p:pic>
        <p:nvPicPr>
          <p:cNvPr id="14" name="Imagen 13">
            <a:extLst>
              <a:ext uri="{FF2B5EF4-FFF2-40B4-BE49-F238E27FC236}">
                <a16:creationId xmlns:a16="http://schemas.microsoft.com/office/drawing/2014/main" id="{4CBD2558-6C9B-E625-4D04-0C94216EB656}"/>
              </a:ext>
            </a:extLst>
          </p:cNvPr>
          <p:cNvPicPr>
            <a:picLocks noChangeAspect="1"/>
          </p:cNvPicPr>
          <p:nvPr/>
        </p:nvPicPr>
        <p:blipFill>
          <a:blip r:embed="rId3"/>
          <a:stretch>
            <a:fillRect/>
          </a:stretch>
        </p:blipFill>
        <p:spPr>
          <a:xfrm>
            <a:off x="10093543" y="2423190"/>
            <a:ext cx="1713124" cy="2072820"/>
          </a:xfrm>
          <a:prstGeom prst="rect">
            <a:avLst/>
          </a:prstGeom>
        </p:spPr>
      </p:pic>
      <p:sp>
        <p:nvSpPr>
          <p:cNvPr id="16" name="CuadroTexto 15">
            <a:extLst>
              <a:ext uri="{FF2B5EF4-FFF2-40B4-BE49-F238E27FC236}">
                <a16:creationId xmlns:a16="http://schemas.microsoft.com/office/drawing/2014/main" id="{764CD165-8456-B56D-7434-2C3F0D2320C5}"/>
              </a:ext>
            </a:extLst>
          </p:cNvPr>
          <p:cNvSpPr txBox="1"/>
          <p:nvPr/>
        </p:nvSpPr>
        <p:spPr>
          <a:xfrm>
            <a:off x="1631100" y="2820789"/>
            <a:ext cx="5226900" cy="1631216"/>
          </a:xfrm>
          <a:prstGeom prst="rect">
            <a:avLst/>
          </a:prstGeom>
          <a:noFill/>
        </p:spPr>
        <p:txBody>
          <a:bodyPr wrap="square">
            <a:spAutoFit/>
          </a:bodyPr>
          <a:lstStyle/>
          <a:p>
            <a:pPr marL="285750" indent="-285750" algn="just" fontAlgn="base">
              <a:spcBef>
                <a:spcPct val="0"/>
              </a:spcBef>
              <a:spcAft>
                <a:spcPct val="0"/>
              </a:spcAft>
              <a:buFont typeface="Arial" panose="020B0604020202020204" pitchFamily="34" charset="0"/>
              <a:buChar char="•"/>
            </a:pPr>
            <a:r>
              <a:rPr lang="es-ES" sz="2000" dirty="0"/>
              <a:t>El equipo de separación por caja de pulsación se basa en el principio de concentración por aceleración diferencial y está formado por una caja con una criba fija, en la que la pulsación se realiza con un pistón.</a:t>
            </a:r>
            <a:endParaRPr lang="en-GB" sz="2000" dirty="0"/>
          </a:p>
        </p:txBody>
      </p:sp>
      <p:sp>
        <p:nvSpPr>
          <p:cNvPr id="17" name="CuadroTexto 16">
            <a:extLst>
              <a:ext uri="{FF2B5EF4-FFF2-40B4-BE49-F238E27FC236}">
                <a16:creationId xmlns:a16="http://schemas.microsoft.com/office/drawing/2014/main" id="{7B5157C1-A8F8-7FE5-61A7-0616FEF8A681}"/>
              </a:ext>
            </a:extLst>
          </p:cNvPr>
          <p:cNvSpPr txBox="1"/>
          <p:nvPr/>
        </p:nvSpPr>
        <p:spPr>
          <a:xfrm>
            <a:off x="1631100" y="4602661"/>
            <a:ext cx="10097743" cy="1938992"/>
          </a:xfrm>
          <a:prstGeom prst="rect">
            <a:avLst/>
          </a:prstGeom>
          <a:noFill/>
        </p:spPr>
        <p:txBody>
          <a:bodyPr wrap="square">
            <a:spAutoFit/>
          </a:bodyPr>
          <a:lstStyle/>
          <a:p>
            <a:pPr marL="285750" indent="-285750" algn="just" fontAlgn="base">
              <a:spcBef>
                <a:spcPct val="0"/>
              </a:spcBef>
              <a:spcAft>
                <a:spcPct val="0"/>
              </a:spcAft>
              <a:buFont typeface="Arial" panose="020B0604020202020204" pitchFamily="34" charset="0"/>
              <a:buChar char="•"/>
            </a:pPr>
            <a:r>
              <a:rPr lang="es-ES" sz="2000" dirty="0"/>
              <a:t>El agua suministrada al equipo por diferentes tomas genera un lecho fluido donde se produce la separación en función de su densidad, quedando los materiales menos densos en la parte superior del lecho y los de mayor densidad en la parte inferior.</a:t>
            </a:r>
          </a:p>
          <a:p>
            <a:pPr marL="285750" indent="-285750" algn="just" fontAlgn="base">
              <a:spcBef>
                <a:spcPct val="0"/>
              </a:spcBef>
              <a:spcAft>
                <a:spcPct val="0"/>
              </a:spcAft>
              <a:buFont typeface="Arial" panose="020B0604020202020204" pitchFamily="34" charset="0"/>
              <a:buChar char="•"/>
            </a:pPr>
            <a:r>
              <a:rPr lang="es-ES" sz="2000" dirty="0"/>
              <a:t>Una vez finalizado el proceso, se eleva el pistón y se retiran las diferentes láminas de material, con diferentes densidades, a las bandejas debidamente etiquetadas para su posterior secado en estufa a una temperatura de 100ºC</a:t>
            </a:r>
          </a:p>
        </p:txBody>
      </p:sp>
      <p:sp>
        <p:nvSpPr>
          <p:cNvPr id="2" name="TextBox 2">
            <a:extLst>
              <a:ext uri="{FF2B5EF4-FFF2-40B4-BE49-F238E27FC236}">
                <a16:creationId xmlns:a16="http://schemas.microsoft.com/office/drawing/2014/main" id="{14E7E8A2-3C96-A81A-C418-DEFD28FC7EB4}"/>
              </a:ext>
            </a:extLst>
          </p:cNvPr>
          <p:cNvSpPr txBox="1"/>
          <p:nvPr/>
        </p:nvSpPr>
        <p:spPr>
          <a:xfrm>
            <a:off x="2393972" y="356308"/>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spTree>
    <p:extLst>
      <p:ext uri="{BB962C8B-B14F-4D97-AF65-F5344CB8AC3E}">
        <p14:creationId xmlns:p14="http://schemas.microsoft.com/office/powerpoint/2010/main" val="1022898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15</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551168" y="1196871"/>
            <a:ext cx="11284696" cy="400110"/>
          </a:xfrm>
          <a:prstGeom prst="rect">
            <a:avLst/>
          </a:prstGeom>
          <a:noFill/>
        </p:spPr>
        <p:txBody>
          <a:bodyPr wrap="square">
            <a:spAutoFit/>
          </a:bodyPr>
          <a:lstStyle/>
          <a:p>
            <a:pPr algn="ctr">
              <a:spcBef>
                <a:spcPts val="1200"/>
              </a:spcBef>
            </a:pPr>
            <a:r>
              <a:rPr lang="es-ES" sz="2000" b="1" dirty="0">
                <a:solidFill>
                  <a:srgbClr val="C00000"/>
                </a:solidFill>
              </a:rPr>
              <a:t>CAJA DE PULSACIONES O CRIBA HIDRÁULICA </a:t>
            </a:r>
            <a:r>
              <a:rPr lang="en-US" sz="2000" b="1" dirty="0">
                <a:solidFill>
                  <a:srgbClr val="C00000"/>
                </a:solidFill>
              </a:rPr>
              <a:t>(JIG) – MUESTRA DE LA ESCOMBRERA</a:t>
            </a:r>
          </a:p>
        </p:txBody>
      </p:sp>
      <p:sp>
        <p:nvSpPr>
          <p:cNvPr id="8" name="Rectangle 2">
            <a:extLst>
              <a:ext uri="{FF2B5EF4-FFF2-40B4-BE49-F238E27FC236}">
                <a16:creationId xmlns:a16="http://schemas.microsoft.com/office/drawing/2014/main" id="{FE8C12B1-986D-B568-40A2-C2C59D3E6690}"/>
              </a:ext>
            </a:extLst>
          </p:cNvPr>
          <p:cNvSpPr>
            <a:spLocks noChangeArrowheads="1"/>
          </p:cNvSpPr>
          <p:nvPr/>
        </p:nvSpPr>
        <p:spPr bwMode="auto">
          <a:xfrm>
            <a:off x="1207698" y="1596981"/>
            <a:ext cx="1075714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Se utilizaron 947,10 gramos de material de la escombrera  y 808,40 gramos de material del lavadero con un tamaño de grano entre 0,5 y 2,0 mm y se hicieron pasar por la caja de pulsación. </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Transcurridos 5 minutos, se separaron las partículas en función de su densidad. Se han podido separar cinco submuestras </a:t>
            </a:r>
            <a:r>
              <a:rPr lang="es-ES" altLang="es-ES" sz="2000" dirty="0" err="1">
                <a:latin typeface="+mn-lt"/>
              </a:rPr>
              <a:t>densimétricamente</a:t>
            </a:r>
            <a:r>
              <a:rPr lang="es-ES" altLang="es-ES" sz="2000" dirty="0">
                <a:latin typeface="+mn-lt"/>
              </a:rPr>
              <a:t> diferentes, que se han secado en estufa, obteniéndose los pesos que figuran en las Tablas.</a:t>
            </a:r>
            <a:endParaRPr lang="en-GB" altLang="es-ES" sz="2000" dirty="0">
              <a:latin typeface="+mn-lt"/>
            </a:endParaRPr>
          </a:p>
        </p:txBody>
      </p:sp>
      <p:graphicFrame>
        <p:nvGraphicFramePr>
          <p:cNvPr id="10" name="Gráfico 9">
            <a:extLst>
              <a:ext uri="{FF2B5EF4-FFF2-40B4-BE49-F238E27FC236}">
                <a16:creationId xmlns:a16="http://schemas.microsoft.com/office/drawing/2014/main" id="{291025D5-4C44-4709-B854-64AE1B7614EC}"/>
              </a:ext>
            </a:extLst>
          </p:cNvPr>
          <p:cNvGraphicFramePr/>
          <p:nvPr>
            <p:extLst>
              <p:ext uri="{D42A27DB-BD31-4B8C-83A1-F6EECF244321}">
                <p14:modId xmlns:p14="http://schemas.microsoft.com/office/powerpoint/2010/main" val="1794931214"/>
              </p:ext>
            </p:extLst>
          </p:nvPr>
        </p:nvGraphicFramePr>
        <p:xfrm>
          <a:off x="3045124" y="3494535"/>
          <a:ext cx="2627368" cy="2509864"/>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2">
            <a:extLst>
              <a:ext uri="{FF2B5EF4-FFF2-40B4-BE49-F238E27FC236}">
                <a16:creationId xmlns:a16="http://schemas.microsoft.com/office/drawing/2014/main" id="{98E96477-F08A-911F-819E-F807CCDAEA7A}"/>
              </a:ext>
            </a:extLst>
          </p:cNvPr>
          <p:cNvSpPr txBox="1"/>
          <p:nvPr/>
        </p:nvSpPr>
        <p:spPr>
          <a:xfrm>
            <a:off x="2401536" y="349737"/>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pic>
        <p:nvPicPr>
          <p:cNvPr id="11" name="Imagen 10">
            <a:extLst>
              <a:ext uri="{FF2B5EF4-FFF2-40B4-BE49-F238E27FC236}">
                <a16:creationId xmlns:a16="http://schemas.microsoft.com/office/drawing/2014/main" id="{A31619EE-D84E-8389-9284-4390119398BD}"/>
              </a:ext>
            </a:extLst>
          </p:cNvPr>
          <p:cNvPicPr>
            <a:picLocks noChangeAspect="1"/>
          </p:cNvPicPr>
          <p:nvPr/>
        </p:nvPicPr>
        <p:blipFill>
          <a:blip r:embed="rId3"/>
          <a:stretch>
            <a:fillRect/>
          </a:stretch>
        </p:blipFill>
        <p:spPr>
          <a:xfrm>
            <a:off x="208143" y="3918517"/>
            <a:ext cx="2836981" cy="1661900"/>
          </a:xfrm>
          <a:prstGeom prst="rect">
            <a:avLst/>
          </a:prstGeom>
        </p:spPr>
      </p:pic>
      <p:graphicFrame>
        <p:nvGraphicFramePr>
          <p:cNvPr id="3" name="Gráfico 2">
            <a:extLst>
              <a:ext uri="{FF2B5EF4-FFF2-40B4-BE49-F238E27FC236}">
                <a16:creationId xmlns:a16="http://schemas.microsoft.com/office/drawing/2014/main" id="{1E304D4F-AA87-67BC-BB6C-76E6DE809FDB}"/>
              </a:ext>
            </a:extLst>
          </p:cNvPr>
          <p:cNvGraphicFramePr/>
          <p:nvPr>
            <p:extLst>
              <p:ext uri="{D42A27DB-BD31-4B8C-83A1-F6EECF244321}">
                <p14:modId xmlns:p14="http://schemas.microsoft.com/office/powerpoint/2010/main" val="536544384"/>
              </p:ext>
            </p:extLst>
          </p:nvPr>
        </p:nvGraphicFramePr>
        <p:xfrm>
          <a:off x="8403349" y="3674097"/>
          <a:ext cx="3345828" cy="2217865"/>
        </p:xfrm>
        <a:graphic>
          <a:graphicData uri="http://schemas.openxmlformats.org/drawingml/2006/chart">
            <c:chart xmlns:c="http://schemas.openxmlformats.org/drawingml/2006/chart" xmlns:r="http://schemas.openxmlformats.org/officeDocument/2006/relationships" r:id="rId4"/>
          </a:graphicData>
        </a:graphic>
      </p:graphicFrame>
      <p:pic>
        <p:nvPicPr>
          <p:cNvPr id="4" name="Imagen 3">
            <a:extLst>
              <a:ext uri="{FF2B5EF4-FFF2-40B4-BE49-F238E27FC236}">
                <a16:creationId xmlns:a16="http://schemas.microsoft.com/office/drawing/2014/main" id="{6DF3BCD2-2C94-C017-5CCA-1CFE34E9B97D}"/>
              </a:ext>
            </a:extLst>
          </p:cNvPr>
          <p:cNvPicPr>
            <a:picLocks noChangeAspect="1"/>
          </p:cNvPicPr>
          <p:nvPr/>
        </p:nvPicPr>
        <p:blipFill>
          <a:blip r:embed="rId5"/>
          <a:stretch>
            <a:fillRect/>
          </a:stretch>
        </p:blipFill>
        <p:spPr>
          <a:xfrm>
            <a:off x="5933832" y="3918517"/>
            <a:ext cx="2836981" cy="1656998"/>
          </a:xfrm>
          <a:prstGeom prst="rect">
            <a:avLst/>
          </a:prstGeom>
        </p:spPr>
      </p:pic>
    </p:spTree>
    <p:extLst>
      <p:ext uri="{BB962C8B-B14F-4D97-AF65-F5344CB8AC3E}">
        <p14:creationId xmlns:p14="http://schemas.microsoft.com/office/powerpoint/2010/main" val="3985006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16</a:t>
            </a:fld>
            <a:endParaRPr lang="en-GB" sz="2000" dirty="0"/>
          </a:p>
        </p:txBody>
      </p:sp>
      <p:graphicFrame>
        <p:nvGraphicFramePr>
          <p:cNvPr id="6" name="Gráfico 5">
            <a:extLst>
              <a:ext uri="{FF2B5EF4-FFF2-40B4-BE49-F238E27FC236}">
                <a16:creationId xmlns:a16="http://schemas.microsoft.com/office/drawing/2014/main" id="{47AAAA3A-BF46-8A6E-A26D-21A6087FAC3F}"/>
              </a:ext>
            </a:extLst>
          </p:cNvPr>
          <p:cNvGraphicFramePr>
            <a:graphicFrameLocks/>
          </p:cNvGraphicFramePr>
          <p:nvPr>
            <p:extLst>
              <p:ext uri="{D42A27DB-BD31-4B8C-83A1-F6EECF244321}">
                <p14:modId xmlns:p14="http://schemas.microsoft.com/office/powerpoint/2010/main" val="329659437"/>
              </p:ext>
            </p:extLst>
          </p:nvPr>
        </p:nvGraphicFramePr>
        <p:xfrm>
          <a:off x="170500" y="1762396"/>
          <a:ext cx="6138396" cy="36569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áfico 7">
            <a:extLst>
              <a:ext uri="{FF2B5EF4-FFF2-40B4-BE49-F238E27FC236}">
                <a16:creationId xmlns:a16="http://schemas.microsoft.com/office/drawing/2014/main" id="{95CC35DF-1902-F310-6454-BD413E6E26DD}"/>
              </a:ext>
            </a:extLst>
          </p:cNvPr>
          <p:cNvGraphicFramePr>
            <a:graphicFrameLocks/>
          </p:cNvGraphicFramePr>
          <p:nvPr>
            <p:extLst>
              <p:ext uri="{D42A27DB-BD31-4B8C-83A1-F6EECF244321}">
                <p14:modId xmlns:p14="http://schemas.microsoft.com/office/powerpoint/2010/main" val="2689742906"/>
              </p:ext>
            </p:extLst>
          </p:nvPr>
        </p:nvGraphicFramePr>
        <p:xfrm>
          <a:off x="6410502" y="1790529"/>
          <a:ext cx="5610997" cy="3628778"/>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1">
            <a:extLst>
              <a:ext uri="{FF2B5EF4-FFF2-40B4-BE49-F238E27FC236}">
                <a16:creationId xmlns:a16="http://schemas.microsoft.com/office/drawing/2014/main" id="{C74D7611-B2DA-31A0-5013-EA8092813E5E}"/>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s-ES" sz="2000" b="1" dirty="0">
                <a:solidFill>
                  <a:srgbClr val="C00000"/>
                </a:solidFill>
              </a:rPr>
              <a:t>CAJA DE PULSACIONES O CRIBA HIDRÁULICA </a:t>
            </a:r>
            <a:r>
              <a:rPr lang="en-US" sz="2000" b="1" dirty="0">
                <a:solidFill>
                  <a:srgbClr val="C00000"/>
                </a:solidFill>
              </a:rPr>
              <a:t>(JIG)</a:t>
            </a:r>
          </a:p>
        </p:txBody>
      </p:sp>
      <p:sp>
        <p:nvSpPr>
          <p:cNvPr id="9" name="TextBox 2">
            <a:extLst>
              <a:ext uri="{FF2B5EF4-FFF2-40B4-BE49-F238E27FC236}">
                <a16:creationId xmlns:a16="http://schemas.microsoft.com/office/drawing/2014/main" id="{BED89849-3A32-B388-084D-1AE91C480BB4}"/>
              </a:ext>
            </a:extLst>
          </p:cNvPr>
          <p:cNvSpPr txBox="1"/>
          <p:nvPr/>
        </p:nvSpPr>
        <p:spPr>
          <a:xfrm>
            <a:off x="2498813" y="356992"/>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cxnSp>
        <p:nvCxnSpPr>
          <p:cNvPr id="3" name="Conector recto 2">
            <a:extLst>
              <a:ext uri="{FF2B5EF4-FFF2-40B4-BE49-F238E27FC236}">
                <a16:creationId xmlns:a16="http://schemas.microsoft.com/office/drawing/2014/main" id="{3295AAD7-6C6C-4E6F-7F0C-66280111F50C}"/>
              </a:ext>
            </a:extLst>
          </p:cNvPr>
          <p:cNvCxnSpPr>
            <a:cxnSpLocks/>
          </p:cNvCxnSpPr>
          <p:nvPr/>
        </p:nvCxnSpPr>
        <p:spPr>
          <a:xfrm>
            <a:off x="689516" y="4115717"/>
            <a:ext cx="5406484"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id="{D21E8E4F-A1BB-2E90-BD67-151ABE7881E7}"/>
              </a:ext>
            </a:extLst>
          </p:cNvPr>
          <p:cNvCxnSpPr>
            <a:cxnSpLocks/>
          </p:cNvCxnSpPr>
          <p:nvPr/>
        </p:nvCxnSpPr>
        <p:spPr>
          <a:xfrm>
            <a:off x="6853610" y="4222725"/>
            <a:ext cx="4965496"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ADCA11B9-3E51-B447-F5C4-1A3A1871ACD2}"/>
              </a:ext>
            </a:extLst>
          </p:cNvPr>
          <p:cNvCxnSpPr>
            <a:cxnSpLocks/>
          </p:cNvCxnSpPr>
          <p:nvPr/>
        </p:nvCxnSpPr>
        <p:spPr>
          <a:xfrm>
            <a:off x="744636" y="3421811"/>
            <a:ext cx="5406484"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6E26BA75-19EF-482C-6394-283DAF17528B}"/>
              </a:ext>
            </a:extLst>
          </p:cNvPr>
          <p:cNvCxnSpPr>
            <a:cxnSpLocks/>
          </p:cNvCxnSpPr>
          <p:nvPr/>
        </p:nvCxnSpPr>
        <p:spPr>
          <a:xfrm>
            <a:off x="6879546" y="3664999"/>
            <a:ext cx="4965496"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75FCCDD0-CB08-FBF3-2B47-63850922A209}"/>
              </a:ext>
            </a:extLst>
          </p:cNvPr>
          <p:cNvCxnSpPr>
            <a:cxnSpLocks/>
          </p:cNvCxnSpPr>
          <p:nvPr/>
        </p:nvCxnSpPr>
        <p:spPr>
          <a:xfrm>
            <a:off x="744636" y="2789207"/>
            <a:ext cx="5406484"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5B91FFDF-2737-A2D5-5BB7-AF977127D077}"/>
              </a:ext>
            </a:extLst>
          </p:cNvPr>
          <p:cNvCxnSpPr>
            <a:cxnSpLocks/>
          </p:cNvCxnSpPr>
          <p:nvPr/>
        </p:nvCxnSpPr>
        <p:spPr>
          <a:xfrm>
            <a:off x="6879546" y="3127288"/>
            <a:ext cx="4965496"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989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17</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ENSAYO DE CAMPO MAGNÉTICO</a:t>
            </a:r>
          </a:p>
        </p:txBody>
      </p:sp>
      <p:sp>
        <p:nvSpPr>
          <p:cNvPr id="8" name="Rectangle 2">
            <a:extLst>
              <a:ext uri="{FF2B5EF4-FFF2-40B4-BE49-F238E27FC236}">
                <a16:creationId xmlns:a16="http://schemas.microsoft.com/office/drawing/2014/main" id="{FE8C12B1-986D-B568-40A2-C2C59D3E6690}"/>
              </a:ext>
            </a:extLst>
          </p:cNvPr>
          <p:cNvSpPr>
            <a:spLocks noChangeArrowheads="1"/>
          </p:cNvSpPr>
          <p:nvPr/>
        </p:nvSpPr>
        <p:spPr bwMode="auto">
          <a:xfrm>
            <a:off x="1091133" y="1596981"/>
            <a:ext cx="105497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Los separadores magnéticos aprovechan la diferencia que presentan los minerales respecto a sus propiedades magnéticas. De este modo, sirven para separar los minerales y obtener productos diferentes.</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De cada muestra bruta se extrajeron dos muestras, una compuesta por minerales magnéticos y otra por minerales no magnéticos. </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Las máquinas utilizadas son las siguientes: Separador magnético y Balanza.</a:t>
            </a:r>
            <a:endParaRPr lang="en-US" altLang="es-ES" sz="2000" dirty="0">
              <a:latin typeface="+mn-lt"/>
            </a:endParaRP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endParaRPr lang="en-GB" altLang="es-ES" sz="2000" dirty="0">
              <a:latin typeface="+mn-lt"/>
            </a:endParaRPr>
          </a:p>
        </p:txBody>
      </p:sp>
      <p:pic>
        <p:nvPicPr>
          <p:cNvPr id="2" name="Imagen 1" descr="Imagen que contiene edificio, interior, lavabo, con baldosas&#10;&#10;Descripción generada automáticamente">
            <a:extLst>
              <a:ext uri="{FF2B5EF4-FFF2-40B4-BE49-F238E27FC236}">
                <a16:creationId xmlns:a16="http://schemas.microsoft.com/office/drawing/2014/main" id="{1414240D-23D8-FD76-F3A9-454D4A8BF4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808" t="15516" r="18433" b="15641"/>
          <a:stretch/>
        </p:blipFill>
        <p:spPr bwMode="auto">
          <a:xfrm rot="5400000">
            <a:off x="1643016" y="3778335"/>
            <a:ext cx="2776695" cy="2667304"/>
          </a:xfrm>
          <a:prstGeom prst="rect">
            <a:avLst/>
          </a:prstGeom>
          <a:noFill/>
          <a:ln>
            <a:noFill/>
          </a:ln>
          <a:extLst>
            <a:ext uri="{53640926-AAD7-44D8-BBD7-CCE9431645EC}">
              <a14:shadowObscured xmlns:a14="http://schemas.microsoft.com/office/drawing/2010/main"/>
            </a:ext>
          </a:extLst>
        </p:spPr>
      </p:pic>
      <p:sp>
        <p:nvSpPr>
          <p:cNvPr id="9" name="CuadroTexto 8">
            <a:extLst>
              <a:ext uri="{FF2B5EF4-FFF2-40B4-BE49-F238E27FC236}">
                <a16:creationId xmlns:a16="http://schemas.microsoft.com/office/drawing/2014/main" id="{34F4CA2D-2454-8818-696E-76EFDFD9B5FD}"/>
              </a:ext>
            </a:extLst>
          </p:cNvPr>
          <p:cNvSpPr txBox="1"/>
          <p:nvPr/>
        </p:nvSpPr>
        <p:spPr>
          <a:xfrm>
            <a:off x="4473089" y="3894515"/>
            <a:ext cx="7167744" cy="2554545"/>
          </a:xfrm>
          <a:prstGeom prst="rect">
            <a:avLst/>
          </a:prstGeom>
          <a:noFill/>
        </p:spPr>
        <p:txBody>
          <a:bodyPr wrap="square">
            <a:spAutoFit/>
          </a:bodyPr>
          <a:lstStyle/>
          <a:p>
            <a:pPr marL="342900" indent="-342900" algn="just">
              <a:buFont typeface="Arial" panose="020B0604020202020204" pitchFamily="34" charset="0"/>
              <a:buChar char="•"/>
            </a:pPr>
            <a:r>
              <a:rPr lang="es-ES" sz="2000" dirty="0"/>
              <a:t>Se ha tomado material seco, de dos tamaños granulométricos diferentes (0,1-0,5 mm y 0,5-2,0 mm), previamente preparado. </a:t>
            </a:r>
          </a:p>
          <a:p>
            <a:pPr marL="342900" indent="-342900" algn="just">
              <a:buFont typeface="Arial" panose="020B0604020202020204" pitchFamily="34" charset="0"/>
              <a:buChar char="•"/>
            </a:pPr>
            <a:r>
              <a:rPr lang="es-ES" sz="2000" dirty="0"/>
              <a:t>Este material se introduce en el cono superior del separador magnético, deslizándose por el cilindro y circulando entre los imanes. </a:t>
            </a:r>
          </a:p>
          <a:p>
            <a:pPr marL="342900" indent="-342900" algn="just">
              <a:buFont typeface="Arial" panose="020B0604020202020204" pitchFamily="34" charset="0"/>
              <a:buChar char="•"/>
            </a:pPr>
            <a:r>
              <a:rPr lang="es-ES" sz="2000" dirty="0"/>
              <a:t>Se puede observar cómo se produce la separación del material en función de las propiedades magnéticas, que cae en las dos bandejas inferiores.</a:t>
            </a:r>
          </a:p>
        </p:txBody>
      </p:sp>
      <p:sp>
        <p:nvSpPr>
          <p:cNvPr id="6" name="TextBox 2">
            <a:extLst>
              <a:ext uri="{FF2B5EF4-FFF2-40B4-BE49-F238E27FC236}">
                <a16:creationId xmlns:a16="http://schemas.microsoft.com/office/drawing/2014/main" id="{DC05DBCF-3E17-7C43-3615-D644B0B5BD1F}"/>
              </a:ext>
            </a:extLst>
          </p:cNvPr>
          <p:cNvSpPr txBox="1"/>
          <p:nvPr/>
        </p:nvSpPr>
        <p:spPr>
          <a:xfrm>
            <a:off x="2349967" y="316297"/>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spTree>
    <p:extLst>
      <p:ext uri="{BB962C8B-B14F-4D97-AF65-F5344CB8AC3E}">
        <p14:creationId xmlns:p14="http://schemas.microsoft.com/office/powerpoint/2010/main" val="3956502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18</a:t>
            </a:fld>
            <a:endParaRPr lang="en-GB" sz="2000" dirty="0"/>
          </a:p>
        </p:txBody>
      </p:sp>
      <p:sp>
        <p:nvSpPr>
          <p:cNvPr id="8" name="Rectangle 2">
            <a:extLst>
              <a:ext uri="{FF2B5EF4-FFF2-40B4-BE49-F238E27FC236}">
                <a16:creationId xmlns:a16="http://schemas.microsoft.com/office/drawing/2014/main" id="{FE8C12B1-986D-B568-40A2-C2C59D3E6690}"/>
              </a:ext>
            </a:extLst>
          </p:cNvPr>
          <p:cNvSpPr>
            <a:spLocks noChangeArrowheads="1"/>
          </p:cNvSpPr>
          <p:nvPr/>
        </p:nvSpPr>
        <p:spPr bwMode="auto">
          <a:xfrm>
            <a:off x="985144" y="1688039"/>
            <a:ext cx="1081450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altLang="es-E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 utilizaron 153 g de material de la escombrera con un tamaño de grano entre 0,5 y 2,0 mm y 47,4 g con un tamaño de grano entre 0,1 y 0,5 </a:t>
            </a:r>
            <a:r>
              <a:rPr kumimoji="0" lang="es-ES" altLang="es-ES" sz="20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mm.</a:t>
            </a:r>
            <a:endParaRPr kumimoji="0" lang="es-ES" altLang="es-E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altLang="es-E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 observa que la muestra con un tamaño de grano entre 0,5 y 2,0 mm (Muestra MM-1) presenta un 13,3% de materiales con propiedades magnéticas frente a un 86,7% de materiales no magnéticos en su composición. </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altLang="es-E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Por otro lado, la muestra con un tamaño de grano entre 0,1 y 0,5 mm (Muestra MM-2) contiene un 40,3% de materiales con propiedades magnéticas frente a un 59,7% de materiales no magnéticos.</a:t>
            </a:r>
            <a:endParaRPr kumimoji="0" lang="en-GB" altLang="es-ES" sz="3200" b="0" i="0" u="none" strike="noStrike" cap="none" normalizeH="0" baseline="0" dirty="0">
              <a:ln>
                <a:noFill/>
              </a:ln>
              <a:solidFill>
                <a:schemeClr val="tx1"/>
              </a:solidFill>
              <a:effectLst/>
              <a:latin typeface="Arial" panose="020B0604020202020204" pitchFamily="34" charset="0"/>
            </a:endParaRPr>
          </a:p>
        </p:txBody>
      </p:sp>
      <p:pic>
        <p:nvPicPr>
          <p:cNvPr id="14" name="Imagen 13">
            <a:extLst>
              <a:ext uri="{FF2B5EF4-FFF2-40B4-BE49-F238E27FC236}">
                <a16:creationId xmlns:a16="http://schemas.microsoft.com/office/drawing/2014/main" id="{AA6E759F-7D60-84C6-610A-ACBC914AADD1}"/>
              </a:ext>
            </a:extLst>
          </p:cNvPr>
          <p:cNvPicPr>
            <a:picLocks noChangeAspect="1"/>
          </p:cNvPicPr>
          <p:nvPr/>
        </p:nvPicPr>
        <p:blipFill rotWithShape="1">
          <a:blip r:embed="rId2"/>
          <a:srcRect b="49769"/>
          <a:stretch/>
        </p:blipFill>
        <p:spPr>
          <a:xfrm>
            <a:off x="7066246" y="4277163"/>
            <a:ext cx="2288585" cy="1383965"/>
          </a:xfrm>
          <a:prstGeom prst="rect">
            <a:avLst/>
          </a:prstGeom>
        </p:spPr>
      </p:pic>
      <p:pic>
        <p:nvPicPr>
          <p:cNvPr id="15" name="Imagen 14">
            <a:extLst>
              <a:ext uri="{FF2B5EF4-FFF2-40B4-BE49-F238E27FC236}">
                <a16:creationId xmlns:a16="http://schemas.microsoft.com/office/drawing/2014/main" id="{FFDC893E-692B-42B4-FC13-06C929F008C3}"/>
              </a:ext>
            </a:extLst>
          </p:cNvPr>
          <p:cNvPicPr>
            <a:picLocks noChangeAspect="1"/>
          </p:cNvPicPr>
          <p:nvPr/>
        </p:nvPicPr>
        <p:blipFill rotWithShape="1">
          <a:blip r:embed="rId2"/>
          <a:srcRect t="49769"/>
          <a:stretch/>
        </p:blipFill>
        <p:spPr>
          <a:xfrm>
            <a:off x="9511066" y="4277163"/>
            <a:ext cx="2288585" cy="1383965"/>
          </a:xfrm>
          <a:prstGeom prst="rect">
            <a:avLst/>
          </a:prstGeom>
        </p:spPr>
      </p:pic>
      <p:sp>
        <p:nvSpPr>
          <p:cNvPr id="2" name="CuadroTexto 1">
            <a:extLst>
              <a:ext uri="{FF2B5EF4-FFF2-40B4-BE49-F238E27FC236}">
                <a16:creationId xmlns:a16="http://schemas.microsoft.com/office/drawing/2014/main" id="{DE301545-5E7E-7EF6-1608-B6082DB663CC}"/>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ENSAYO DE CAMPO MAGNÉTICO – MUESTRA DE LA ESCOMBRERA</a:t>
            </a:r>
          </a:p>
        </p:txBody>
      </p:sp>
      <p:sp>
        <p:nvSpPr>
          <p:cNvPr id="6" name="TextBox 2">
            <a:extLst>
              <a:ext uri="{FF2B5EF4-FFF2-40B4-BE49-F238E27FC236}">
                <a16:creationId xmlns:a16="http://schemas.microsoft.com/office/drawing/2014/main" id="{3AEBE9D7-948D-4C98-FBD4-5627A993A0DE}"/>
              </a:ext>
            </a:extLst>
          </p:cNvPr>
          <p:cNvSpPr txBox="1"/>
          <p:nvPr/>
        </p:nvSpPr>
        <p:spPr>
          <a:xfrm>
            <a:off x="2372353" y="365124"/>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pic>
        <p:nvPicPr>
          <p:cNvPr id="13" name="Imagen 12">
            <a:extLst>
              <a:ext uri="{FF2B5EF4-FFF2-40B4-BE49-F238E27FC236}">
                <a16:creationId xmlns:a16="http://schemas.microsoft.com/office/drawing/2014/main" id="{9247535E-E52B-C9ED-496C-987AF6CA223D}"/>
              </a:ext>
            </a:extLst>
          </p:cNvPr>
          <p:cNvPicPr>
            <a:picLocks noChangeAspect="1"/>
          </p:cNvPicPr>
          <p:nvPr/>
        </p:nvPicPr>
        <p:blipFill>
          <a:blip r:embed="rId3"/>
          <a:stretch>
            <a:fillRect/>
          </a:stretch>
        </p:blipFill>
        <p:spPr>
          <a:xfrm>
            <a:off x="486514" y="4277163"/>
            <a:ext cx="6346612" cy="1223919"/>
          </a:xfrm>
          <a:prstGeom prst="rect">
            <a:avLst/>
          </a:prstGeom>
        </p:spPr>
      </p:pic>
    </p:spTree>
    <p:extLst>
      <p:ext uri="{BB962C8B-B14F-4D97-AF65-F5344CB8AC3E}">
        <p14:creationId xmlns:p14="http://schemas.microsoft.com/office/powerpoint/2010/main" val="122255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19</a:t>
            </a:fld>
            <a:endParaRPr lang="en-GB" sz="2000" dirty="0"/>
          </a:p>
        </p:txBody>
      </p:sp>
      <p:sp>
        <p:nvSpPr>
          <p:cNvPr id="8" name="Rectangle 2">
            <a:extLst>
              <a:ext uri="{FF2B5EF4-FFF2-40B4-BE49-F238E27FC236}">
                <a16:creationId xmlns:a16="http://schemas.microsoft.com/office/drawing/2014/main" id="{FE8C12B1-986D-B568-40A2-C2C59D3E6690}"/>
              </a:ext>
            </a:extLst>
          </p:cNvPr>
          <p:cNvSpPr>
            <a:spLocks noChangeArrowheads="1"/>
          </p:cNvSpPr>
          <p:nvPr/>
        </p:nvSpPr>
        <p:spPr bwMode="auto">
          <a:xfrm>
            <a:off x="985144" y="1688039"/>
            <a:ext cx="1081450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altLang="es-E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 utilizaron 152,8 g de material del lavadero con un tamaño de grano entre 0,5 y 2,0 mm y 53,8 g con un tamaño de grano entre 0,1 y 0,5 </a:t>
            </a:r>
            <a:r>
              <a:rPr kumimoji="0" lang="es-ES" altLang="es-ES" sz="20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mm.</a:t>
            </a:r>
            <a:endParaRPr kumimoji="0" lang="es-ES" altLang="es-E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altLang="es-E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 observa que la muestra con un tamaño de grano entre 0,5 y 2,0 mm (Muestra BM-1) presenta un 9,2% de materiales con propiedades magnéticas frente a un 90,8% de materiales no magnéticos en su composición. </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altLang="es-E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Por otro lado, la muestra con un tamaño de grano entre 0,1 y 0,5 mm (Muestra BM-2) contiene un 37,2% de materiales con propiedades magnéticas frente a un 62,8% de materiales no magnéticos.</a:t>
            </a:r>
            <a:endParaRPr kumimoji="0" lang="en-GB" altLang="es-ES" sz="3200" b="0" i="0" u="none" strike="noStrike" cap="none" normalizeH="0" baseline="0" dirty="0">
              <a:ln>
                <a:noFill/>
              </a:ln>
              <a:solidFill>
                <a:schemeClr val="tx1"/>
              </a:solidFill>
              <a:effectLst/>
              <a:latin typeface="Arial" panose="020B0604020202020204" pitchFamily="34" charset="0"/>
            </a:endParaRPr>
          </a:p>
        </p:txBody>
      </p:sp>
      <p:pic>
        <p:nvPicPr>
          <p:cNvPr id="10" name="Imagen 9">
            <a:extLst>
              <a:ext uri="{FF2B5EF4-FFF2-40B4-BE49-F238E27FC236}">
                <a16:creationId xmlns:a16="http://schemas.microsoft.com/office/drawing/2014/main" id="{A0CBAA47-5209-A14A-817F-8B76EFE335B1}"/>
              </a:ext>
            </a:extLst>
          </p:cNvPr>
          <p:cNvPicPr>
            <a:picLocks noChangeAspect="1"/>
          </p:cNvPicPr>
          <p:nvPr/>
        </p:nvPicPr>
        <p:blipFill rotWithShape="1">
          <a:blip r:embed="rId2"/>
          <a:srcRect b="50065"/>
          <a:stretch/>
        </p:blipFill>
        <p:spPr>
          <a:xfrm>
            <a:off x="6978842" y="4277162"/>
            <a:ext cx="2382491" cy="1402736"/>
          </a:xfrm>
          <a:prstGeom prst="rect">
            <a:avLst/>
          </a:prstGeom>
        </p:spPr>
      </p:pic>
      <p:pic>
        <p:nvPicPr>
          <p:cNvPr id="13" name="Imagen 12">
            <a:extLst>
              <a:ext uri="{FF2B5EF4-FFF2-40B4-BE49-F238E27FC236}">
                <a16:creationId xmlns:a16="http://schemas.microsoft.com/office/drawing/2014/main" id="{40F9F4D2-F35A-DB19-B39E-D93BD803DEE3}"/>
              </a:ext>
            </a:extLst>
          </p:cNvPr>
          <p:cNvPicPr>
            <a:picLocks noChangeAspect="1"/>
          </p:cNvPicPr>
          <p:nvPr/>
        </p:nvPicPr>
        <p:blipFill rotWithShape="1">
          <a:blip r:embed="rId2"/>
          <a:srcRect t="49689"/>
          <a:stretch/>
        </p:blipFill>
        <p:spPr>
          <a:xfrm>
            <a:off x="9473102" y="4277162"/>
            <a:ext cx="2382491" cy="1413321"/>
          </a:xfrm>
          <a:prstGeom prst="rect">
            <a:avLst/>
          </a:prstGeom>
        </p:spPr>
      </p:pic>
      <p:pic>
        <p:nvPicPr>
          <p:cNvPr id="9" name="Imagen 8">
            <a:extLst>
              <a:ext uri="{FF2B5EF4-FFF2-40B4-BE49-F238E27FC236}">
                <a16:creationId xmlns:a16="http://schemas.microsoft.com/office/drawing/2014/main" id="{B1D8CE44-406B-06A5-43D1-49A0E1BAB9CC}"/>
              </a:ext>
            </a:extLst>
          </p:cNvPr>
          <p:cNvPicPr>
            <a:picLocks noChangeAspect="1"/>
          </p:cNvPicPr>
          <p:nvPr/>
        </p:nvPicPr>
        <p:blipFill>
          <a:blip r:embed="rId3"/>
          <a:stretch>
            <a:fillRect/>
          </a:stretch>
        </p:blipFill>
        <p:spPr>
          <a:xfrm>
            <a:off x="469853" y="4277162"/>
            <a:ext cx="6412185" cy="1198630"/>
          </a:xfrm>
          <a:prstGeom prst="rect">
            <a:avLst/>
          </a:prstGeom>
        </p:spPr>
      </p:pic>
      <p:sp>
        <p:nvSpPr>
          <p:cNvPr id="11" name="CuadroTexto 10">
            <a:extLst>
              <a:ext uri="{FF2B5EF4-FFF2-40B4-BE49-F238E27FC236}">
                <a16:creationId xmlns:a16="http://schemas.microsoft.com/office/drawing/2014/main" id="{2624726C-0186-98DA-57D2-BDF527BC206E}"/>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ENSAYO DE CAMPO MAGNÉTICO – MUESTRA DEL LAVADERO</a:t>
            </a:r>
          </a:p>
        </p:txBody>
      </p:sp>
      <p:sp>
        <p:nvSpPr>
          <p:cNvPr id="12" name="TextBox 2">
            <a:extLst>
              <a:ext uri="{FF2B5EF4-FFF2-40B4-BE49-F238E27FC236}">
                <a16:creationId xmlns:a16="http://schemas.microsoft.com/office/drawing/2014/main" id="{F6D02387-F6FA-EA0F-E761-3A8C36A1C822}"/>
              </a:ext>
            </a:extLst>
          </p:cNvPr>
          <p:cNvSpPr txBox="1"/>
          <p:nvPr/>
        </p:nvSpPr>
        <p:spPr>
          <a:xfrm>
            <a:off x="2382081" y="379363"/>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spTree>
    <p:extLst>
      <p:ext uri="{BB962C8B-B14F-4D97-AF65-F5344CB8AC3E}">
        <p14:creationId xmlns:p14="http://schemas.microsoft.com/office/powerpoint/2010/main" val="2293838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EF02C2-42E2-CB75-658A-6371B9F1A60A}"/>
              </a:ext>
            </a:extLst>
          </p:cNvPr>
          <p:cNvSpPr txBox="1"/>
          <p:nvPr/>
        </p:nvSpPr>
        <p:spPr>
          <a:xfrm>
            <a:off x="3461851" y="328129"/>
            <a:ext cx="5777399" cy="646331"/>
          </a:xfrm>
          <a:prstGeom prst="rect">
            <a:avLst/>
          </a:prstGeom>
          <a:noFill/>
        </p:spPr>
        <p:txBody>
          <a:bodyPr wrap="square">
            <a:spAutoFit/>
          </a:bodyPr>
          <a:lstStyle/>
          <a:p>
            <a:pPr algn="ct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Introducción</a:t>
            </a:r>
            <a:endParaRPr lang="en-GB" sz="3600" dirty="0">
              <a:solidFill>
                <a:srgbClr val="0070C0"/>
              </a:solidFill>
            </a:endParaRPr>
          </a:p>
        </p:txBody>
      </p:sp>
      <p:sp>
        <p:nvSpPr>
          <p:cNvPr id="10" name="TextBox 9">
            <a:extLst>
              <a:ext uri="{FF2B5EF4-FFF2-40B4-BE49-F238E27FC236}">
                <a16:creationId xmlns:a16="http://schemas.microsoft.com/office/drawing/2014/main" id="{4FCBCD0C-8E9A-2033-0AC2-CE5C6B2C4E8E}"/>
              </a:ext>
            </a:extLst>
          </p:cNvPr>
          <p:cNvSpPr txBox="1"/>
          <p:nvPr/>
        </p:nvSpPr>
        <p:spPr>
          <a:xfrm>
            <a:off x="1268084" y="1350609"/>
            <a:ext cx="10541478" cy="4247317"/>
          </a:xfrm>
          <a:prstGeom prst="rect">
            <a:avLst/>
          </a:prstGeom>
          <a:noFill/>
        </p:spPr>
        <p:txBody>
          <a:bodyPr wrap="square">
            <a:spAutoFit/>
          </a:bodyPr>
          <a:lstStyle/>
          <a:p>
            <a:pPr marL="285750" indent="-285750" algn="just">
              <a:spcBef>
                <a:spcPts val="1200"/>
              </a:spcBef>
              <a:buFont typeface="Arial" panose="020B0604020202020204" pitchFamily="34" charset="0"/>
              <a:buChar char="•"/>
            </a:pPr>
            <a:r>
              <a:rPr lang="es-ES" sz="2000" dirty="0"/>
              <a:t>La recuperación de tierras raras se desarrolló en el Laboratorio de Procesamiento de Minerales de la Escuela de Ingeniería de Minas, Energía y Materiales, con estériles finos de carbón, con el fin de identificar enfoques potenciales para la concentración de tierras raras a partir de muestras de España, Polonia y Eslovenia.</a:t>
            </a:r>
          </a:p>
          <a:p>
            <a:pPr marL="285750" indent="-285750" algn="just">
              <a:spcBef>
                <a:spcPts val="1200"/>
              </a:spcBef>
              <a:buFont typeface="Arial" panose="020B0604020202020204" pitchFamily="34" charset="0"/>
              <a:buChar char="•"/>
            </a:pPr>
            <a:r>
              <a:rPr lang="es-ES" sz="2000" dirty="0"/>
              <a:t>Las muestras se separaron en diferentes fracciones de tamaño de grano &gt;2,0 mm, 2,0-0,5 mm, 0,5-0,1 mm y &lt;0,1 </a:t>
            </a:r>
            <a:r>
              <a:rPr lang="es-ES" sz="2000" dirty="0" err="1"/>
              <a:t>mm.</a:t>
            </a:r>
            <a:r>
              <a:rPr lang="es-ES" sz="2000" dirty="0"/>
              <a:t> </a:t>
            </a:r>
          </a:p>
          <a:p>
            <a:pPr marL="285750" indent="-285750" algn="just">
              <a:spcBef>
                <a:spcPts val="1200"/>
              </a:spcBef>
              <a:buFont typeface="Arial" panose="020B0604020202020204" pitchFamily="34" charset="0"/>
              <a:buChar char="•"/>
            </a:pPr>
            <a:r>
              <a:rPr lang="es-ES" sz="2000" dirty="0"/>
              <a:t>Se utilizaron diferentes máquinas y diferentes métodos de ensayo (campo magnético, campo eléctrico, mesa de sacudidas, mesa de pulsación, MGS,...) para concentrar los elementos de tierras raras, en función de sus propiedades físico-químicas.</a:t>
            </a:r>
          </a:p>
          <a:p>
            <a:pPr marL="285750" indent="-285750" algn="just">
              <a:spcBef>
                <a:spcPts val="1200"/>
              </a:spcBef>
              <a:buFont typeface="Arial" panose="020B0604020202020204" pitchFamily="34" charset="0"/>
              <a:buChar char="•"/>
            </a:pPr>
            <a:r>
              <a:rPr lang="es-ES" sz="2000" dirty="0"/>
              <a:t>El análisis de cada fracción para identificar el contenido en tierras raras se realizó en un laboratorio acreditado utilizando métodos como el Plasma de Acoplamiento Conductivo-Espectrómetro de Emisión Atómica (ICP-AES) y Fluorescencia de Rayos X (XRF).</a:t>
            </a:r>
            <a:endParaRPr lang="en-US" sz="2000" dirty="0"/>
          </a:p>
        </p:txBody>
      </p:sp>
      <p:sp>
        <p:nvSpPr>
          <p:cNvPr id="15" name="Slide Number Placeholder 13">
            <a:extLst>
              <a:ext uri="{FF2B5EF4-FFF2-40B4-BE49-F238E27FC236}">
                <a16:creationId xmlns:a16="http://schemas.microsoft.com/office/drawing/2014/main" id="{6DDC3609-F246-07AC-8E71-DA0CD90D5619}"/>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2</a:t>
            </a:fld>
            <a:endParaRPr lang="en-GB" sz="2000" dirty="0"/>
          </a:p>
        </p:txBody>
      </p:sp>
    </p:spTree>
    <p:extLst>
      <p:ext uri="{BB962C8B-B14F-4D97-AF65-F5344CB8AC3E}">
        <p14:creationId xmlns:p14="http://schemas.microsoft.com/office/powerpoint/2010/main" val="1263829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20</a:t>
            </a:fld>
            <a:endParaRPr lang="en-GB" sz="2000" dirty="0"/>
          </a:p>
        </p:txBody>
      </p:sp>
      <p:graphicFrame>
        <p:nvGraphicFramePr>
          <p:cNvPr id="9" name="Gráfico 8">
            <a:extLst>
              <a:ext uri="{FF2B5EF4-FFF2-40B4-BE49-F238E27FC236}">
                <a16:creationId xmlns:a16="http://schemas.microsoft.com/office/drawing/2014/main" id="{80CB3D20-E369-6547-44B7-30261D1CE196}"/>
              </a:ext>
            </a:extLst>
          </p:cNvPr>
          <p:cNvGraphicFramePr>
            <a:graphicFrameLocks/>
          </p:cNvGraphicFramePr>
          <p:nvPr>
            <p:extLst>
              <p:ext uri="{D42A27DB-BD31-4B8C-83A1-F6EECF244321}">
                <p14:modId xmlns:p14="http://schemas.microsoft.com/office/powerpoint/2010/main" val="2002377909"/>
              </p:ext>
            </p:extLst>
          </p:nvPr>
        </p:nvGraphicFramePr>
        <p:xfrm>
          <a:off x="281773" y="2003900"/>
          <a:ext cx="5457921" cy="43077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áfico 9">
            <a:extLst>
              <a:ext uri="{FF2B5EF4-FFF2-40B4-BE49-F238E27FC236}">
                <a16:creationId xmlns:a16="http://schemas.microsoft.com/office/drawing/2014/main" id="{D7343814-2912-228D-7DE7-8A920630E576}"/>
              </a:ext>
            </a:extLst>
          </p:cNvPr>
          <p:cNvGraphicFramePr>
            <a:graphicFrameLocks/>
          </p:cNvGraphicFramePr>
          <p:nvPr>
            <p:extLst>
              <p:ext uri="{D42A27DB-BD31-4B8C-83A1-F6EECF244321}">
                <p14:modId xmlns:p14="http://schemas.microsoft.com/office/powerpoint/2010/main" val="3729505892"/>
              </p:ext>
            </p:extLst>
          </p:nvPr>
        </p:nvGraphicFramePr>
        <p:xfrm>
          <a:off x="6170206" y="2012017"/>
          <a:ext cx="5376525" cy="429959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2">
            <a:extLst>
              <a:ext uri="{FF2B5EF4-FFF2-40B4-BE49-F238E27FC236}">
                <a16:creationId xmlns:a16="http://schemas.microsoft.com/office/drawing/2014/main" id="{DD78E635-AC83-8154-DACB-7F36524CB441}"/>
              </a:ext>
            </a:extLst>
          </p:cNvPr>
          <p:cNvSpPr txBox="1"/>
          <p:nvPr/>
        </p:nvSpPr>
        <p:spPr>
          <a:xfrm>
            <a:off x="2450174" y="343022"/>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sp>
        <p:nvSpPr>
          <p:cNvPr id="11" name="CuadroTexto 10">
            <a:extLst>
              <a:ext uri="{FF2B5EF4-FFF2-40B4-BE49-F238E27FC236}">
                <a16:creationId xmlns:a16="http://schemas.microsoft.com/office/drawing/2014/main" id="{FB1EB489-EB0A-B467-7C5B-43948A8AE478}"/>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RESULTADOS DEL ENSAYO DE CAMPO MAGNÉTICO</a:t>
            </a:r>
          </a:p>
        </p:txBody>
      </p:sp>
      <p:cxnSp>
        <p:nvCxnSpPr>
          <p:cNvPr id="2" name="Conector recto 1">
            <a:extLst>
              <a:ext uri="{FF2B5EF4-FFF2-40B4-BE49-F238E27FC236}">
                <a16:creationId xmlns:a16="http://schemas.microsoft.com/office/drawing/2014/main" id="{858BB238-3100-2AB3-16BE-8D3C8D7EB44A}"/>
              </a:ext>
            </a:extLst>
          </p:cNvPr>
          <p:cNvCxnSpPr>
            <a:cxnSpLocks/>
          </p:cNvCxnSpPr>
          <p:nvPr/>
        </p:nvCxnSpPr>
        <p:spPr>
          <a:xfrm>
            <a:off x="689516" y="4689649"/>
            <a:ext cx="4903888"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9DCA61A2-1195-D517-8C12-09F99E789C75}"/>
              </a:ext>
            </a:extLst>
          </p:cNvPr>
          <p:cNvCxnSpPr>
            <a:cxnSpLocks/>
          </p:cNvCxnSpPr>
          <p:nvPr/>
        </p:nvCxnSpPr>
        <p:spPr>
          <a:xfrm>
            <a:off x="6561780" y="4569675"/>
            <a:ext cx="4756075"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2A132A6B-3BCB-26D9-CDCE-16D612380528}"/>
              </a:ext>
            </a:extLst>
          </p:cNvPr>
          <p:cNvCxnSpPr>
            <a:cxnSpLocks/>
          </p:cNvCxnSpPr>
          <p:nvPr/>
        </p:nvCxnSpPr>
        <p:spPr>
          <a:xfrm>
            <a:off x="686268" y="3801181"/>
            <a:ext cx="4903888"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DE6C29AE-73C1-133B-03B5-54364CE02D90}"/>
              </a:ext>
            </a:extLst>
          </p:cNvPr>
          <p:cNvCxnSpPr>
            <a:cxnSpLocks/>
          </p:cNvCxnSpPr>
          <p:nvPr/>
        </p:nvCxnSpPr>
        <p:spPr>
          <a:xfrm>
            <a:off x="6607173" y="3593663"/>
            <a:ext cx="4756075"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 name="Conector recto 2">
            <a:extLst>
              <a:ext uri="{FF2B5EF4-FFF2-40B4-BE49-F238E27FC236}">
                <a16:creationId xmlns:a16="http://schemas.microsoft.com/office/drawing/2014/main" id="{7C9A7B5E-B358-E156-B9BD-BED3D9BBFB4D}"/>
              </a:ext>
            </a:extLst>
          </p:cNvPr>
          <p:cNvCxnSpPr>
            <a:cxnSpLocks/>
          </p:cNvCxnSpPr>
          <p:nvPr/>
        </p:nvCxnSpPr>
        <p:spPr>
          <a:xfrm>
            <a:off x="686268" y="2935664"/>
            <a:ext cx="4903888"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id="{4DF4757D-29ED-FB58-B67E-C386AFC681C3}"/>
              </a:ext>
            </a:extLst>
          </p:cNvPr>
          <p:cNvCxnSpPr>
            <a:cxnSpLocks/>
          </p:cNvCxnSpPr>
          <p:nvPr/>
        </p:nvCxnSpPr>
        <p:spPr>
          <a:xfrm>
            <a:off x="6607173" y="2624629"/>
            <a:ext cx="4756075"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828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21</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RESULTADOS DEL ENSAYO DE CAMPO MAGNÉTICO</a:t>
            </a:r>
          </a:p>
        </p:txBody>
      </p:sp>
      <p:graphicFrame>
        <p:nvGraphicFramePr>
          <p:cNvPr id="11" name="Gráfico 10">
            <a:extLst>
              <a:ext uri="{FF2B5EF4-FFF2-40B4-BE49-F238E27FC236}">
                <a16:creationId xmlns:a16="http://schemas.microsoft.com/office/drawing/2014/main" id="{4B404A86-39D2-868E-0C4F-0DB32A4D97BA}"/>
              </a:ext>
            </a:extLst>
          </p:cNvPr>
          <p:cNvGraphicFramePr>
            <a:graphicFrameLocks/>
          </p:cNvGraphicFramePr>
          <p:nvPr>
            <p:extLst>
              <p:ext uri="{D42A27DB-BD31-4B8C-83A1-F6EECF244321}">
                <p14:modId xmlns:p14="http://schemas.microsoft.com/office/powerpoint/2010/main" val="2802327115"/>
              </p:ext>
            </p:extLst>
          </p:nvPr>
        </p:nvGraphicFramePr>
        <p:xfrm>
          <a:off x="477216" y="1723443"/>
          <a:ext cx="5729031" cy="47940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a:extLst>
              <a:ext uri="{FF2B5EF4-FFF2-40B4-BE49-F238E27FC236}">
                <a16:creationId xmlns:a16="http://schemas.microsoft.com/office/drawing/2014/main" id="{8ECE7CA8-7F3E-3DE2-E0D1-964D6D003B17}"/>
              </a:ext>
            </a:extLst>
          </p:cNvPr>
          <p:cNvGraphicFramePr>
            <a:graphicFrameLocks/>
          </p:cNvGraphicFramePr>
          <p:nvPr>
            <p:extLst>
              <p:ext uri="{D42A27DB-BD31-4B8C-83A1-F6EECF244321}">
                <p14:modId xmlns:p14="http://schemas.microsoft.com/office/powerpoint/2010/main" val="1078762969"/>
              </p:ext>
            </p:extLst>
          </p:nvPr>
        </p:nvGraphicFramePr>
        <p:xfrm>
          <a:off x="6410502" y="1723442"/>
          <a:ext cx="5304281" cy="479409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2">
            <a:extLst>
              <a:ext uri="{FF2B5EF4-FFF2-40B4-BE49-F238E27FC236}">
                <a16:creationId xmlns:a16="http://schemas.microsoft.com/office/drawing/2014/main" id="{3D129D2E-2FFE-C31F-6BAF-B2A09EE4FC6B}"/>
              </a:ext>
            </a:extLst>
          </p:cNvPr>
          <p:cNvSpPr txBox="1"/>
          <p:nvPr/>
        </p:nvSpPr>
        <p:spPr>
          <a:xfrm>
            <a:off x="2313987" y="414348"/>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cxnSp>
        <p:nvCxnSpPr>
          <p:cNvPr id="3" name="Conector recto 2">
            <a:extLst>
              <a:ext uri="{FF2B5EF4-FFF2-40B4-BE49-F238E27FC236}">
                <a16:creationId xmlns:a16="http://schemas.microsoft.com/office/drawing/2014/main" id="{BFBE8A83-7084-2A87-9C88-98A95847E8FC}"/>
              </a:ext>
            </a:extLst>
          </p:cNvPr>
          <p:cNvCxnSpPr>
            <a:cxnSpLocks/>
          </p:cNvCxnSpPr>
          <p:nvPr/>
        </p:nvCxnSpPr>
        <p:spPr>
          <a:xfrm>
            <a:off x="913252" y="4689649"/>
            <a:ext cx="5182748"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A9452011-0397-5F42-B1A8-9DC5CD2A8453}"/>
              </a:ext>
            </a:extLst>
          </p:cNvPr>
          <p:cNvCxnSpPr>
            <a:cxnSpLocks/>
          </p:cNvCxnSpPr>
          <p:nvPr/>
        </p:nvCxnSpPr>
        <p:spPr>
          <a:xfrm>
            <a:off x="6814698" y="4689649"/>
            <a:ext cx="4826135"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BA7FF14B-2C62-F49C-60C9-D7D6C31F8D2A}"/>
              </a:ext>
            </a:extLst>
          </p:cNvPr>
          <p:cNvCxnSpPr>
            <a:cxnSpLocks/>
          </p:cNvCxnSpPr>
          <p:nvPr/>
        </p:nvCxnSpPr>
        <p:spPr>
          <a:xfrm>
            <a:off x="939188" y="3723368"/>
            <a:ext cx="5182748"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3A59B22E-35CD-C050-10DE-895909C88A9F}"/>
              </a:ext>
            </a:extLst>
          </p:cNvPr>
          <p:cNvCxnSpPr>
            <a:cxnSpLocks/>
          </p:cNvCxnSpPr>
          <p:nvPr/>
        </p:nvCxnSpPr>
        <p:spPr>
          <a:xfrm>
            <a:off x="6811453" y="3733083"/>
            <a:ext cx="4826135"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7E1DF642-B2FB-E9E0-98EF-D91B311EC292}"/>
              </a:ext>
            </a:extLst>
          </p:cNvPr>
          <p:cNvCxnSpPr>
            <a:cxnSpLocks/>
          </p:cNvCxnSpPr>
          <p:nvPr/>
        </p:nvCxnSpPr>
        <p:spPr>
          <a:xfrm>
            <a:off x="913252" y="2788840"/>
            <a:ext cx="5182748"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696D6C89-C85C-E1C9-4CB3-E5FE928EA098}"/>
              </a:ext>
            </a:extLst>
          </p:cNvPr>
          <p:cNvCxnSpPr>
            <a:cxnSpLocks/>
          </p:cNvCxnSpPr>
          <p:nvPr/>
        </p:nvCxnSpPr>
        <p:spPr>
          <a:xfrm>
            <a:off x="6811453" y="2788840"/>
            <a:ext cx="4826135"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76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22</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ENSAYO DE CAMPO ELÉCTRICO</a:t>
            </a:r>
          </a:p>
        </p:txBody>
      </p:sp>
      <p:sp>
        <p:nvSpPr>
          <p:cNvPr id="8" name="Rectangle 2">
            <a:extLst>
              <a:ext uri="{FF2B5EF4-FFF2-40B4-BE49-F238E27FC236}">
                <a16:creationId xmlns:a16="http://schemas.microsoft.com/office/drawing/2014/main" id="{FE8C12B1-986D-B568-40A2-C2C59D3E6690}"/>
              </a:ext>
            </a:extLst>
          </p:cNvPr>
          <p:cNvSpPr>
            <a:spLocks noChangeArrowheads="1"/>
          </p:cNvSpPr>
          <p:nvPr/>
        </p:nvSpPr>
        <p:spPr bwMode="auto">
          <a:xfrm>
            <a:off x="1631100" y="1630545"/>
            <a:ext cx="10009733"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eaLnBrk="1" hangingPunct="1">
              <a:buFont typeface="Arial" panose="020B0604020202020204" pitchFamily="34" charset="0"/>
              <a:buChar char="•"/>
            </a:pPr>
            <a:r>
              <a:rPr lang="es-ES" altLang="es-ES" sz="2000" dirty="0">
                <a:latin typeface="+mn-lt"/>
              </a:rPr>
              <a:t>Este método aprovechará la diferencia de conductividad eléctrica de las especies minerales. Cuando las partículas minerales se someten a la influencia de un campo eléctrico, en función del grado de conductividad que presenten, acumularán una carga cuya cuantía dependerá de la densidad de carga máxima acumulada que puedan alcanzar las partículas en función de su naturaleza y de su superficie. Una vez que las partículas minerales han adquirido una carga eléctrica superficial, pueden separarse por atracción o repulsión electrostática diferencial.</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Las máquinas utilizadas son las siguientes: Separador eléctrico y Balanzas. </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De cada muestra bruta se extrajeron tres muestras, una de minerales conductores, otra de minerales mixtos y otra de minerales no conductores.</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Se utiliza el material seco tamizado con un tamaño granulométrico de 0,5 - 0,1 mm, previamente preparado. Este material se introduce en el cono superior del separador, deslizándose por el cilindro e interaccionando con los campos eléctricos. </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Se puede observar cómo se produce la separación del material en función de su conductividad eléctrica que cae sobre las tres bandejas inferiores.</a:t>
            </a:r>
            <a:endParaRPr lang="en-GB" altLang="es-ES" sz="2000" dirty="0">
              <a:latin typeface="+mn-lt"/>
            </a:endParaRPr>
          </a:p>
        </p:txBody>
      </p:sp>
      <p:sp>
        <p:nvSpPr>
          <p:cNvPr id="2" name="TextBox 2">
            <a:extLst>
              <a:ext uri="{FF2B5EF4-FFF2-40B4-BE49-F238E27FC236}">
                <a16:creationId xmlns:a16="http://schemas.microsoft.com/office/drawing/2014/main" id="{0F48546E-0679-FCDA-D281-15F8BF9B7BAC}"/>
              </a:ext>
            </a:extLst>
          </p:cNvPr>
          <p:cNvSpPr txBox="1"/>
          <p:nvPr/>
        </p:nvSpPr>
        <p:spPr>
          <a:xfrm>
            <a:off x="2349967" y="318401"/>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spTree>
    <p:extLst>
      <p:ext uri="{BB962C8B-B14F-4D97-AF65-F5344CB8AC3E}">
        <p14:creationId xmlns:p14="http://schemas.microsoft.com/office/powerpoint/2010/main" val="3659622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23</a:t>
            </a:fld>
            <a:endParaRPr lang="en-GB" sz="2000" dirty="0"/>
          </a:p>
        </p:txBody>
      </p:sp>
      <p:pic>
        <p:nvPicPr>
          <p:cNvPr id="6" name="Imagen 5" descr="Imagen que contiene interior, sucio, cocina, tabla&#10;&#10;Descripción generada automáticamente">
            <a:extLst>
              <a:ext uri="{FF2B5EF4-FFF2-40B4-BE49-F238E27FC236}">
                <a16:creationId xmlns:a16="http://schemas.microsoft.com/office/drawing/2014/main" id="{FE7083B3-6EA6-562E-DD17-14F3DECFE9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0752" y="2342329"/>
            <a:ext cx="4181251" cy="3135380"/>
          </a:xfrm>
          <a:prstGeom prst="rect">
            <a:avLst/>
          </a:prstGeom>
          <a:noFill/>
          <a:ln>
            <a:noFill/>
          </a:ln>
        </p:spPr>
      </p:pic>
      <p:sp>
        <p:nvSpPr>
          <p:cNvPr id="11" name="CuadroTexto 10">
            <a:extLst>
              <a:ext uri="{FF2B5EF4-FFF2-40B4-BE49-F238E27FC236}">
                <a16:creationId xmlns:a16="http://schemas.microsoft.com/office/drawing/2014/main" id="{09FA7008-036B-512F-8C3E-0AF6BD080820}"/>
              </a:ext>
            </a:extLst>
          </p:cNvPr>
          <p:cNvSpPr txBox="1"/>
          <p:nvPr/>
        </p:nvSpPr>
        <p:spPr>
          <a:xfrm>
            <a:off x="3939701" y="1566465"/>
            <a:ext cx="7668611" cy="2246769"/>
          </a:xfrm>
          <a:prstGeom prst="rect">
            <a:avLst/>
          </a:prstGeom>
          <a:noFill/>
        </p:spPr>
        <p:txBody>
          <a:bodyPr wrap="square">
            <a:spAutoFit/>
          </a:bodyPr>
          <a:lstStyle/>
          <a:p>
            <a:pPr marL="342900" indent="-342900" algn="just">
              <a:buFont typeface="Arial" panose="020B0604020202020204" pitchFamily="34" charset="0"/>
              <a:buChar char="•"/>
            </a:pPr>
            <a:r>
              <a:rPr lang="es-ES" sz="2000" dirty="0"/>
              <a:t>Se utilizaron 55,9 g de material de la escombrera con un tamaño de grano entre 0,1 y 0,5 </a:t>
            </a:r>
            <a:r>
              <a:rPr lang="es-ES" sz="2000" dirty="0" err="1"/>
              <a:t>mm.</a:t>
            </a:r>
            <a:r>
              <a:rPr lang="es-ES" sz="2000" dirty="0"/>
              <a:t> </a:t>
            </a:r>
          </a:p>
          <a:p>
            <a:pPr marL="342900" indent="-342900" algn="just">
              <a:buFont typeface="Arial" panose="020B0604020202020204" pitchFamily="34" charset="0"/>
              <a:buChar char="•"/>
            </a:pPr>
            <a:r>
              <a:rPr lang="es-ES" sz="2000" dirty="0"/>
              <a:t>Tras pasar el material por el separador de campo eléctrico se obtienen las diferentes fracciones.</a:t>
            </a:r>
          </a:p>
          <a:p>
            <a:pPr marL="342900" indent="-342900" algn="just">
              <a:buFont typeface="Arial" panose="020B0604020202020204" pitchFamily="34" charset="0"/>
              <a:buChar char="•"/>
            </a:pPr>
            <a:r>
              <a:rPr lang="es-ES" sz="2000" dirty="0"/>
              <a:t>Se observa que la muestra en su composición presenta un 26,3% de materiales conductores, un 27,0% de materiales no conductores y un 46,7% mezclado</a:t>
            </a:r>
          </a:p>
        </p:txBody>
      </p:sp>
      <p:sp>
        <p:nvSpPr>
          <p:cNvPr id="2" name="CuadroTexto 1">
            <a:extLst>
              <a:ext uri="{FF2B5EF4-FFF2-40B4-BE49-F238E27FC236}">
                <a16:creationId xmlns:a16="http://schemas.microsoft.com/office/drawing/2014/main" id="{FDA44C71-9BF0-4E42-BA76-6A169C03B5DC}"/>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ENSAYO DE CAMPO ELÉCTRICO – MUESTRA DE LA ESCOMBRERA</a:t>
            </a:r>
          </a:p>
        </p:txBody>
      </p:sp>
      <p:sp>
        <p:nvSpPr>
          <p:cNvPr id="8" name="TextBox 2">
            <a:extLst>
              <a:ext uri="{FF2B5EF4-FFF2-40B4-BE49-F238E27FC236}">
                <a16:creationId xmlns:a16="http://schemas.microsoft.com/office/drawing/2014/main" id="{2C44BC4D-2689-F710-16D1-45261002D46E}"/>
              </a:ext>
            </a:extLst>
          </p:cNvPr>
          <p:cNvSpPr txBox="1"/>
          <p:nvPr/>
        </p:nvSpPr>
        <p:spPr>
          <a:xfrm>
            <a:off x="2391808" y="365743"/>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pic>
        <p:nvPicPr>
          <p:cNvPr id="10" name="Imagen 9">
            <a:extLst>
              <a:ext uri="{FF2B5EF4-FFF2-40B4-BE49-F238E27FC236}">
                <a16:creationId xmlns:a16="http://schemas.microsoft.com/office/drawing/2014/main" id="{FAACB49F-A494-C9E3-CC33-B4144E832305}"/>
              </a:ext>
            </a:extLst>
          </p:cNvPr>
          <p:cNvPicPr>
            <a:picLocks noChangeAspect="1"/>
          </p:cNvPicPr>
          <p:nvPr/>
        </p:nvPicPr>
        <p:blipFill>
          <a:blip r:embed="rId3"/>
          <a:stretch>
            <a:fillRect/>
          </a:stretch>
        </p:blipFill>
        <p:spPr>
          <a:xfrm>
            <a:off x="3811518" y="3813234"/>
            <a:ext cx="8104898" cy="1071004"/>
          </a:xfrm>
          <a:prstGeom prst="rect">
            <a:avLst/>
          </a:prstGeom>
        </p:spPr>
      </p:pic>
      <p:graphicFrame>
        <p:nvGraphicFramePr>
          <p:cNvPr id="12" name="Gráfico 11">
            <a:extLst>
              <a:ext uri="{FF2B5EF4-FFF2-40B4-BE49-F238E27FC236}">
                <a16:creationId xmlns:a16="http://schemas.microsoft.com/office/drawing/2014/main" id="{880C73B6-16F5-5700-5624-BF9111993BD4}"/>
              </a:ext>
            </a:extLst>
          </p:cNvPr>
          <p:cNvGraphicFramePr>
            <a:graphicFrameLocks/>
          </p:cNvGraphicFramePr>
          <p:nvPr>
            <p:extLst>
              <p:ext uri="{D42A27DB-BD31-4B8C-83A1-F6EECF244321}">
                <p14:modId xmlns:p14="http://schemas.microsoft.com/office/powerpoint/2010/main" val="4074782334"/>
              </p:ext>
            </p:extLst>
          </p:nvPr>
        </p:nvGraphicFramePr>
        <p:xfrm>
          <a:off x="5906344" y="4884238"/>
          <a:ext cx="3135381" cy="18965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12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24</a:t>
            </a:fld>
            <a:endParaRPr lang="en-GB" sz="2000" dirty="0"/>
          </a:p>
        </p:txBody>
      </p:sp>
      <p:pic>
        <p:nvPicPr>
          <p:cNvPr id="6" name="Imagen 5" descr="Imagen que contiene interior, sucio, cocina, tabla&#10;&#10;Descripción generada automáticamente">
            <a:extLst>
              <a:ext uri="{FF2B5EF4-FFF2-40B4-BE49-F238E27FC236}">
                <a16:creationId xmlns:a16="http://schemas.microsoft.com/office/drawing/2014/main" id="{FE7083B3-6EA6-562E-DD17-14F3DECFE9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0752" y="2342329"/>
            <a:ext cx="4181251" cy="3135380"/>
          </a:xfrm>
          <a:prstGeom prst="rect">
            <a:avLst/>
          </a:prstGeom>
          <a:noFill/>
          <a:ln>
            <a:noFill/>
          </a:ln>
        </p:spPr>
      </p:pic>
      <p:sp>
        <p:nvSpPr>
          <p:cNvPr id="11" name="CuadroTexto 10">
            <a:extLst>
              <a:ext uri="{FF2B5EF4-FFF2-40B4-BE49-F238E27FC236}">
                <a16:creationId xmlns:a16="http://schemas.microsoft.com/office/drawing/2014/main" id="{09FA7008-036B-512F-8C3E-0AF6BD080820}"/>
              </a:ext>
            </a:extLst>
          </p:cNvPr>
          <p:cNvSpPr txBox="1"/>
          <p:nvPr/>
        </p:nvSpPr>
        <p:spPr>
          <a:xfrm>
            <a:off x="3939701" y="1595648"/>
            <a:ext cx="7668611" cy="2246769"/>
          </a:xfrm>
          <a:prstGeom prst="rect">
            <a:avLst/>
          </a:prstGeom>
          <a:noFill/>
        </p:spPr>
        <p:txBody>
          <a:bodyPr wrap="square">
            <a:spAutoFit/>
          </a:bodyPr>
          <a:lstStyle/>
          <a:p>
            <a:pPr marL="342900" indent="-342900" algn="just">
              <a:buFont typeface="Arial" panose="020B0604020202020204" pitchFamily="34" charset="0"/>
              <a:buChar char="•"/>
            </a:pPr>
            <a:r>
              <a:rPr lang="es-ES" sz="2000" dirty="0"/>
              <a:t>Se utilizaron 71,5 g de material procedente del lavadero con un tamaño de grano entre 0,1 y 0,5 </a:t>
            </a:r>
            <a:r>
              <a:rPr lang="es-ES" sz="2000" dirty="0" err="1"/>
              <a:t>mm.</a:t>
            </a:r>
            <a:r>
              <a:rPr lang="es-ES" sz="2000" dirty="0"/>
              <a:t> </a:t>
            </a:r>
          </a:p>
          <a:p>
            <a:pPr marL="342900" indent="-342900" algn="just">
              <a:buFont typeface="Arial" panose="020B0604020202020204" pitchFamily="34" charset="0"/>
              <a:buChar char="•"/>
            </a:pPr>
            <a:r>
              <a:rPr lang="es-ES" sz="2000" dirty="0"/>
              <a:t>Tras pasar el material por el separador de campo eléctrico se obtienen las diferentes fracciones.</a:t>
            </a:r>
          </a:p>
          <a:p>
            <a:pPr marL="342900" indent="-342900" algn="just">
              <a:buFont typeface="Arial" panose="020B0604020202020204" pitchFamily="34" charset="0"/>
              <a:buChar char="•"/>
            </a:pPr>
            <a:r>
              <a:rPr lang="es-ES" sz="2000" dirty="0"/>
              <a:t>Se observa que la muestra en su composición presenta un 14,4% de materiales con conductores, un 43,1% de materiales no conductores y un 42,1% mezclados</a:t>
            </a:r>
          </a:p>
        </p:txBody>
      </p:sp>
      <p:sp>
        <p:nvSpPr>
          <p:cNvPr id="9" name="CuadroTexto 8">
            <a:extLst>
              <a:ext uri="{FF2B5EF4-FFF2-40B4-BE49-F238E27FC236}">
                <a16:creationId xmlns:a16="http://schemas.microsoft.com/office/drawing/2014/main" id="{0C3538F0-99A9-6169-F478-BA897D2BE7C9}"/>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ENSAYO DE CAMPO ELÉCTRICO – MUESTRA DEL LAVADERO</a:t>
            </a:r>
          </a:p>
        </p:txBody>
      </p:sp>
      <p:sp>
        <p:nvSpPr>
          <p:cNvPr id="12" name="TextBox 2">
            <a:extLst>
              <a:ext uri="{FF2B5EF4-FFF2-40B4-BE49-F238E27FC236}">
                <a16:creationId xmlns:a16="http://schemas.microsoft.com/office/drawing/2014/main" id="{5174F022-6FCE-4BB8-6660-B2C617A7377C}"/>
              </a:ext>
            </a:extLst>
          </p:cNvPr>
          <p:cNvSpPr txBox="1"/>
          <p:nvPr/>
        </p:nvSpPr>
        <p:spPr>
          <a:xfrm>
            <a:off x="2391809" y="372843"/>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pic>
        <p:nvPicPr>
          <p:cNvPr id="14" name="Imagen 13">
            <a:extLst>
              <a:ext uri="{FF2B5EF4-FFF2-40B4-BE49-F238E27FC236}">
                <a16:creationId xmlns:a16="http://schemas.microsoft.com/office/drawing/2014/main" id="{B9FF88F5-C387-2072-0342-725873C91E14}"/>
              </a:ext>
            </a:extLst>
          </p:cNvPr>
          <p:cNvPicPr>
            <a:picLocks noChangeAspect="1"/>
          </p:cNvPicPr>
          <p:nvPr/>
        </p:nvPicPr>
        <p:blipFill>
          <a:blip r:embed="rId3"/>
          <a:stretch>
            <a:fillRect/>
          </a:stretch>
        </p:blipFill>
        <p:spPr>
          <a:xfrm>
            <a:off x="3853742" y="3842417"/>
            <a:ext cx="8012017" cy="1031632"/>
          </a:xfrm>
          <a:prstGeom prst="rect">
            <a:avLst/>
          </a:prstGeom>
        </p:spPr>
      </p:pic>
      <p:graphicFrame>
        <p:nvGraphicFramePr>
          <p:cNvPr id="15" name="Gráfico 14">
            <a:extLst>
              <a:ext uri="{FF2B5EF4-FFF2-40B4-BE49-F238E27FC236}">
                <a16:creationId xmlns:a16="http://schemas.microsoft.com/office/drawing/2014/main" id="{5665A663-CDF9-48E7-8F10-E139266FA4D0}"/>
              </a:ext>
            </a:extLst>
          </p:cNvPr>
          <p:cNvGraphicFramePr>
            <a:graphicFrameLocks/>
          </p:cNvGraphicFramePr>
          <p:nvPr>
            <p:extLst>
              <p:ext uri="{D42A27DB-BD31-4B8C-83A1-F6EECF244321}">
                <p14:modId xmlns:p14="http://schemas.microsoft.com/office/powerpoint/2010/main" val="3134730856"/>
              </p:ext>
            </p:extLst>
          </p:nvPr>
        </p:nvGraphicFramePr>
        <p:xfrm>
          <a:off x="6096000" y="4874049"/>
          <a:ext cx="3476017" cy="19839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97042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25</a:t>
            </a:fld>
            <a:endParaRPr lang="en-GB" sz="2000" dirty="0"/>
          </a:p>
        </p:txBody>
      </p:sp>
      <p:graphicFrame>
        <p:nvGraphicFramePr>
          <p:cNvPr id="2" name="Gráfico 1">
            <a:extLst>
              <a:ext uri="{FF2B5EF4-FFF2-40B4-BE49-F238E27FC236}">
                <a16:creationId xmlns:a16="http://schemas.microsoft.com/office/drawing/2014/main" id="{BC31F7D9-C8A9-B1D2-CBC1-8325859849A2}"/>
              </a:ext>
            </a:extLst>
          </p:cNvPr>
          <p:cNvGraphicFramePr>
            <a:graphicFrameLocks/>
          </p:cNvGraphicFramePr>
          <p:nvPr>
            <p:extLst>
              <p:ext uri="{D42A27DB-BD31-4B8C-83A1-F6EECF244321}">
                <p14:modId xmlns:p14="http://schemas.microsoft.com/office/powerpoint/2010/main" val="737124909"/>
              </p:ext>
            </p:extLst>
          </p:nvPr>
        </p:nvGraphicFramePr>
        <p:xfrm>
          <a:off x="459549" y="1822355"/>
          <a:ext cx="5600781" cy="40920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a:extLst>
              <a:ext uri="{FF2B5EF4-FFF2-40B4-BE49-F238E27FC236}">
                <a16:creationId xmlns:a16="http://schemas.microsoft.com/office/drawing/2014/main" id="{F46FEDF3-CEB0-5D3F-E718-9D44406A253A}"/>
              </a:ext>
            </a:extLst>
          </p:cNvPr>
          <p:cNvGraphicFramePr>
            <a:graphicFrameLocks/>
          </p:cNvGraphicFramePr>
          <p:nvPr>
            <p:extLst>
              <p:ext uri="{D42A27DB-BD31-4B8C-83A1-F6EECF244321}">
                <p14:modId xmlns:p14="http://schemas.microsoft.com/office/powerpoint/2010/main" val="3835072859"/>
              </p:ext>
            </p:extLst>
          </p:nvPr>
        </p:nvGraphicFramePr>
        <p:xfrm>
          <a:off x="6285202" y="1822355"/>
          <a:ext cx="5600781" cy="4092062"/>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8D5B2E36-0460-1208-B5F5-D515DD820AAA}"/>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RESULTADOS DEL ENSAYO DE CAMPO ELÉCTRICO</a:t>
            </a:r>
          </a:p>
        </p:txBody>
      </p:sp>
      <p:sp>
        <p:nvSpPr>
          <p:cNvPr id="9" name="TextBox 2">
            <a:extLst>
              <a:ext uri="{FF2B5EF4-FFF2-40B4-BE49-F238E27FC236}">
                <a16:creationId xmlns:a16="http://schemas.microsoft.com/office/drawing/2014/main" id="{ED9767FF-953F-97E3-571F-ACEA688134EA}"/>
              </a:ext>
            </a:extLst>
          </p:cNvPr>
          <p:cNvSpPr txBox="1"/>
          <p:nvPr/>
        </p:nvSpPr>
        <p:spPr>
          <a:xfrm>
            <a:off x="2489085" y="325166"/>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cxnSp>
        <p:nvCxnSpPr>
          <p:cNvPr id="3" name="Conector recto 2">
            <a:extLst>
              <a:ext uri="{FF2B5EF4-FFF2-40B4-BE49-F238E27FC236}">
                <a16:creationId xmlns:a16="http://schemas.microsoft.com/office/drawing/2014/main" id="{A4E1000E-2AA3-C90D-36EC-EBCE26ECC688}"/>
              </a:ext>
            </a:extLst>
          </p:cNvPr>
          <p:cNvCxnSpPr>
            <a:cxnSpLocks/>
          </p:cNvCxnSpPr>
          <p:nvPr/>
        </p:nvCxnSpPr>
        <p:spPr>
          <a:xfrm>
            <a:off x="913252" y="4433487"/>
            <a:ext cx="5010893"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id="{1DAD9579-4042-C4E5-3F91-A01169499FDB}"/>
              </a:ext>
            </a:extLst>
          </p:cNvPr>
          <p:cNvCxnSpPr>
            <a:cxnSpLocks/>
          </p:cNvCxnSpPr>
          <p:nvPr/>
        </p:nvCxnSpPr>
        <p:spPr>
          <a:xfrm>
            <a:off x="913252" y="3700670"/>
            <a:ext cx="5010893"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85F84C23-AAF0-7D22-E5C4-F55867B48F63}"/>
              </a:ext>
            </a:extLst>
          </p:cNvPr>
          <p:cNvCxnSpPr>
            <a:cxnSpLocks/>
          </p:cNvCxnSpPr>
          <p:nvPr/>
        </p:nvCxnSpPr>
        <p:spPr>
          <a:xfrm>
            <a:off x="6756333" y="4566432"/>
            <a:ext cx="5010893"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AB389699-5A89-1F04-C98B-BA0F35C99F7B}"/>
              </a:ext>
            </a:extLst>
          </p:cNvPr>
          <p:cNvCxnSpPr>
            <a:cxnSpLocks/>
          </p:cNvCxnSpPr>
          <p:nvPr/>
        </p:nvCxnSpPr>
        <p:spPr>
          <a:xfrm>
            <a:off x="6756333" y="3953589"/>
            <a:ext cx="5010893"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C5FE4746-EB40-B9C5-CC64-A277311D0565}"/>
              </a:ext>
            </a:extLst>
          </p:cNvPr>
          <p:cNvCxnSpPr>
            <a:cxnSpLocks/>
          </p:cNvCxnSpPr>
          <p:nvPr/>
        </p:nvCxnSpPr>
        <p:spPr>
          <a:xfrm>
            <a:off x="913252" y="2973176"/>
            <a:ext cx="5010893"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4E8F28EB-D0C0-6958-493A-06089816D0FE}"/>
              </a:ext>
            </a:extLst>
          </p:cNvPr>
          <p:cNvCxnSpPr>
            <a:cxnSpLocks/>
          </p:cNvCxnSpPr>
          <p:nvPr/>
        </p:nvCxnSpPr>
        <p:spPr>
          <a:xfrm>
            <a:off x="6756333" y="3329611"/>
            <a:ext cx="5010893"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162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26</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MESA DE SACUDIDAS</a:t>
            </a:r>
          </a:p>
        </p:txBody>
      </p:sp>
      <p:sp>
        <p:nvSpPr>
          <p:cNvPr id="8" name="Rectangle 2">
            <a:extLst>
              <a:ext uri="{FF2B5EF4-FFF2-40B4-BE49-F238E27FC236}">
                <a16:creationId xmlns:a16="http://schemas.microsoft.com/office/drawing/2014/main" id="{FE8C12B1-986D-B568-40A2-C2C59D3E6690}"/>
              </a:ext>
            </a:extLst>
          </p:cNvPr>
          <p:cNvSpPr>
            <a:spLocks noChangeArrowheads="1"/>
          </p:cNvSpPr>
          <p:nvPr/>
        </p:nvSpPr>
        <p:spPr bwMode="auto">
          <a:xfrm>
            <a:off x="1631100" y="1681020"/>
            <a:ext cx="1000973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La mesa de sacudidas es un tablero plano con un movimiento vibratorio de vaivén que se utiliza para separar las partículas finas pesadas de las partículas gruesas ligeras. </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El mineral se distribuye sobre la mesa en forma de abanico debido a los diferentes movimientos lentos hacia delante y rápidos hacia atrás y al flujo cruzado de agua, y las partículas son capaces de estratificarse detrás de las crestas de la mesa.</a:t>
            </a:r>
            <a:endParaRPr lang="en-US" altLang="es-ES" sz="2000" dirty="0">
              <a:latin typeface="+mn-lt"/>
            </a:endParaRP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endParaRPr lang="en-GB" altLang="es-ES" sz="2000" dirty="0">
              <a:latin typeface="+mn-lt"/>
            </a:endParaRPr>
          </a:p>
        </p:txBody>
      </p:sp>
      <p:pic>
        <p:nvPicPr>
          <p:cNvPr id="6" name="Imagen 5">
            <a:extLst>
              <a:ext uri="{FF2B5EF4-FFF2-40B4-BE49-F238E27FC236}">
                <a16:creationId xmlns:a16="http://schemas.microsoft.com/office/drawing/2014/main" id="{DA3F1545-AE90-1436-56EA-17B7B27F9EAD}"/>
              </a:ext>
            </a:extLst>
          </p:cNvPr>
          <p:cNvPicPr>
            <a:picLocks noChangeAspect="1"/>
          </p:cNvPicPr>
          <p:nvPr/>
        </p:nvPicPr>
        <p:blipFill>
          <a:blip r:embed="rId2"/>
          <a:stretch>
            <a:fillRect/>
          </a:stretch>
        </p:blipFill>
        <p:spPr>
          <a:xfrm>
            <a:off x="3461851" y="3459326"/>
            <a:ext cx="5510531" cy="3070545"/>
          </a:xfrm>
          <a:prstGeom prst="rect">
            <a:avLst/>
          </a:prstGeom>
        </p:spPr>
      </p:pic>
      <p:sp>
        <p:nvSpPr>
          <p:cNvPr id="2" name="TextBox 2">
            <a:extLst>
              <a:ext uri="{FF2B5EF4-FFF2-40B4-BE49-F238E27FC236}">
                <a16:creationId xmlns:a16="http://schemas.microsoft.com/office/drawing/2014/main" id="{F39CBEBC-2E86-B7D5-C5F0-33B8C479C4D2}"/>
              </a:ext>
            </a:extLst>
          </p:cNvPr>
          <p:cNvSpPr txBox="1"/>
          <p:nvPr/>
        </p:nvSpPr>
        <p:spPr>
          <a:xfrm>
            <a:off x="2479358" y="335245"/>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spTree>
    <p:extLst>
      <p:ext uri="{BB962C8B-B14F-4D97-AF65-F5344CB8AC3E}">
        <p14:creationId xmlns:p14="http://schemas.microsoft.com/office/powerpoint/2010/main" val="571628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27</a:t>
            </a:fld>
            <a:endParaRPr lang="en-GB" sz="2000" dirty="0"/>
          </a:p>
        </p:txBody>
      </p:sp>
      <p:sp>
        <p:nvSpPr>
          <p:cNvPr id="11" name="CuadroTexto 10">
            <a:extLst>
              <a:ext uri="{FF2B5EF4-FFF2-40B4-BE49-F238E27FC236}">
                <a16:creationId xmlns:a16="http://schemas.microsoft.com/office/drawing/2014/main" id="{09FA7008-036B-512F-8C3E-0AF6BD080820}"/>
              </a:ext>
            </a:extLst>
          </p:cNvPr>
          <p:cNvSpPr txBox="1"/>
          <p:nvPr/>
        </p:nvSpPr>
        <p:spPr>
          <a:xfrm>
            <a:off x="1420237" y="1573170"/>
            <a:ext cx="10573967" cy="707886"/>
          </a:xfrm>
          <a:prstGeom prst="rect">
            <a:avLst/>
          </a:prstGeom>
          <a:noFill/>
        </p:spPr>
        <p:txBody>
          <a:bodyPr wrap="square">
            <a:spAutoFit/>
          </a:bodyPr>
          <a:lstStyle/>
          <a:p>
            <a:pPr marL="342900" indent="-342900" algn="just">
              <a:buFont typeface="Arial" panose="020B0604020202020204" pitchFamily="34" charset="0"/>
              <a:buChar char="•"/>
            </a:pPr>
            <a:r>
              <a:rPr lang="es-ES" sz="2000" dirty="0"/>
              <a:t>559 g de muestra con un tamaño de grano entre 0,1 y 0,5 mm de material procedente de la escombrera</a:t>
            </a:r>
            <a:endParaRPr lang="en-US" sz="2000" dirty="0"/>
          </a:p>
        </p:txBody>
      </p:sp>
      <p:sp>
        <p:nvSpPr>
          <p:cNvPr id="12" name="CuadroTexto 11">
            <a:extLst>
              <a:ext uri="{FF2B5EF4-FFF2-40B4-BE49-F238E27FC236}">
                <a16:creationId xmlns:a16="http://schemas.microsoft.com/office/drawing/2014/main" id="{FC9428EA-84B3-CA76-C76A-A6C185745129}"/>
              </a:ext>
            </a:extLst>
          </p:cNvPr>
          <p:cNvSpPr txBox="1"/>
          <p:nvPr/>
        </p:nvSpPr>
        <p:spPr>
          <a:xfrm>
            <a:off x="1420236" y="4189767"/>
            <a:ext cx="10573967" cy="707886"/>
          </a:xfrm>
          <a:prstGeom prst="rect">
            <a:avLst/>
          </a:prstGeom>
          <a:noFill/>
        </p:spPr>
        <p:txBody>
          <a:bodyPr wrap="square">
            <a:spAutoFit/>
          </a:bodyPr>
          <a:lstStyle/>
          <a:p>
            <a:pPr marL="342900" indent="-342900" algn="just">
              <a:buFont typeface="Arial" panose="020B0604020202020204" pitchFamily="34" charset="0"/>
              <a:buChar char="•"/>
            </a:pPr>
            <a:r>
              <a:rPr lang="es-ES" sz="2000" dirty="0"/>
              <a:t>364,7 g de muestra con un tamaño de grano entre 0,1 y 0,5 mm de material procedente del lavadero</a:t>
            </a:r>
            <a:endParaRPr lang="en-US" sz="2000" dirty="0"/>
          </a:p>
        </p:txBody>
      </p:sp>
      <p:sp>
        <p:nvSpPr>
          <p:cNvPr id="2" name="CuadroTexto 1">
            <a:extLst>
              <a:ext uri="{FF2B5EF4-FFF2-40B4-BE49-F238E27FC236}">
                <a16:creationId xmlns:a16="http://schemas.microsoft.com/office/drawing/2014/main" id="{9ADC6F53-419F-41E5-58BA-D431D640F39A}"/>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MESA DE SACUDIDAS</a:t>
            </a:r>
          </a:p>
        </p:txBody>
      </p:sp>
      <p:sp>
        <p:nvSpPr>
          <p:cNvPr id="6" name="TextBox 2">
            <a:extLst>
              <a:ext uri="{FF2B5EF4-FFF2-40B4-BE49-F238E27FC236}">
                <a16:creationId xmlns:a16="http://schemas.microsoft.com/office/drawing/2014/main" id="{843FE02E-AA22-EAFD-BCA9-5B0C76469046}"/>
              </a:ext>
            </a:extLst>
          </p:cNvPr>
          <p:cNvSpPr txBox="1"/>
          <p:nvPr/>
        </p:nvSpPr>
        <p:spPr>
          <a:xfrm>
            <a:off x="2421220" y="349806"/>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pic>
        <p:nvPicPr>
          <p:cNvPr id="13" name="Imagen 12">
            <a:extLst>
              <a:ext uri="{FF2B5EF4-FFF2-40B4-BE49-F238E27FC236}">
                <a16:creationId xmlns:a16="http://schemas.microsoft.com/office/drawing/2014/main" id="{ACD6DE70-3FCD-859B-3E5F-0B76AE8000F5}"/>
              </a:ext>
            </a:extLst>
          </p:cNvPr>
          <p:cNvPicPr>
            <a:picLocks noChangeAspect="1"/>
          </p:cNvPicPr>
          <p:nvPr/>
        </p:nvPicPr>
        <p:blipFill>
          <a:blip r:embed="rId2"/>
          <a:stretch>
            <a:fillRect/>
          </a:stretch>
        </p:blipFill>
        <p:spPr>
          <a:xfrm>
            <a:off x="2774484" y="2355429"/>
            <a:ext cx="2741100" cy="1588301"/>
          </a:xfrm>
          <a:prstGeom prst="rect">
            <a:avLst/>
          </a:prstGeom>
        </p:spPr>
      </p:pic>
      <p:pic>
        <p:nvPicPr>
          <p:cNvPr id="16" name="Imagen 15">
            <a:extLst>
              <a:ext uri="{FF2B5EF4-FFF2-40B4-BE49-F238E27FC236}">
                <a16:creationId xmlns:a16="http://schemas.microsoft.com/office/drawing/2014/main" id="{A8ADE22F-5D12-4E9E-DCF6-83F128E749F4}"/>
              </a:ext>
            </a:extLst>
          </p:cNvPr>
          <p:cNvPicPr>
            <a:picLocks noChangeAspect="1"/>
          </p:cNvPicPr>
          <p:nvPr/>
        </p:nvPicPr>
        <p:blipFill>
          <a:blip r:embed="rId3"/>
          <a:stretch>
            <a:fillRect/>
          </a:stretch>
        </p:blipFill>
        <p:spPr>
          <a:xfrm>
            <a:off x="2774483" y="4897653"/>
            <a:ext cx="2743781" cy="1595222"/>
          </a:xfrm>
          <a:prstGeom prst="rect">
            <a:avLst/>
          </a:prstGeom>
        </p:spPr>
      </p:pic>
      <p:graphicFrame>
        <p:nvGraphicFramePr>
          <p:cNvPr id="17" name="Gráfico 16">
            <a:extLst>
              <a:ext uri="{FF2B5EF4-FFF2-40B4-BE49-F238E27FC236}">
                <a16:creationId xmlns:a16="http://schemas.microsoft.com/office/drawing/2014/main" id="{BE84A9B5-D48B-4AB5-964B-3722D6172E65}"/>
              </a:ext>
            </a:extLst>
          </p:cNvPr>
          <p:cNvGraphicFramePr>
            <a:graphicFrameLocks/>
          </p:cNvGraphicFramePr>
          <p:nvPr>
            <p:extLst>
              <p:ext uri="{D42A27DB-BD31-4B8C-83A1-F6EECF244321}">
                <p14:modId xmlns:p14="http://schemas.microsoft.com/office/powerpoint/2010/main" val="1953477617"/>
              </p:ext>
            </p:extLst>
          </p:nvPr>
        </p:nvGraphicFramePr>
        <p:xfrm>
          <a:off x="6096000" y="1950493"/>
          <a:ext cx="4370962" cy="22392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Gráfico 18">
            <a:extLst>
              <a:ext uri="{FF2B5EF4-FFF2-40B4-BE49-F238E27FC236}">
                <a16:creationId xmlns:a16="http://schemas.microsoft.com/office/drawing/2014/main" id="{1DC3026C-FF61-409D-A8BB-79B101F43EED}"/>
              </a:ext>
            </a:extLst>
          </p:cNvPr>
          <p:cNvGraphicFramePr>
            <a:graphicFrameLocks/>
          </p:cNvGraphicFramePr>
          <p:nvPr>
            <p:extLst>
              <p:ext uri="{D42A27DB-BD31-4B8C-83A1-F6EECF244321}">
                <p14:modId xmlns:p14="http://schemas.microsoft.com/office/powerpoint/2010/main" val="113340926"/>
              </p:ext>
            </p:extLst>
          </p:nvPr>
        </p:nvGraphicFramePr>
        <p:xfrm>
          <a:off x="6575650" y="4534013"/>
          <a:ext cx="3891312" cy="223927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51341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28</a:t>
            </a:fld>
            <a:endParaRPr lang="en-GB" sz="2000" dirty="0"/>
          </a:p>
        </p:txBody>
      </p:sp>
      <p:graphicFrame>
        <p:nvGraphicFramePr>
          <p:cNvPr id="9" name="Gráfico 8">
            <a:extLst>
              <a:ext uri="{FF2B5EF4-FFF2-40B4-BE49-F238E27FC236}">
                <a16:creationId xmlns:a16="http://schemas.microsoft.com/office/drawing/2014/main" id="{A7DC0C76-760B-1FD7-8801-BDFB10DBF4C7}"/>
              </a:ext>
            </a:extLst>
          </p:cNvPr>
          <p:cNvGraphicFramePr>
            <a:graphicFrameLocks/>
          </p:cNvGraphicFramePr>
          <p:nvPr>
            <p:extLst>
              <p:ext uri="{D42A27DB-BD31-4B8C-83A1-F6EECF244321}">
                <p14:modId xmlns:p14="http://schemas.microsoft.com/office/powerpoint/2010/main" val="441298469"/>
              </p:ext>
            </p:extLst>
          </p:nvPr>
        </p:nvGraphicFramePr>
        <p:xfrm>
          <a:off x="642801" y="1609855"/>
          <a:ext cx="5608320" cy="4465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áfico 9">
            <a:extLst>
              <a:ext uri="{FF2B5EF4-FFF2-40B4-BE49-F238E27FC236}">
                <a16:creationId xmlns:a16="http://schemas.microsoft.com/office/drawing/2014/main" id="{3A0FB887-2053-4856-C631-37F5E92A0B7E}"/>
              </a:ext>
            </a:extLst>
          </p:cNvPr>
          <p:cNvGraphicFramePr>
            <a:graphicFrameLocks/>
          </p:cNvGraphicFramePr>
          <p:nvPr>
            <p:extLst>
              <p:ext uri="{D42A27DB-BD31-4B8C-83A1-F6EECF244321}">
                <p14:modId xmlns:p14="http://schemas.microsoft.com/office/powerpoint/2010/main" val="2982728065"/>
              </p:ext>
            </p:extLst>
          </p:nvPr>
        </p:nvGraphicFramePr>
        <p:xfrm>
          <a:off x="6383786" y="1609855"/>
          <a:ext cx="5478780" cy="4472940"/>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1">
            <a:extLst>
              <a:ext uri="{FF2B5EF4-FFF2-40B4-BE49-F238E27FC236}">
                <a16:creationId xmlns:a16="http://schemas.microsoft.com/office/drawing/2014/main" id="{2DC84B70-F9E3-ACF8-EF22-F799D4EEEE81}"/>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RESULTADOS DE LA MESA DE SACUDIDAS</a:t>
            </a:r>
          </a:p>
        </p:txBody>
      </p:sp>
      <p:sp>
        <p:nvSpPr>
          <p:cNvPr id="6" name="TextBox 2">
            <a:extLst>
              <a:ext uri="{FF2B5EF4-FFF2-40B4-BE49-F238E27FC236}">
                <a16:creationId xmlns:a16="http://schemas.microsoft.com/office/drawing/2014/main" id="{ACD05A40-BDE9-C9CC-108A-7CC6DBA4F3C4}"/>
              </a:ext>
            </a:extLst>
          </p:cNvPr>
          <p:cNvSpPr txBox="1"/>
          <p:nvPr/>
        </p:nvSpPr>
        <p:spPr>
          <a:xfrm>
            <a:off x="2362626" y="308674"/>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cxnSp>
        <p:nvCxnSpPr>
          <p:cNvPr id="3" name="Conector recto 2">
            <a:extLst>
              <a:ext uri="{FF2B5EF4-FFF2-40B4-BE49-F238E27FC236}">
                <a16:creationId xmlns:a16="http://schemas.microsoft.com/office/drawing/2014/main" id="{C52D2F08-414C-EC93-D029-88819B91F9AB}"/>
              </a:ext>
            </a:extLst>
          </p:cNvPr>
          <p:cNvCxnSpPr>
            <a:cxnSpLocks/>
          </p:cNvCxnSpPr>
          <p:nvPr/>
        </p:nvCxnSpPr>
        <p:spPr>
          <a:xfrm>
            <a:off x="1085107" y="4589131"/>
            <a:ext cx="5010893"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C0D53BC7-E7D0-122D-1B2A-38E3CE025500}"/>
              </a:ext>
            </a:extLst>
          </p:cNvPr>
          <p:cNvCxnSpPr>
            <a:cxnSpLocks/>
          </p:cNvCxnSpPr>
          <p:nvPr/>
        </p:nvCxnSpPr>
        <p:spPr>
          <a:xfrm>
            <a:off x="1085107" y="2941914"/>
            <a:ext cx="5010893"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id="{C4E4D35C-14B2-93C8-108C-79038B44BED3}"/>
              </a:ext>
            </a:extLst>
          </p:cNvPr>
          <p:cNvCxnSpPr>
            <a:cxnSpLocks/>
          </p:cNvCxnSpPr>
          <p:nvPr/>
        </p:nvCxnSpPr>
        <p:spPr>
          <a:xfrm>
            <a:off x="6851673" y="4589131"/>
            <a:ext cx="5010893"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62CA91AE-EA84-D3FF-6755-44626DEC2A3F}"/>
              </a:ext>
            </a:extLst>
          </p:cNvPr>
          <p:cNvCxnSpPr>
            <a:cxnSpLocks/>
          </p:cNvCxnSpPr>
          <p:nvPr/>
        </p:nvCxnSpPr>
        <p:spPr>
          <a:xfrm>
            <a:off x="6851673" y="3943862"/>
            <a:ext cx="5010893"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C90B551E-3C4B-554A-DD23-D81A1F4027FD}"/>
              </a:ext>
            </a:extLst>
          </p:cNvPr>
          <p:cNvCxnSpPr>
            <a:cxnSpLocks/>
          </p:cNvCxnSpPr>
          <p:nvPr/>
        </p:nvCxnSpPr>
        <p:spPr>
          <a:xfrm>
            <a:off x="6788413" y="3276752"/>
            <a:ext cx="5010893"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310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29</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728613" y="1233609"/>
            <a:ext cx="9814703" cy="400110"/>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dirty="0"/>
              <a:t>ENSAYO DE FLOTACIÓN POR ESPUMAS</a:t>
            </a:r>
          </a:p>
        </p:txBody>
      </p:sp>
      <p:sp>
        <p:nvSpPr>
          <p:cNvPr id="8" name="Rectangle 2">
            <a:extLst>
              <a:ext uri="{FF2B5EF4-FFF2-40B4-BE49-F238E27FC236}">
                <a16:creationId xmlns:a16="http://schemas.microsoft.com/office/drawing/2014/main" id="{FE8C12B1-986D-B568-40A2-C2C59D3E6690}"/>
              </a:ext>
            </a:extLst>
          </p:cNvPr>
          <p:cNvSpPr>
            <a:spLocks noChangeArrowheads="1"/>
          </p:cNvSpPr>
          <p:nvPr/>
        </p:nvSpPr>
        <p:spPr bwMode="auto">
          <a:xfrm>
            <a:off x="1728613" y="1904757"/>
            <a:ext cx="7104339"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La flotación es una fase de concentración de minerales que se produce en estado líquido, sólido y gaseoso. </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El mineral valioso se separa del material no valioso, aprovechando sus características físico-químicas mediante la adición de reactivos; esto favorece la generación de espuma y su posterior recogida a través de las celdas de flotación.</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Finalmente, en este ensayo se obtendrán dos tipos de muestras, una con el material espumado (Flotado) y otra con el material de la celda de flotación (Colas). </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Las máquinas utilizadas son las siguientes: Celda de flotación, Estufa y Báscula.</a:t>
            </a:r>
          </a:p>
        </p:txBody>
      </p:sp>
      <p:pic>
        <p:nvPicPr>
          <p:cNvPr id="9" name="Imagen 8" descr="Imagen que contiene edificio, tabla, equipo, cuarto&#10;&#10;Descripción generada automáticamente">
            <a:extLst>
              <a:ext uri="{FF2B5EF4-FFF2-40B4-BE49-F238E27FC236}">
                <a16:creationId xmlns:a16="http://schemas.microsoft.com/office/drawing/2014/main" id="{A1E24FE8-DB00-94A1-80CE-E8469A56FD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671305" y="2303945"/>
            <a:ext cx="3283087" cy="2460934"/>
          </a:xfrm>
          <a:prstGeom prst="rect">
            <a:avLst/>
          </a:prstGeom>
          <a:noFill/>
          <a:ln>
            <a:noFill/>
          </a:ln>
        </p:spPr>
      </p:pic>
      <p:sp>
        <p:nvSpPr>
          <p:cNvPr id="6" name="TextBox 2">
            <a:extLst>
              <a:ext uri="{FF2B5EF4-FFF2-40B4-BE49-F238E27FC236}">
                <a16:creationId xmlns:a16="http://schemas.microsoft.com/office/drawing/2014/main" id="{2135411C-A5D6-5846-C043-0DF25D1E6D1A}"/>
              </a:ext>
            </a:extLst>
          </p:cNvPr>
          <p:cNvSpPr txBox="1"/>
          <p:nvPr/>
        </p:nvSpPr>
        <p:spPr>
          <a:xfrm>
            <a:off x="2349965" y="328129"/>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spTree>
    <p:extLst>
      <p:ext uri="{BB962C8B-B14F-4D97-AF65-F5344CB8AC3E}">
        <p14:creationId xmlns:p14="http://schemas.microsoft.com/office/powerpoint/2010/main" val="2341702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EF02C2-42E2-CB75-658A-6371B9F1A60A}"/>
              </a:ext>
            </a:extLst>
          </p:cNvPr>
          <p:cNvSpPr txBox="1"/>
          <p:nvPr/>
        </p:nvSpPr>
        <p:spPr>
          <a:xfrm>
            <a:off x="3461851" y="328129"/>
            <a:ext cx="5777399" cy="646331"/>
          </a:xfrm>
          <a:prstGeom prst="rect">
            <a:avLst/>
          </a:prstGeom>
          <a:noFill/>
        </p:spPr>
        <p:txBody>
          <a:bodyPr wrap="square">
            <a:spAutoFit/>
          </a:bodyPr>
          <a:lstStyle/>
          <a:p>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Definición</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de tierras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raras</a:t>
            </a:r>
            <a:endParaRPr lang="en-GB" sz="3600" dirty="0">
              <a:solidFill>
                <a:srgbClr val="0070C0"/>
              </a:solidFill>
            </a:endParaRPr>
          </a:p>
        </p:txBody>
      </p:sp>
      <p:sp>
        <p:nvSpPr>
          <p:cNvPr id="10" name="TextBox 9">
            <a:extLst>
              <a:ext uri="{FF2B5EF4-FFF2-40B4-BE49-F238E27FC236}">
                <a16:creationId xmlns:a16="http://schemas.microsoft.com/office/drawing/2014/main" id="{4FCBCD0C-8E9A-2033-0AC2-CE5C6B2C4E8E}"/>
              </a:ext>
            </a:extLst>
          </p:cNvPr>
          <p:cNvSpPr txBox="1"/>
          <p:nvPr/>
        </p:nvSpPr>
        <p:spPr>
          <a:xfrm>
            <a:off x="2016644" y="1350609"/>
            <a:ext cx="9459097" cy="1015663"/>
          </a:xfrm>
          <a:prstGeom prst="rect">
            <a:avLst/>
          </a:prstGeom>
          <a:noFill/>
        </p:spPr>
        <p:txBody>
          <a:bodyPr wrap="square">
            <a:spAutoFit/>
          </a:bodyPr>
          <a:lstStyle/>
          <a:p>
            <a:pPr marL="285750" indent="-285750" algn="just">
              <a:spcBef>
                <a:spcPts val="1200"/>
              </a:spcBef>
              <a:buFont typeface="Arial" panose="020B0604020202020204" pitchFamily="34" charset="0"/>
              <a:buChar char="•"/>
            </a:pPr>
            <a:r>
              <a:rPr lang="es-ES" sz="2000" dirty="0"/>
              <a:t>La Unión Internacional de Química Pura y Aplicada (IUPAC) definió las tierras raras como un grupo de elementos químicos metálicos de la tabla periódica conocidos como lantánidos junto con el escandio y el itrio.</a:t>
            </a:r>
            <a:endParaRPr lang="en-US" sz="2000" dirty="0"/>
          </a:p>
        </p:txBody>
      </p:sp>
      <p:sp>
        <p:nvSpPr>
          <p:cNvPr id="15" name="Slide Number Placeholder 13">
            <a:extLst>
              <a:ext uri="{FF2B5EF4-FFF2-40B4-BE49-F238E27FC236}">
                <a16:creationId xmlns:a16="http://schemas.microsoft.com/office/drawing/2014/main" id="{6DDC3609-F246-07AC-8E71-DA0CD90D5619}"/>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3</a:t>
            </a:fld>
            <a:endParaRPr lang="en-GB" sz="2000" dirty="0"/>
          </a:p>
        </p:txBody>
      </p:sp>
      <p:pic>
        <p:nvPicPr>
          <p:cNvPr id="5" name="Imagen 4">
            <a:extLst>
              <a:ext uri="{FF2B5EF4-FFF2-40B4-BE49-F238E27FC236}">
                <a16:creationId xmlns:a16="http://schemas.microsoft.com/office/drawing/2014/main" id="{D291498A-7714-58F4-D274-21840ABD7693}"/>
              </a:ext>
            </a:extLst>
          </p:cNvPr>
          <p:cNvPicPr>
            <a:picLocks noChangeAspect="1"/>
          </p:cNvPicPr>
          <p:nvPr/>
        </p:nvPicPr>
        <p:blipFill>
          <a:blip r:embed="rId2"/>
          <a:stretch>
            <a:fillRect/>
          </a:stretch>
        </p:blipFill>
        <p:spPr>
          <a:xfrm>
            <a:off x="3131389" y="2485480"/>
            <a:ext cx="7078317" cy="3810970"/>
          </a:xfrm>
          <a:prstGeom prst="rect">
            <a:avLst/>
          </a:prstGeom>
        </p:spPr>
      </p:pic>
      <p:sp>
        <p:nvSpPr>
          <p:cNvPr id="6" name="CuadroTexto 5">
            <a:extLst>
              <a:ext uri="{FF2B5EF4-FFF2-40B4-BE49-F238E27FC236}">
                <a16:creationId xmlns:a16="http://schemas.microsoft.com/office/drawing/2014/main" id="{F986C275-BB06-BDC3-2F31-C0C2E6B3018B}"/>
              </a:ext>
            </a:extLst>
          </p:cNvPr>
          <p:cNvSpPr txBox="1"/>
          <p:nvPr/>
        </p:nvSpPr>
        <p:spPr>
          <a:xfrm>
            <a:off x="2242868" y="5567776"/>
            <a:ext cx="1777041" cy="369332"/>
          </a:xfrm>
          <a:prstGeom prst="rect">
            <a:avLst/>
          </a:prstGeom>
          <a:noFill/>
        </p:spPr>
        <p:txBody>
          <a:bodyPr wrap="square" rtlCol="0">
            <a:spAutoFit/>
          </a:bodyPr>
          <a:lstStyle/>
          <a:p>
            <a:pPr algn="r"/>
            <a:r>
              <a:rPr lang="es-ES" b="1" dirty="0">
                <a:solidFill>
                  <a:srgbClr val="FF0000"/>
                </a:solidFill>
              </a:rPr>
              <a:t>LANTÁNIDOS</a:t>
            </a:r>
          </a:p>
        </p:txBody>
      </p:sp>
      <p:cxnSp>
        <p:nvCxnSpPr>
          <p:cNvPr id="8" name="Conector recto de flecha 7">
            <a:extLst>
              <a:ext uri="{FF2B5EF4-FFF2-40B4-BE49-F238E27FC236}">
                <a16:creationId xmlns:a16="http://schemas.microsoft.com/office/drawing/2014/main" id="{CD32169D-606D-3761-8D22-AD5A5AFD0AB0}"/>
              </a:ext>
            </a:extLst>
          </p:cNvPr>
          <p:cNvCxnSpPr/>
          <p:nvPr/>
        </p:nvCxnSpPr>
        <p:spPr>
          <a:xfrm flipV="1">
            <a:off x="3461851" y="4873925"/>
            <a:ext cx="721960" cy="6334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D0659DDC-1911-C870-22E3-094BAA307294}"/>
              </a:ext>
            </a:extLst>
          </p:cNvPr>
          <p:cNvCxnSpPr>
            <a:cxnSpLocks/>
          </p:cNvCxnSpPr>
          <p:nvPr/>
        </p:nvCxnSpPr>
        <p:spPr>
          <a:xfrm>
            <a:off x="3989391" y="5752442"/>
            <a:ext cx="52488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869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30</a:t>
            </a:fld>
            <a:endParaRPr lang="en-GB" sz="2000" dirty="0"/>
          </a:p>
        </p:txBody>
      </p:sp>
      <p:sp>
        <p:nvSpPr>
          <p:cNvPr id="11" name="CuadroTexto 10">
            <a:extLst>
              <a:ext uri="{FF2B5EF4-FFF2-40B4-BE49-F238E27FC236}">
                <a16:creationId xmlns:a16="http://schemas.microsoft.com/office/drawing/2014/main" id="{09FA7008-036B-512F-8C3E-0AF6BD080820}"/>
              </a:ext>
            </a:extLst>
          </p:cNvPr>
          <p:cNvSpPr txBox="1"/>
          <p:nvPr/>
        </p:nvSpPr>
        <p:spPr>
          <a:xfrm>
            <a:off x="1079548" y="1449117"/>
            <a:ext cx="10875521" cy="1323439"/>
          </a:xfrm>
          <a:prstGeom prst="rect">
            <a:avLst/>
          </a:prstGeom>
          <a:noFill/>
        </p:spPr>
        <p:txBody>
          <a:bodyPr wrap="square">
            <a:spAutoFit/>
          </a:bodyPr>
          <a:lstStyle/>
          <a:p>
            <a:pPr marL="342900" indent="-342900" algn="just">
              <a:buFont typeface="Arial" panose="020B0604020202020204" pitchFamily="34" charset="0"/>
              <a:buChar char="•"/>
            </a:pPr>
            <a:r>
              <a:rPr lang="es-ES" sz="2000" dirty="0"/>
              <a:t>Se preparó una muestra de 200 g con una granulometría &lt;0,1 mm de material procedente de la escombrera.</a:t>
            </a:r>
          </a:p>
          <a:p>
            <a:pPr marL="342900" indent="-342900" algn="just">
              <a:buFont typeface="Arial" panose="020B0604020202020204" pitchFamily="34" charset="0"/>
              <a:buChar char="•"/>
            </a:pPr>
            <a:r>
              <a:rPr lang="es-ES" sz="2000" dirty="0"/>
              <a:t>Este material se introdujo en la celda de flotación obteniéndose las diferentes fracciones del ensayo (Flotado y Colas)</a:t>
            </a:r>
            <a:endParaRPr lang="en-US" sz="2000" dirty="0"/>
          </a:p>
        </p:txBody>
      </p:sp>
      <p:sp>
        <p:nvSpPr>
          <p:cNvPr id="12" name="CuadroTexto 11">
            <a:extLst>
              <a:ext uri="{FF2B5EF4-FFF2-40B4-BE49-F238E27FC236}">
                <a16:creationId xmlns:a16="http://schemas.microsoft.com/office/drawing/2014/main" id="{FC9428EA-84B3-CA76-C76A-A6C185745129}"/>
              </a:ext>
            </a:extLst>
          </p:cNvPr>
          <p:cNvSpPr txBox="1"/>
          <p:nvPr/>
        </p:nvSpPr>
        <p:spPr>
          <a:xfrm>
            <a:off x="1118682" y="4257863"/>
            <a:ext cx="10875522" cy="400110"/>
          </a:xfrm>
          <a:prstGeom prst="rect">
            <a:avLst/>
          </a:prstGeom>
          <a:noFill/>
        </p:spPr>
        <p:txBody>
          <a:bodyPr wrap="square">
            <a:spAutoFit/>
          </a:bodyPr>
          <a:lstStyle/>
          <a:p>
            <a:pPr marL="342900" indent="-342900" algn="just">
              <a:buFont typeface="Arial" panose="020B0604020202020204" pitchFamily="34" charset="0"/>
              <a:buChar char="•"/>
            </a:pPr>
            <a:r>
              <a:rPr lang="es-ES" sz="2000" dirty="0"/>
              <a:t>Se preparó una muestra de 200 g con un tamaño de &lt;0,1 mm de material procedente del lavadero</a:t>
            </a:r>
            <a:endParaRPr lang="en-US" sz="2000" dirty="0"/>
          </a:p>
        </p:txBody>
      </p:sp>
      <p:sp>
        <p:nvSpPr>
          <p:cNvPr id="2" name="CuadroTexto 1">
            <a:extLst>
              <a:ext uri="{FF2B5EF4-FFF2-40B4-BE49-F238E27FC236}">
                <a16:creationId xmlns:a16="http://schemas.microsoft.com/office/drawing/2014/main" id="{101A4387-02A5-3D6D-830B-18D826FD421F}"/>
              </a:ext>
            </a:extLst>
          </p:cNvPr>
          <p:cNvSpPr txBox="1"/>
          <p:nvPr/>
        </p:nvSpPr>
        <p:spPr>
          <a:xfrm>
            <a:off x="1760735" y="1049007"/>
            <a:ext cx="9814703" cy="400110"/>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dirty="0"/>
              <a:t>ENSAYO DE FLOTACIÓN POR ESPUMAS</a:t>
            </a:r>
          </a:p>
        </p:txBody>
      </p:sp>
      <p:sp>
        <p:nvSpPr>
          <p:cNvPr id="8" name="TextBox 2">
            <a:extLst>
              <a:ext uri="{FF2B5EF4-FFF2-40B4-BE49-F238E27FC236}">
                <a16:creationId xmlns:a16="http://schemas.microsoft.com/office/drawing/2014/main" id="{227047B4-8DDF-8B73-DF08-54FB00C35F28}"/>
              </a:ext>
            </a:extLst>
          </p:cNvPr>
          <p:cNvSpPr txBox="1"/>
          <p:nvPr/>
        </p:nvSpPr>
        <p:spPr>
          <a:xfrm>
            <a:off x="2382087" y="296795"/>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pic>
        <p:nvPicPr>
          <p:cNvPr id="10" name="Imagen 9">
            <a:extLst>
              <a:ext uri="{FF2B5EF4-FFF2-40B4-BE49-F238E27FC236}">
                <a16:creationId xmlns:a16="http://schemas.microsoft.com/office/drawing/2014/main" id="{071CAD36-FEEA-6A45-4300-8111A9AD69B1}"/>
              </a:ext>
            </a:extLst>
          </p:cNvPr>
          <p:cNvPicPr>
            <a:picLocks noChangeAspect="1"/>
          </p:cNvPicPr>
          <p:nvPr/>
        </p:nvPicPr>
        <p:blipFill>
          <a:blip r:embed="rId2"/>
          <a:stretch>
            <a:fillRect/>
          </a:stretch>
        </p:blipFill>
        <p:spPr>
          <a:xfrm>
            <a:off x="3382707" y="2772556"/>
            <a:ext cx="2713293" cy="1273846"/>
          </a:xfrm>
          <a:prstGeom prst="rect">
            <a:avLst/>
          </a:prstGeom>
        </p:spPr>
      </p:pic>
      <p:pic>
        <p:nvPicPr>
          <p:cNvPr id="15" name="Imagen 14">
            <a:extLst>
              <a:ext uri="{FF2B5EF4-FFF2-40B4-BE49-F238E27FC236}">
                <a16:creationId xmlns:a16="http://schemas.microsoft.com/office/drawing/2014/main" id="{54962324-331D-9EB5-04C3-160867C7BAAC}"/>
              </a:ext>
            </a:extLst>
          </p:cNvPr>
          <p:cNvPicPr>
            <a:picLocks noChangeAspect="1"/>
          </p:cNvPicPr>
          <p:nvPr/>
        </p:nvPicPr>
        <p:blipFill>
          <a:blip r:embed="rId3"/>
          <a:stretch>
            <a:fillRect/>
          </a:stretch>
        </p:blipFill>
        <p:spPr>
          <a:xfrm>
            <a:off x="3382706" y="4904453"/>
            <a:ext cx="2713293" cy="1273846"/>
          </a:xfrm>
          <a:prstGeom prst="rect">
            <a:avLst/>
          </a:prstGeom>
        </p:spPr>
      </p:pic>
      <p:graphicFrame>
        <p:nvGraphicFramePr>
          <p:cNvPr id="17" name="Gráfico 16">
            <a:extLst>
              <a:ext uri="{FF2B5EF4-FFF2-40B4-BE49-F238E27FC236}">
                <a16:creationId xmlns:a16="http://schemas.microsoft.com/office/drawing/2014/main" id="{DC46EDD4-A1DE-4528-B6D9-54BAB2F12712}"/>
              </a:ext>
            </a:extLst>
          </p:cNvPr>
          <p:cNvGraphicFramePr>
            <a:graphicFrameLocks/>
          </p:cNvGraphicFramePr>
          <p:nvPr>
            <p:extLst>
              <p:ext uri="{D42A27DB-BD31-4B8C-83A1-F6EECF244321}">
                <p14:modId xmlns:p14="http://schemas.microsoft.com/office/powerpoint/2010/main" val="2193637589"/>
              </p:ext>
            </p:extLst>
          </p:nvPr>
        </p:nvGraphicFramePr>
        <p:xfrm>
          <a:off x="6814002" y="2461098"/>
          <a:ext cx="3643232" cy="17967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Gráfico 17">
            <a:extLst>
              <a:ext uri="{FF2B5EF4-FFF2-40B4-BE49-F238E27FC236}">
                <a16:creationId xmlns:a16="http://schemas.microsoft.com/office/drawing/2014/main" id="{0342CCF7-1439-4DC4-8511-EB2B81DE2971}"/>
              </a:ext>
            </a:extLst>
          </p:cNvPr>
          <p:cNvGraphicFramePr>
            <a:graphicFrameLocks/>
          </p:cNvGraphicFramePr>
          <p:nvPr>
            <p:extLst>
              <p:ext uri="{D42A27DB-BD31-4B8C-83A1-F6EECF244321}">
                <p14:modId xmlns:p14="http://schemas.microsoft.com/office/powerpoint/2010/main" val="2150627077"/>
              </p:ext>
            </p:extLst>
          </p:nvPr>
        </p:nvGraphicFramePr>
        <p:xfrm>
          <a:off x="6699814" y="4787645"/>
          <a:ext cx="4107616" cy="191104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87813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31</a:t>
            </a:fld>
            <a:endParaRPr lang="en-GB" sz="2000" dirty="0"/>
          </a:p>
        </p:txBody>
      </p:sp>
      <p:graphicFrame>
        <p:nvGraphicFramePr>
          <p:cNvPr id="2" name="Gráfico 1">
            <a:extLst>
              <a:ext uri="{FF2B5EF4-FFF2-40B4-BE49-F238E27FC236}">
                <a16:creationId xmlns:a16="http://schemas.microsoft.com/office/drawing/2014/main" id="{D14394FD-11FA-4905-268D-88E473AE2A88}"/>
              </a:ext>
            </a:extLst>
          </p:cNvPr>
          <p:cNvGraphicFramePr>
            <a:graphicFrameLocks/>
          </p:cNvGraphicFramePr>
          <p:nvPr>
            <p:extLst>
              <p:ext uri="{D42A27DB-BD31-4B8C-83A1-F6EECF244321}">
                <p14:modId xmlns:p14="http://schemas.microsoft.com/office/powerpoint/2010/main" val="2699536575"/>
              </p:ext>
            </p:extLst>
          </p:nvPr>
        </p:nvGraphicFramePr>
        <p:xfrm>
          <a:off x="1503151" y="1673894"/>
          <a:ext cx="4926832" cy="4465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a:extLst>
              <a:ext uri="{FF2B5EF4-FFF2-40B4-BE49-F238E27FC236}">
                <a16:creationId xmlns:a16="http://schemas.microsoft.com/office/drawing/2014/main" id="{F05F72FA-ADFC-1EA0-97A3-600400D4F3CB}"/>
              </a:ext>
            </a:extLst>
          </p:cNvPr>
          <p:cNvGraphicFramePr>
            <a:graphicFrameLocks/>
          </p:cNvGraphicFramePr>
          <p:nvPr>
            <p:extLst>
              <p:ext uri="{D42A27DB-BD31-4B8C-83A1-F6EECF244321}">
                <p14:modId xmlns:p14="http://schemas.microsoft.com/office/powerpoint/2010/main" val="4144795742"/>
              </p:ext>
            </p:extLst>
          </p:nvPr>
        </p:nvGraphicFramePr>
        <p:xfrm>
          <a:off x="6790158" y="1666274"/>
          <a:ext cx="4850675" cy="4472940"/>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F352F7A6-E4C8-4BA5-5502-E510FFEBD66E}"/>
              </a:ext>
            </a:extLst>
          </p:cNvPr>
          <p:cNvSpPr txBox="1"/>
          <p:nvPr/>
        </p:nvSpPr>
        <p:spPr>
          <a:xfrm>
            <a:off x="1760735" y="1049007"/>
            <a:ext cx="9814703" cy="400110"/>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dirty="0"/>
              <a:t>RESULTADOS DEL ENSAYO DE FLOTACIÓN POR ESPUMAS</a:t>
            </a:r>
          </a:p>
        </p:txBody>
      </p:sp>
      <p:sp>
        <p:nvSpPr>
          <p:cNvPr id="9" name="TextBox 2">
            <a:extLst>
              <a:ext uri="{FF2B5EF4-FFF2-40B4-BE49-F238E27FC236}">
                <a16:creationId xmlns:a16="http://schemas.microsoft.com/office/drawing/2014/main" id="{4231AD56-F2D7-EE7A-038C-3A0ADC675CEF}"/>
              </a:ext>
            </a:extLst>
          </p:cNvPr>
          <p:cNvSpPr txBox="1"/>
          <p:nvPr/>
        </p:nvSpPr>
        <p:spPr>
          <a:xfrm>
            <a:off x="2504159" y="290287"/>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cxnSp>
        <p:nvCxnSpPr>
          <p:cNvPr id="3" name="Conector recto 2">
            <a:extLst>
              <a:ext uri="{FF2B5EF4-FFF2-40B4-BE49-F238E27FC236}">
                <a16:creationId xmlns:a16="http://schemas.microsoft.com/office/drawing/2014/main" id="{7F5A1625-BDB4-77B2-671F-82F973D5393D}"/>
              </a:ext>
            </a:extLst>
          </p:cNvPr>
          <p:cNvCxnSpPr>
            <a:cxnSpLocks/>
          </p:cNvCxnSpPr>
          <p:nvPr/>
        </p:nvCxnSpPr>
        <p:spPr>
          <a:xfrm>
            <a:off x="1948932" y="4180569"/>
            <a:ext cx="4305953"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id="{5DD6F809-1431-A77F-DC0F-E87F7D52443C}"/>
              </a:ext>
            </a:extLst>
          </p:cNvPr>
          <p:cNvCxnSpPr>
            <a:cxnSpLocks/>
          </p:cNvCxnSpPr>
          <p:nvPr/>
        </p:nvCxnSpPr>
        <p:spPr>
          <a:xfrm>
            <a:off x="1948932" y="3029463"/>
            <a:ext cx="4305953"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0BE3B9DF-4EAA-DD05-C48B-F9DFE72080BD}"/>
              </a:ext>
            </a:extLst>
          </p:cNvPr>
          <p:cNvCxnSpPr>
            <a:cxnSpLocks/>
          </p:cNvCxnSpPr>
          <p:nvPr/>
        </p:nvCxnSpPr>
        <p:spPr>
          <a:xfrm>
            <a:off x="7140259" y="4663710"/>
            <a:ext cx="4305953"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BDF5043F-9AE0-EA8C-2AB6-82BC1DAB4ABE}"/>
              </a:ext>
            </a:extLst>
          </p:cNvPr>
          <p:cNvCxnSpPr>
            <a:cxnSpLocks/>
          </p:cNvCxnSpPr>
          <p:nvPr/>
        </p:nvCxnSpPr>
        <p:spPr>
          <a:xfrm>
            <a:off x="7140259" y="3992501"/>
            <a:ext cx="4305953"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834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32</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728613" y="1000144"/>
            <a:ext cx="9814703" cy="400110"/>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dirty="0"/>
              <a:t>SEPARADOR MULTIGRAVIMÉTRICO MOZLEY (MGS) </a:t>
            </a:r>
          </a:p>
        </p:txBody>
      </p:sp>
      <p:sp>
        <p:nvSpPr>
          <p:cNvPr id="8" name="Rectangle 2">
            <a:extLst>
              <a:ext uri="{FF2B5EF4-FFF2-40B4-BE49-F238E27FC236}">
                <a16:creationId xmlns:a16="http://schemas.microsoft.com/office/drawing/2014/main" id="{FE8C12B1-986D-B568-40A2-C2C59D3E6690}"/>
              </a:ext>
            </a:extLst>
          </p:cNvPr>
          <p:cNvSpPr>
            <a:spLocks noChangeArrowheads="1"/>
          </p:cNvSpPr>
          <p:nvPr/>
        </p:nvSpPr>
        <p:spPr bwMode="auto">
          <a:xfrm>
            <a:off x="1598911" y="1325943"/>
            <a:ext cx="1018128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El equipo está diseñado para separar los metales y minerales más finos basándose en la diferencia de gravedad específica.</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Se preparó una cantidad de material de granulometría &lt;0,1 </a:t>
            </a:r>
            <a:r>
              <a:rPr lang="es-ES" altLang="es-ES" sz="2000" dirty="0" err="1">
                <a:latin typeface="+mn-lt"/>
              </a:rPr>
              <a:t>mm.</a:t>
            </a:r>
            <a:endParaRPr lang="es-ES" altLang="es-ES" sz="2000" dirty="0">
              <a:latin typeface="+mn-lt"/>
            </a:endParaRP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Finalmente, en esta prueba se obtienen 4 tipos de muestras (Densos, Ligeros 1, Ligeros 2 y Lavados) pero solamente se analizan 2 (Densos y Ligeros 1) debido a que si el equipo estuviera en modo continuo los otros dos no existirían.</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Las máquinas utilizadas son las siguientes Separador </a:t>
            </a:r>
            <a:r>
              <a:rPr lang="es-ES" altLang="es-ES" sz="2000" dirty="0" err="1">
                <a:latin typeface="+mn-lt"/>
              </a:rPr>
              <a:t>multigravimétrico</a:t>
            </a:r>
            <a:r>
              <a:rPr lang="es-ES" altLang="es-ES" sz="2000" dirty="0">
                <a:latin typeface="+mn-lt"/>
              </a:rPr>
              <a:t> </a:t>
            </a:r>
            <a:r>
              <a:rPr lang="es-ES" altLang="es-ES" sz="2000" dirty="0" err="1">
                <a:latin typeface="+mn-lt"/>
              </a:rPr>
              <a:t>Mozley</a:t>
            </a:r>
            <a:r>
              <a:rPr lang="es-ES" altLang="es-ES" sz="2000" dirty="0">
                <a:latin typeface="+mn-lt"/>
              </a:rPr>
              <a:t>, Estufa y Báscula.</a:t>
            </a:r>
          </a:p>
        </p:txBody>
      </p:sp>
      <p:pic>
        <p:nvPicPr>
          <p:cNvPr id="6" name="Imagen 5" descr="Imagen que contiene exterior, edificio, silla, azul&#10;&#10;Descripción generada automáticamente">
            <a:extLst>
              <a:ext uri="{FF2B5EF4-FFF2-40B4-BE49-F238E27FC236}">
                <a16:creationId xmlns:a16="http://schemas.microsoft.com/office/drawing/2014/main" id="{E2FBACF0-EAB6-6A82-FC6A-FB681A603F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5763" y="3779830"/>
            <a:ext cx="3813487" cy="2860115"/>
          </a:xfrm>
          <a:prstGeom prst="rect">
            <a:avLst/>
          </a:prstGeom>
          <a:noFill/>
          <a:ln>
            <a:noFill/>
          </a:ln>
        </p:spPr>
      </p:pic>
      <p:sp>
        <p:nvSpPr>
          <p:cNvPr id="9" name="TextBox 2">
            <a:extLst>
              <a:ext uri="{FF2B5EF4-FFF2-40B4-BE49-F238E27FC236}">
                <a16:creationId xmlns:a16="http://schemas.microsoft.com/office/drawing/2014/main" id="{E163F41C-D4A7-B662-4CA4-5639288418EE}"/>
              </a:ext>
            </a:extLst>
          </p:cNvPr>
          <p:cNvSpPr txBox="1"/>
          <p:nvPr/>
        </p:nvSpPr>
        <p:spPr>
          <a:xfrm>
            <a:off x="2349965" y="353813"/>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spTree>
    <p:extLst>
      <p:ext uri="{BB962C8B-B14F-4D97-AF65-F5344CB8AC3E}">
        <p14:creationId xmlns:p14="http://schemas.microsoft.com/office/powerpoint/2010/main" val="55946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33</a:t>
            </a:fld>
            <a:endParaRPr lang="en-GB" sz="2000" dirty="0"/>
          </a:p>
        </p:txBody>
      </p:sp>
      <p:sp>
        <p:nvSpPr>
          <p:cNvPr id="11" name="CuadroTexto 10">
            <a:extLst>
              <a:ext uri="{FF2B5EF4-FFF2-40B4-BE49-F238E27FC236}">
                <a16:creationId xmlns:a16="http://schemas.microsoft.com/office/drawing/2014/main" id="{09FA7008-036B-512F-8C3E-0AF6BD080820}"/>
              </a:ext>
            </a:extLst>
          </p:cNvPr>
          <p:cNvSpPr txBox="1"/>
          <p:nvPr/>
        </p:nvSpPr>
        <p:spPr>
          <a:xfrm>
            <a:off x="1420237" y="1573170"/>
            <a:ext cx="10573967" cy="1938992"/>
          </a:xfrm>
          <a:prstGeom prst="rect">
            <a:avLst/>
          </a:prstGeom>
          <a:noFill/>
        </p:spPr>
        <p:txBody>
          <a:bodyPr wrap="square">
            <a:spAutoFit/>
          </a:bodyPr>
          <a:lstStyle/>
          <a:p>
            <a:pPr marL="342900" indent="-342900" algn="just">
              <a:buFont typeface="Arial" panose="020B0604020202020204" pitchFamily="34" charset="0"/>
              <a:buChar char="•"/>
            </a:pPr>
            <a:r>
              <a:rPr lang="es-ES" sz="2000" dirty="0"/>
              <a:t>Se prepararon 850 g de muestra con una granulometría &lt;0,1 mm de material procedente de la escombrera y otros 850 g de muestra procedente del lavadero.</a:t>
            </a:r>
          </a:p>
          <a:p>
            <a:pPr marL="342900" indent="-342900" algn="just">
              <a:buFont typeface="Arial" panose="020B0604020202020204" pitchFamily="34" charset="0"/>
              <a:buChar char="•"/>
            </a:pPr>
            <a:r>
              <a:rPr lang="es-ES" sz="2000" dirty="0"/>
              <a:t>Este material se introdujo en la MGS obteniéndose las diferentes fracciones del ensayo (Densos, Ligeros 1, Ligeros 2 y Lavados).</a:t>
            </a:r>
          </a:p>
          <a:p>
            <a:pPr marL="342900" indent="-342900" algn="just">
              <a:buFont typeface="Arial" panose="020B0604020202020204" pitchFamily="34" charset="0"/>
              <a:buChar char="•"/>
            </a:pPr>
            <a:r>
              <a:rPr lang="es-ES" sz="2000" dirty="0"/>
              <a:t>Sólo se analizarán las tierras raras de las fracciones "Ligeros 1" y "Densos", ya que este tipo de fracciones son las que sólo se obtendrían si el equipo estuviera trabajando en continuo.</a:t>
            </a:r>
            <a:endParaRPr lang="en-US" sz="2000" dirty="0"/>
          </a:p>
        </p:txBody>
      </p:sp>
      <p:sp>
        <p:nvSpPr>
          <p:cNvPr id="6" name="CuadroTexto 5">
            <a:extLst>
              <a:ext uri="{FF2B5EF4-FFF2-40B4-BE49-F238E27FC236}">
                <a16:creationId xmlns:a16="http://schemas.microsoft.com/office/drawing/2014/main" id="{B69F3BA2-7B95-F70C-2162-184B52165FBC}"/>
              </a:ext>
            </a:extLst>
          </p:cNvPr>
          <p:cNvSpPr txBox="1"/>
          <p:nvPr/>
        </p:nvSpPr>
        <p:spPr>
          <a:xfrm>
            <a:off x="1332689" y="1000144"/>
            <a:ext cx="10466962" cy="400110"/>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dirty="0"/>
              <a:t>SEPARADOR MULTIGRAVIMÉTRICO MOZLEY (MGS) – MUESTRAS DE LA ESCOMBRERA </a:t>
            </a:r>
          </a:p>
        </p:txBody>
      </p:sp>
      <p:sp>
        <p:nvSpPr>
          <p:cNvPr id="8" name="TextBox 2">
            <a:extLst>
              <a:ext uri="{FF2B5EF4-FFF2-40B4-BE49-F238E27FC236}">
                <a16:creationId xmlns:a16="http://schemas.microsoft.com/office/drawing/2014/main" id="{5752257C-EEA1-EAD6-F61B-EF30134721BC}"/>
              </a:ext>
            </a:extLst>
          </p:cNvPr>
          <p:cNvSpPr txBox="1"/>
          <p:nvPr/>
        </p:nvSpPr>
        <p:spPr>
          <a:xfrm>
            <a:off x="2197255" y="267355"/>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pic>
        <p:nvPicPr>
          <p:cNvPr id="10" name="Imagen 9">
            <a:extLst>
              <a:ext uri="{FF2B5EF4-FFF2-40B4-BE49-F238E27FC236}">
                <a16:creationId xmlns:a16="http://schemas.microsoft.com/office/drawing/2014/main" id="{360594AB-4357-32ED-CEDB-C9C365418842}"/>
              </a:ext>
            </a:extLst>
          </p:cNvPr>
          <p:cNvPicPr>
            <a:picLocks noChangeAspect="1"/>
          </p:cNvPicPr>
          <p:nvPr/>
        </p:nvPicPr>
        <p:blipFill>
          <a:blip r:embed="rId2"/>
          <a:stretch>
            <a:fillRect/>
          </a:stretch>
        </p:blipFill>
        <p:spPr>
          <a:xfrm>
            <a:off x="334072" y="3963703"/>
            <a:ext cx="2172330" cy="1498504"/>
          </a:xfrm>
          <a:prstGeom prst="rect">
            <a:avLst/>
          </a:prstGeom>
        </p:spPr>
      </p:pic>
      <p:graphicFrame>
        <p:nvGraphicFramePr>
          <p:cNvPr id="12" name="Gráfico 11">
            <a:extLst>
              <a:ext uri="{FF2B5EF4-FFF2-40B4-BE49-F238E27FC236}">
                <a16:creationId xmlns:a16="http://schemas.microsoft.com/office/drawing/2014/main" id="{F4C6621E-DA01-4EF6-BA8A-4B324D48D5C4}"/>
              </a:ext>
            </a:extLst>
          </p:cNvPr>
          <p:cNvGraphicFramePr>
            <a:graphicFrameLocks/>
          </p:cNvGraphicFramePr>
          <p:nvPr>
            <p:extLst>
              <p:ext uri="{D42A27DB-BD31-4B8C-83A1-F6EECF244321}">
                <p14:modId xmlns:p14="http://schemas.microsoft.com/office/powerpoint/2010/main" val="2983221620"/>
              </p:ext>
            </p:extLst>
          </p:nvPr>
        </p:nvGraphicFramePr>
        <p:xfrm>
          <a:off x="2197255" y="3685078"/>
          <a:ext cx="4417006" cy="2610479"/>
        </p:xfrm>
        <a:graphic>
          <a:graphicData uri="http://schemas.openxmlformats.org/drawingml/2006/chart">
            <c:chart xmlns:c="http://schemas.openxmlformats.org/drawingml/2006/chart" xmlns:r="http://schemas.openxmlformats.org/officeDocument/2006/relationships" r:id="rId3"/>
          </a:graphicData>
        </a:graphic>
      </p:graphicFrame>
      <p:pic>
        <p:nvPicPr>
          <p:cNvPr id="2" name="Imagen 1">
            <a:extLst>
              <a:ext uri="{FF2B5EF4-FFF2-40B4-BE49-F238E27FC236}">
                <a16:creationId xmlns:a16="http://schemas.microsoft.com/office/drawing/2014/main" id="{97770A6D-7BD5-334B-9AE6-6AFAF35B4D85}"/>
              </a:ext>
            </a:extLst>
          </p:cNvPr>
          <p:cNvPicPr>
            <a:picLocks noChangeAspect="1"/>
          </p:cNvPicPr>
          <p:nvPr/>
        </p:nvPicPr>
        <p:blipFill>
          <a:blip r:embed="rId4"/>
          <a:stretch>
            <a:fillRect/>
          </a:stretch>
        </p:blipFill>
        <p:spPr>
          <a:xfrm>
            <a:off x="6305115" y="3963703"/>
            <a:ext cx="2172329" cy="1498504"/>
          </a:xfrm>
          <a:prstGeom prst="rect">
            <a:avLst/>
          </a:prstGeom>
        </p:spPr>
      </p:pic>
      <p:graphicFrame>
        <p:nvGraphicFramePr>
          <p:cNvPr id="3" name="Gráfico 2">
            <a:extLst>
              <a:ext uri="{FF2B5EF4-FFF2-40B4-BE49-F238E27FC236}">
                <a16:creationId xmlns:a16="http://schemas.microsoft.com/office/drawing/2014/main" id="{B334D7FC-72CD-2248-CF31-14D763D159B5}"/>
              </a:ext>
            </a:extLst>
          </p:cNvPr>
          <p:cNvGraphicFramePr>
            <a:graphicFrameLocks/>
          </p:cNvGraphicFramePr>
          <p:nvPr>
            <p:extLst>
              <p:ext uri="{D42A27DB-BD31-4B8C-83A1-F6EECF244321}">
                <p14:modId xmlns:p14="http://schemas.microsoft.com/office/powerpoint/2010/main" val="102207523"/>
              </p:ext>
            </p:extLst>
          </p:nvPr>
        </p:nvGraphicFramePr>
        <p:xfrm>
          <a:off x="8477444" y="3697279"/>
          <a:ext cx="3714556" cy="261047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31976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34</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503151" y="938470"/>
            <a:ext cx="9814703" cy="400110"/>
          </a:xfrm>
          <a:prstGeom prst="rect">
            <a:avLst/>
          </a:prstGeom>
          <a:noFill/>
        </p:spPr>
        <p:txBody>
          <a:bodyPr wrap="square">
            <a:spAutoFit/>
          </a:bodyPr>
          <a:lstStyle/>
          <a:p>
            <a:pPr algn="ctr">
              <a:spcBef>
                <a:spcPts val="1200"/>
              </a:spcBef>
            </a:pPr>
            <a:r>
              <a:rPr lang="en-US" sz="2000" b="1" dirty="0">
                <a:solidFill>
                  <a:srgbClr val="C00000"/>
                </a:solidFill>
              </a:rPr>
              <a:t>RESULTADOS DEL MGS</a:t>
            </a:r>
          </a:p>
        </p:txBody>
      </p:sp>
      <p:graphicFrame>
        <p:nvGraphicFramePr>
          <p:cNvPr id="8" name="Gráfico 7">
            <a:extLst>
              <a:ext uri="{FF2B5EF4-FFF2-40B4-BE49-F238E27FC236}">
                <a16:creationId xmlns:a16="http://schemas.microsoft.com/office/drawing/2014/main" id="{D5B69063-AB31-68D0-A52E-971FA82EB120}"/>
              </a:ext>
            </a:extLst>
          </p:cNvPr>
          <p:cNvGraphicFramePr>
            <a:graphicFrameLocks/>
          </p:cNvGraphicFramePr>
          <p:nvPr>
            <p:extLst>
              <p:ext uri="{D42A27DB-BD31-4B8C-83A1-F6EECF244321}">
                <p14:modId xmlns:p14="http://schemas.microsoft.com/office/powerpoint/2010/main" val="70893550"/>
              </p:ext>
            </p:extLst>
          </p:nvPr>
        </p:nvGraphicFramePr>
        <p:xfrm>
          <a:off x="1338593" y="1584801"/>
          <a:ext cx="4648200" cy="4465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a:extLst>
              <a:ext uri="{FF2B5EF4-FFF2-40B4-BE49-F238E27FC236}">
                <a16:creationId xmlns:a16="http://schemas.microsoft.com/office/drawing/2014/main" id="{FCBFE850-9DE2-7E74-B662-78ABCEAD267B}"/>
              </a:ext>
            </a:extLst>
          </p:cNvPr>
          <p:cNvGraphicFramePr>
            <a:graphicFrameLocks/>
          </p:cNvGraphicFramePr>
          <p:nvPr>
            <p:extLst>
              <p:ext uri="{D42A27DB-BD31-4B8C-83A1-F6EECF244321}">
                <p14:modId xmlns:p14="http://schemas.microsoft.com/office/powerpoint/2010/main" val="686092685"/>
              </p:ext>
            </p:extLst>
          </p:nvPr>
        </p:nvGraphicFramePr>
        <p:xfrm>
          <a:off x="6410502" y="1584801"/>
          <a:ext cx="4861560" cy="447294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2">
            <a:extLst>
              <a:ext uri="{FF2B5EF4-FFF2-40B4-BE49-F238E27FC236}">
                <a16:creationId xmlns:a16="http://schemas.microsoft.com/office/drawing/2014/main" id="{00D154AE-7815-7FE1-F650-455B842589BE}"/>
              </a:ext>
            </a:extLst>
          </p:cNvPr>
          <p:cNvSpPr txBox="1"/>
          <p:nvPr/>
        </p:nvSpPr>
        <p:spPr>
          <a:xfrm>
            <a:off x="2382081" y="292139"/>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cxnSp>
        <p:nvCxnSpPr>
          <p:cNvPr id="3" name="Conector recto 2">
            <a:extLst>
              <a:ext uri="{FF2B5EF4-FFF2-40B4-BE49-F238E27FC236}">
                <a16:creationId xmlns:a16="http://schemas.microsoft.com/office/drawing/2014/main" id="{EC3BC1C0-EF4A-84C6-FB5F-6FB7C47D5101}"/>
              </a:ext>
            </a:extLst>
          </p:cNvPr>
          <p:cNvCxnSpPr>
            <a:cxnSpLocks/>
          </p:cNvCxnSpPr>
          <p:nvPr/>
        </p:nvCxnSpPr>
        <p:spPr>
          <a:xfrm>
            <a:off x="1739207" y="4229207"/>
            <a:ext cx="4136300"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791433A8-D878-7D87-23FA-BF8BDCC363A8}"/>
              </a:ext>
            </a:extLst>
          </p:cNvPr>
          <p:cNvCxnSpPr>
            <a:cxnSpLocks/>
          </p:cNvCxnSpPr>
          <p:nvPr/>
        </p:nvCxnSpPr>
        <p:spPr>
          <a:xfrm>
            <a:off x="1755415" y="3233736"/>
            <a:ext cx="4136300"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E5507958-6541-3545-1B48-99C4F3B81999}"/>
              </a:ext>
            </a:extLst>
          </p:cNvPr>
          <p:cNvCxnSpPr>
            <a:cxnSpLocks/>
          </p:cNvCxnSpPr>
          <p:nvPr/>
        </p:nvCxnSpPr>
        <p:spPr>
          <a:xfrm>
            <a:off x="6891638" y="4449703"/>
            <a:ext cx="4136300"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696072EB-B2F7-0506-0566-C0046FB886A0}"/>
              </a:ext>
            </a:extLst>
          </p:cNvPr>
          <p:cNvCxnSpPr>
            <a:cxnSpLocks/>
          </p:cNvCxnSpPr>
          <p:nvPr/>
        </p:nvCxnSpPr>
        <p:spPr>
          <a:xfrm>
            <a:off x="6898118" y="3629330"/>
            <a:ext cx="4136300"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500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35</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728613" y="1233609"/>
            <a:ext cx="9814703" cy="400110"/>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dirty="0"/>
              <a:t>ENSAYO DE CENIZAS</a:t>
            </a:r>
          </a:p>
        </p:txBody>
      </p:sp>
      <p:sp>
        <p:nvSpPr>
          <p:cNvPr id="8" name="Rectangle 2">
            <a:extLst>
              <a:ext uri="{FF2B5EF4-FFF2-40B4-BE49-F238E27FC236}">
                <a16:creationId xmlns:a16="http://schemas.microsoft.com/office/drawing/2014/main" id="{FE8C12B1-986D-B568-40A2-C2C59D3E6690}"/>
              </a:ext>
            </a:extLst>
          </p:cNvPr>
          <p:cNvSpPr>
            <a:spLocks noChangeArrowheads="1"/>
          </p:cNvSpPr>
          <p:nvPr/>
        </p:nvSpPr>
        <p:spPr bwMode="auto">
          <a:xfrm>
            <a:off x="1760734" y="1787607"/>
            <a:ext cx="1000973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Se realizó el ensayo de cenizas para las muestras siguiendo el Método IGM - DE 004/87.</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000" dirty="0">
                <a:latin typeface="+mn-lt"/>
              </a:rPr>
              <a:t>Los equipos utilizados son los siguientes: Mufla, Estufa, Balanza de precisión, Crisoles y Desecador.</a:t>
            </a:r>
          </a:p>
        </p:txBody>
      </p:sp>
      <p:pic>
        <p:nvPicPr>
          <p:cNvPr id="10" name="Imagen 9">
            <a:extLst>
              <a:ext uri="{FF2B5EF4-FFF2-40B4-BE49-F238E27FC236}">
                <a16:creationId xmlns:a16="http://schemas.microsoft.com/office/drawing/2014/main" id="{5E47A345-3899-87A3-F731-A2DB4ED3DE9E}"/>
              </a:ext>
            </a:extLst>
          </p:cNvPr>
          <p:cNvPicPr>
            <a:picLocks noChangeAspect="1"/>
          </p:cNvPicPr>
          <p:nvPr/>
        </p:nvPicPr>
        <p:blipFill>
          <a:blip r:embed="rId2"/>
          <a:stretch>
            <a:fillRect/>
          </a:stretch>
        </p:blipFill>
        <p:spPr>
          <a:xfrm>
            <a:off x="2649743" y="3101560"/>
            <a:ext cx="7089056" cy="3083580"/>
          </a:xfrm>
          <a:prstGeom prst="rect">
            <a:avLst/>
          </a:prstGeom>
        </p:spPr>
      </p:pic>
      <p:sp>
        <p:nvSpPr>
          <p:cNvPr id="6" name="TextBox 2">
            <a:extLst>
              <a:ext uri="{FF2B5EF4-FFF2-40B4-BE49-F238E27FC236}">
                <a16:creationId xmlns:a16="http://schemas.microsoft.com/office/drawing/2014/main" id="{F50FF126-1468-EA13-82C4-F3A372992449}"/>
              </a:ext>
            </a:extLst>
          </p:cNvPr>
          <p:cNvSpPr txBox="1"/>
          <p:nvPr/>
        </p:nvSpPr>
        <p:spPr>
          <a:xfrm>
            <a:off x="2349965" y="349694"/>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spTree>
    <p:extLst>
      <p:ext uri="{BB962C8B-B14F-4D97-AF65-F5344CB8AC3E}">
        <p14:creationId xmlns:p14="http://schemas.microsoft.com/office/powerpoint/2010/main" val="3679577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36</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728613" y="1068236"/>
            <a:ext cx="9814703" cy="400110"/>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dirty="0"/>
              <a:t>ENSAYO DE CENIZAS</a:t>
            </a:r>
          </a:p>
        </p:txBody>
      </p:sp>
      <p:pic>
        <p:nvPicPr>
          <p:cNvPr id="10" name="Imagen 9">
            <a:extLst>
              <a:ext uri="{FF2B5EF4-FFF2-40B4-BE49-F238E27FC236}">
                <a16:creationId xmlns:a16="http://schemas.microsoft.com/office/drawing/2014/main" id="{815CE1C6-77D4-A13A-B946-F779CBD184A7}"/>
              </a:ext>
            </a:extLst>
          </p:cNvPr>
          <p:cNvPicPr>
            <a:picLocks noChangeAspect="1"/>
          </p:cNvPicPr>
          <p:nvPr/>
        </p:nvPicPr>
        <p:blipFill>
          <a:blip r:embed="rId2"/>
          <a:stretch>
            <a:fillRect/>
          </a:stretch>
        </p:blipFill>
        <p:spPr>
          <a:xfrm>
            <a:off x="874079" y="1533989"/>
            <a:ext cx="11042337" cy="5204911"/>
          </a:xfrm>
          <a:prstGeom prst="rect">
            <a:avLst/>
          </a:prstGeom>
        </p:spPr>
      </p:pic>
      <p:sp>
        <p:nvSpPr>
          <p:cNvPr id="11" name="TextBox 2">
            <a:extLst>
              <a:ext uri="{FF2B5EF4-FFF2-40B4-BE49-F238E27FC236}">
                <a16:creationId xmlns:a16="http://schemas.microsoft.com/office/drawing/2014/main" id="{1FFAB2A7-AEFE-F130-FC9F-B941E49011D6}"/>
              </a:ext>
            </a:extLst>
          </p:cNvPr>
          <p:cNvSpPr txBox="1"/>
          <p:nvPr/>
        </p:nvSpPr>
        <p:spPr>
          <a:xfrm>
            <a:off x="2349965" y="356262"/>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spTree>
    <p:extLst>
      <p:ext uri="{BB962C8B-B14F-4D97-AF65-F5344CB8AC3E}">
        <p14:creationId xmlns:p14="http://schemas.microsoft.com/office/powerpoint/2010/main" val="3644551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37</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728613" y="1068236"/>
            <a:ext cx="9814703" cy="400110"/>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dirty="0"/>
              <a:t>ENSAYO DE CENIZAS</a:t>
            </a:r>
          </a:p>
        </p:txBody>
      </p:sp>
      <p:sp>
        <p:nvSpPr>
          <p:cNvPr id="11" name="TextBox 2">
            <a:extLst>
              <a:ext uri="{FF2B5EF4-FFF2-40B4-BE49-F238E27FC236}">
                <a16:creationId xmlns:a16="http://schemas.microsoft.com/office/drawing/2014/main" id="{1FFAB2A7-AEFE-F130-FC9F-B941E49011D6}"/>
              </a:ext>
            </a:extLst>
          </p:cNvPr>
          <p:cNvSpPr txBox="1"/>
          <p:nvPr/>
        </p:nvSpPr>
        <p:spPr>
          <a:xfrm>
            <a:off x="2420992" y="352448"/>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pic>
        <p:nvPicPr>
          <p:cNvPr id="3" name="Imagen 2">
            <a:extLst>
              <a:ext uri="{FF2B5EF4-FFF2-40B4-BE49-F238E27FC236}">
                <a16:creationId xmlns:a16="http://schemas.microsoft.com/office/drawing/2014/main" id="{256F0EAB-DC61-322A-15A2-9DA446A0DC70}"/>
              </a:ext>
            </a:extLst>
          </p:cNvPr>
          <p:cNvPicPr>
            <a:picLocks noChangeAspect="1"/>
          </p:cNvPicPr>
          <p:nvPr/>
        </p:nvPicPr>
        <p:blipFill>
          <a:blip r:embed="rId2"/>
          <a:stretch>
            <a:fillRect/>
          </a:stretch>
        </p:blipFill>
        <p:spPr>
          <a:xfrm>
            <a:off x="851217" y="1537803"/>
            <a:ext cx="11065199" cy="5204911"/>
          </a:xfrm>
          <a:prstGeom prst="rect">
            <a:avLst/>
          </a:prstGeom>
        </p:spPr>
      </p:pic>
    </p:spTree>
    <p:extLst>
      <p:ext uri="{BB962C8B-B14F-4D97-AF65-F5344CB8AC3E}">
        <p14:creationId xmlns:p14="http://schemas.microsoft.com/office/powerpoint/2010/main" val="1114563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38</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761628" y="988817"/>
            <a:ext cx="9814703" cy="400110"/>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dirty="0"/>
              <a:t>RESUMEN DE MÉTODOS </a:t>
            </a:r>
          </a:p>
        </p:txBody>
      </p:sp>
      <p:sp>
        <p:nvSpPr>
          <p:cNvPr id="28" name="CuadroTexto 27">
            <a:extLst>
              <a:ext uri="{FF2B5EF4-FFF2-40B4-BE49-F238E27FC236}">
                <a16:creationId xmlns:a16="http://schemas.microsoft.com/office/drawing/2014/main" id="{73608F18-53FE-E81E-5CA1-FA85C7791F30}"/>
              </a:ext>
            </a:extLst>
          </p:cNvPr>
          <p:cNvSpPr txBox="1"/>
          <p:nvPr/>
        </p:nvSpPr>
        <p:spPr>
          <a:xfrm>
            <a:off x="787223" y="3097480"/>
            <a:ext cx="1943652" cy="276999"/>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sz="1200" dirty="0"/>
              <a:t>MUESTRAS INICIALES</a:t>
            </a:r>
          </a:p>
        </p:txBody>
      </p:sp>
      <p:sp>
        <p:nvSpPr>
          <p:cNvPr id="29" name="CuadroTexto 28">
            <a:extLst>
              <a:ext uri="{FF2B5EF4-FFF2-40B4-BE49-F238E27FC236}">
                <a16:creationId xmlns:a16="http://schemas.microsoft.com/office/drawing/2014/main" id="{D67C7082-30FD-CBEF-AF6C-31E4FB7365CB}"/>
              </a:ext>
            </a:extLst>
          </p:cNvPr>
          <p:cNvSpPr txBox="1"/>
          <p:nvPr/>
        </p:nvSpPr>
        <p:spPr>
          <a:xfrm>
            <a:off x="3801836" y="3095907"/>
            <a:ext cx="1943651" cy="276999"/>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sz="1200" dirty="0"/>
              <a:t>MUESTRAS TAMIZADAS</a:t>
            </a:r>
          </a:p>
        </p:txBody>
      </p:sp>
      <p:sp>
        <p:nvSpPr>
          <p:cNvPr id="30" name="CuadroTexto 29">
            <a:extLst>
              <a:ext uri="{FF2B5EF4-FFF2-40B4-BE49-F238E27FC236}">
                <a16:creationId xmlns:a16="http://schemas.microsoft.com/office/drawing/2014/main" id="{F59DF4C7-4A4F-FEA6-58BF-B39787F1F607}"/>
              </a:ext>
            </a:extLst>
          </p:cNvPr>
          <p:cNvSpPr txBox="1"/>
          <p:nvPr/>
        </p:nvSpPr>
        <p:spPr>
          <a:xfrm>
            <a:off x="8345897" y="3124740"/>
            <a:ext cx="1712503" cy="276999"/>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sz="1200" dirty="0"/>
              <a:t>CAJA DE PULSACIÓN</a:t>
            </a:r>
          </a:p>
        </p:txBody>
      </p:sp>
      <p:sp>
        <p:nvSpPr>
          <p:cNvPr id="31" name="CuadroTexto 30">
            <a:extLst>
              <a:ext uri="{FF2B5EF4-FFF2-40B4-BE49-F238E27FC236}">
                <a16:creationId xmlns:a16="http://schemas.microsoft.com/office/drawing/2014/main" id="{4F40FBBB-5591-5F36-6C17-953B24F3360F}"/>
              </a:ext>
            </a:extLst>
          </p:cNvPr>
          <p:cNvSpPr txBox="1"/>
          <p:nvPr/>
        </p:nvSpPr>
        <p:spPr>
          <a:xfrm>
            <a:off x="9275537" y="4789469"/>
            <a:ext cx="1712503" cy="276999"/>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sz="1200" dirty="0"/>
              <a:t>MESA DE SACUDIDAS</a:t>
            </a:r>
          </a:p>
        </p:txBody>
      </p:sp>
      <p:sp>
        <p:nvSpPr>
          <p:cNvPr id="32" name="CuadroTexto 31">
            <a:extLst>
              <a:ext uri="{FF2B5EF4-FFF2-40B4-BE49-F238E27FC236}">
                <a16:creationId xmlns:a16="http://schemas.microsoft.com/office/drawing/2014/main" id="{C128AB17-97AE-F655-2492-55B628334BB4}"/>
              </a:ext>
            </a:extLst>
          </p:cNvPr>
          <p:cNvSpPr txBox="1"/>
          <p:nvPr/>
        </p:nvSpPr>
        <p:spPr>
          <a:xfrm>
            <a:off x="5119119" y="4788039"/>
            <a:ext cx="2359269" cy="276999"/>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sz="1200" dirty="0"/>
              <a:t>ENSAYO DE CAMPO ELÉCTRICO</a:t>
            </a:r>
          </a:p>
        </p:txBody>
      </p:sp>
      <p:sp>
        <p:nvSpPr>
          <p:cNvPr id="33" name="CuadroTexto 32">
            <a:extLst>
              <a:ext uri="{FF2B5EF4-FFF2-40B4-BE49-F238E27FC236}">
                <a16:creationId xmlns:a16="http://schemas.microsoft.com/office/drawing/2014/main" id="{20D08192-618A-5F75-C558-B75CA1416EF3}"/>
              </a:ext>
            </a:extLst>
          </p:cNvPr>
          <p:cNvSpPr txBox="1"/>
          <p:nvPr/>
        </p:nvSpPr>
        <p:spPr>
          <a:xfrm>
            <a:off x="963033" y="4817252"/>
            <a:ext cx="2673427" cy="276999"/>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sz="1200" dirty="0"/>
              <a:t>ENSAYO DE CAMPO MAGNÉTICO</a:t>
            </a:r>
          </a:p>
        </p:txBody>
      </p:sp>
      <p:sp>
        <p:nvSpPr>
          <p:cNvPr id="34" name="CuadroTexto 33">
            <a:extLst>
              <a:ext uri="{FF2B5EF4-FFF2-40B4-BE49-F238E27FC236}">
                <a16:creationId xmlns:a16="http://schemas.microsoft.com/office/drawing/2014/main" id="{8EFDB4B7-0D3B-1399-64DF-AD791AEE3AC2}"/>
              </a:ext>
            </a:extLst>
          </p:cNvPr>
          <p:cNvSpPr txBox="1"/>
          <p:nvPr/>
        </p:nvSpPr>
        <p:spPr>
          <a:xfrm>
            <a:off x="3540868" y="6463724"/>
            <a:ext cx="2048661" cy="276999"/>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sz="1200" dirty="0"/>
              <a:t>FLOTACIÓN POR ESPUMAS</a:t>
            </a:r>
          </a:p>
        </p:txBody>
      </p:sp>
      <p:sp>
        <p:nvSpPr>
          <p:cNvPr id="35" name="CuadroTexto 34">
            <a:extLst>
              <a:ext uri="{FF2B5EF4-FFF2-40B4-BE49-F238E27FC236}">
                <a16:creationId xmlns:a16="http://schemas.microsoft.com/office/drawing/2014/main" id="{7F14C703-C916-B5E7-196B-C046CD6BABCC}"/>
              </a:ext>
            </a:extLst>
          </p:cNvPr>
          <p:cNvSpPr txBox="1"/>
          <p:nvPr/>
        </p:nvSpPr>
        <p:spPr>
          <a:xfrm>
            <a:off x="6422938" y="6467244"/>
            <a:ext cx="3504733" cy="276999"/>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sz="1200" dirty="0"/>
              <a:t>MGS</a:t>
            </a:r>
          </a:p>
        </p:txBody>
      </p:sp>
      <p:sp>
        <p:nvSpPr>
          <p:cNvPr id="6" name="TextBox 2">
            <a:extLst>
              <a:ext uri="{FF2B5EF4-FFF2-40B4-BE49-F238E27FC236}">
                <a16:creationId xmlns:a16="http://schemas.microsoft.com/office/drawing/2014/main" id="{B87083E0-F2DA-06B6-BA6A-61C85536C7BC}"/>
              </a:ext>
            </a:extLst>
          </p:cNvPr>
          <p:cNvSpPr txBox="1"/>
          <p:nvPr/>
        </p:nvSpPr>
        <p:spPr>
          <a:xfrm>
            <a:off x="2382980" y="298145"/>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pic>
        <p:nvPicPr>
          <p:cNvPr id="11" name="Imagen 10">
            <a:extLst>
              <a:ext uri="{FF2B5EF4-FFF2-40B4-BE49-F238E27FC236}">
                <a16:creationId xmlns:a16="http://schemas.microsoft.com/office/drawing/2014/main" id="{1B261695-3EF8-7E22-6AA0-DCB278B36BEC}"/>
              </a:ext>
            </a:extLst>
          </p:cNvPr>
          <p:cNvPicPr>
            <a:picLocks noChangeAspect="1"/>
          </p:cNvPicPr>
          <p:nvPr/>
        </p:nvPicPr>
        <p:blipFill rotWithShape="1">
          <a:blip r:embed="rId2"/>
          <a:srcRect t="2262"/>
          <a:stretch/>
        </p:blipFill>
        <p:spPr>
          <a:xfrm>
            <a:off x="679335" y="1640161"/>
            <a:ext cx="2075061" cy="1416847"/>
          </a:xfrm>
          <a:prstGeom prst="rect">
            <a:avLst/>
          </a:prstGeom>
          <a:ln>
            <a:solidFill>
              <a:schemeClr val="tx1"/>
            </a:solidFill>
          </a:ln>
        </p:spPr>
      </p:pic>
      <p:pic>
        <p:nvPicPr>
          <p:cNvPr id="14" name="Imagen 13">
            <a:extLst>
              <a:ext uri="{FF2B5EF4-FFF2-40B4-BE49-F238E27FC236}">
                <a16:creationId xmlns:a16="http://schemas.microsoft.com/office/drawing/2014/main" id="{9A756A9C-48C2-021A-3AE4-27E67909C664}"/>
              </a:ext>
            </a:extLst>
          </p:cNvPr>
          <p:cNvPicPr>
            <a:picLocks noChangeAspect="1"/>
          </p:cNvPicPr>
          <p:nvPr/>
        </p:nvPicPr>
        <p:blipFill>
          <a:blip r:embed="rId3"/>
          <a:stretch>
            <a:fillRect/>
          </a:stretch>
        </p:blipFill>
        <p:spPr>
          <a:xfrm>
            <a:off x="2950459" y="1649237"/>
            <a:ext cx="3619086" cy="1416847"/>
          </a:xfrm>
          <a:prstGeom prst="rect">
            <a:avLst/>
          </a:prstGeom>
          <a:ln>
            <a:solidFill>
              <a:schemeClr val="tx1"/>
            </a:solidFill>
          </a:ln>
        </p:spPr>
      </p:pic>
      <p:pic>
        <p:nvPicPr>
          <p:cNvPr id="18" name="Imagen 17">
            <a:extLst>
              <a:ext uri="{FF2B5EF4-FFF2-40B4-BE49-F238E27FC236}">
                <a16:creationId xmlns:a16="http://schemas.microsoft.com/office/drawing/2014/main" id="{1D7CC9A5-4543-AB3D-F419-6B36F9619669}"/>
              </a:ext>
            </a:extLst>
          </p:cNvPr>
          <p:cNvPicPr>
            <a:picLocks noChangeAspect="1"/>
          </p:cNvPicPr>
          <p:nvPr/>
        </p:nvPicPr>
        <p:blipFill>
          <a:blip r:embed="rId4"/>
          <a:stretch>
            <a:fillRect/>
          </a:stretch>
        </p:blipFill>
        <p:spPr>
          <a:xfrm>
            <a:off x="6765608" y="1621651"/>
            <a:ext cx="4747057" cy="1423724"/>
          </a:xfrm>
          <a:prstGeom prst="rect">
            <a:avLst/>
          </a:prstGeom>
          <a:ln>
            <a:solidFill>
              <a:schemeClr val="tx1"/>
            </a:solidFill>
          </a:ln>
        </p:spPr>
      </p:pic>
      <p:pic>
        <p:nvPicPr>
          <p:cNvPr id="22" name="Imagen 21">
            <a:extLst>
              <a:ext uri="{FF2B5EF4-FFF2-40B4-BE49-F238E27FC236}">
                <a16:creationId xmlns:a16="http://schemas.microsoft.com/office/drawing/2014/main" id="{A56E1CB3-0979-8015-4D05-15C75255F9DC}"/>
              </a:ext>
            </a:extLst>
          </p:cNvPr>
          <p:cNvPicPr>
            <a:picLocks noChangeAspect="1"/>
          </p:cNvPicPr>
          <p:nvPr/>
        </p:nvPicPr>
        <p:blipFill>
          <a:blip r:embed="rId5"/>
          <a:stretch>
            <a:fillRect/>
          </a:stretch>
        </p:blipFill>
        <p:spPr>
          <a:xfrm>
            <a:off x="427137" y="3417247"/>
            <a:ext cx="3619087" cy="1361105"/>
          </a:xfrm>
          <a:prstGeom prst="rect">
            <a:avLst/>
          </a:prstGeom>
          <a:ln>
            <a:solidFill>
              <a:schemeClr val="tx1"/>
            </a:solidFill>
          </a:ln>
        </p:spPr>
      </p:pic>
      <p:pic>
        <p:nvPicPr>
          <p:cNvPr id="24" name="Imagen 23">
            <a:extLst>
              <a:ext uri="{FF2B5EF4-FFF2-40B4-BE49-F238E27FC236}">
                <a16:creationId xmlns:a16="http://schemas.microsoft.com/office/drawing/2014/main" id="{33502F5A-96D7-7687-7A0E-331C9A9A63D9}"/>
              </a:ext>
            </a:extLst>
          </p:cNvPr>
          <p:cNvPicPr>
            <a:picLocks noChangeAspect="1"/>
          </p:cNvPicPr>
          <p:nvPr/>
        </p:nvPicPr>
        <p:blipFill>
          <a:blip r:embed="rId6"/>
          <a:stretch>
            <a:fillRect/>
          </a:stretch>
        </p:blipFill>
        <p:spPr>
          <a:xfrm>
            <a:off x="4242287" y="3391811"/>
            <a:ext cx="3903491" cy="1389549"/>
          </a:xfrm>
          <a:prstGeom prst="rect">
            <a:avLst/>
          </a:prstGeom>
          <a:ln>
            <a:solidFill>
              <a:schemeClr val="tx1"/>
            </a:solidFill>
          </a:ln>
        </p:spPr>
      </p:pic>
      <p:pic>
        <p:nvPicPr>
          <p:cNvPr id="36" name="Imagen 35">
            <a:extLst>
              <a:ext uri="{FF2B5EF4-FFF2-40B4-BE49-F238E27FC236}">
                <a16:creationId xmlns:a16="http://schemas.microsoft.com/office/drawing/2014/main" id="{BCFFCCC8-3E1C-52F9-0F4D-F17A764AA000}"/>
              </a:ext>
            </a:extLst>
          </p:cNvPr>
          <p:cNvPicPr>
            <a:picLocks noChangeAspect="1"/>
          </p:cNvPicPr>
          <p:nvPr/>
        </p:nvPicPr>
        <p:blipFill>
          <a:blip r:embed="rId7"/>
          <a:stretch>
            <a:fillRect/>
          </a:stretch>
        </p:blipFill>
        <p:spPr>
          <a:xfrm>
            <a:off x="8335394" y="3373353"/>
            <a:ext cx="3562334" cy="1400602"/>
          </a:xfrm>
          <a:prstGeom prst="rect">
            <a:avLst/>
          </a:prstGeom>
          <a:ln>
            <a:solidFill>
              <a:schemeClr val="tx1"/>
            </a:solidFill>
          </a:ln>
        </p:spPr>
      </p:pic>
      <p:pic>
        <p:nvPicPr>
          <p:cNvPr id="38" name="Imagen 37">
            <a:extLst>
              <a:ext uri="{FF2B5EF4-FFF2-40B4-BE49-F238E27FC236}">
                <a16:creationId xmlns:a16="http://schemas.microsoft.com/office/drawing/2014/main" id="{D14BF4D9-5344-3CA8-0EE5-8F059A72D006}"/>
              </a:ext>
            </a:extLst>
          </p:cNvPr>
          <p:cNvPicPr>
            <a:picLocks noChangeAspect="1"/>
          </p:cNvPicPr>
          <p:nvPr/>
        </p:nvPicPr>
        <p:blipFill>
          <a:blip r:embed="rId8"/>
          <a:stretch>
            <a:fillRect/>
          </a:stretch>
        </p:blipFill>
        <p:spPr>
          <a:xfrm>
            <a:off x="2982409" y="5095373"/>
            <a:ext cx="3211623" cy="1384374"/>
          </a:xfrm>
          <a:prstGeom prst="rect">
            <a:avLst/>
          </a:prstGeom>
          <a:ln>
            <a:solidFill>
              <a:schemeClr val="tx1"/>
            </a:solidFill>
          </a:ln>
        </p:spPr>
      </p:pic>
      <p:pic>
        <p:nvPicPr>
          <p:cNvPr id="40" name="Imagen 39">
            <a:extLst>
              <a:ext uri="{FF2B5EF4-FFF2-40B4-BE49-F238E27FC236}">
                <a16:creationId xmlns:a16="http://schemas.microsoft.com/office/drawing/2014/main" id="{C47A47EC-6687-E4D5-8419-F71FC2CC085D}"/>
              </a:ext>
            </a:extLst>
          </p:cNvPr>
          <p:cNvPicPr>
            <a:picLocks noChangeAspect="1"/>
          </p:cNvPicPr>
          <p:nvPr/>
        </p:nvPicPr>
        <p:blipFill>
          <a:blip r:embed="rId9"/>
          <a:stretch>
            <a:fillRect/>
          </a:stretch>
        </p:blipFill>
        <p:spPr>
          <a:xfrm>
            <a:off x="6414778" y="5081122"/>
            <a:ext cx="3128056" cy="1386122"/>
          </a:xfrm>
          <a:prstGeom prst="rect">
            <a:avLst/>
          </a:prstGeom>
          <a:ln>
            <a:solidFill>
              <a:schemeClr val="tx1"/>
            </a:solidFill>
          </a:ln>
        </p:spPr>
      </p:pic>
    </p:spTree>
    <p:extLst>
      <p:ext uri="{BB962C8B-B14F-4D97-AF65-F5344CB8AC3E}">
        <p14:creationId xmlns:p14="http://schemas.microsoft.com/office/powerpoint/2010/main" val="949725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EF02C2-42E2-CB75-658A-6371B9F1A60A}"/>
              </a:ext>
            </a:extLst>
          </p:cNvPr>
          <p:cNvSpPr txBox="1"/>
          <p:nvPr/>
        </p:nvSpPr>
        <p:spPr>
          <a:xfrm>
            <a:off x="1975721" y="291687"/>
            <a:ext cx="950465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REE en Polonia y Eslovenia</a:t>
            </a:r>
            <a:endParaRPr lang="en-GB" sz="3600" dirty="0">
              <a:solidFill>
                <a:srgbClr val="0070C0"/>
              </a:solidFill>
            </a:endParaRPr>
          </a:p>
        </p:txBody>
      </p:sp>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39</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DESCRIPCIÓN DE LOS PUNTOS DE MUESTREO</a:t>
            </a:r>
          </a:p>
        </p:txBody>
      </p:sp>
      <p:sp>
        <p:nvSpPr>
          <p:cNvPr id="9" name="TextBox 9">
            <a:extLst>
              <a:ext uri="{FF2B5EF4-FFF2-40B4-BE49-F238E27FC236}">
                <a16:creationId xmlns:a16="http://schemas.microsoft.com/office/drawing/2014/main" id="{310E83C4-0EFC-3E2E-D9C9-DE47A618B0DD}"/>
              </a:ext>
            </a:extLst>
          </p:cNvPr>
          <p:cNvSpPr txBox="1"/>
          <p:nvPr/>
        </p:nvSpPr>
        <p:spPr>
          <a:xfrm>
            <a:off x="4727643" y="1917786"/>
            <a:ext cx="7188773" cy="4862870"/>
          </a:xfrm>
          <a:prstGeom prst="rect">
            <a:avLst/>
          </a:prstGeom>
          <a:noFill/>
        </p:spPr>
        <p:txBody>
          <a:bodyPr wrap="square">
            <a:spAutoFit/>
          </a:bodyPr>
          <a:lstStyle/>
          <a:p>
            <a:pPr marL="342900" indent="-342900" algn="just">
              <a:spcBef>
                <a:spcPts val="1200"/>
              </a:spcBef>
              <a:buFont typeface="Arial" panose="020B0604020202020204" pitchFamily="34" charset="0"/>
              <a:buChar char="•"/>
            </a:pPr>
            <a:r>
              <a:rPr lang="es-ES" sz="2000" dirty="0"/>
              <a:t>Se tomaron 7 sacos de muestra de todo-uno que llegaron por correo desde Polonia (40 kg)  </a:t>
            </a:r>
          </a:p>
          <a:p>
            <a:pPr marL="342900" indent="-342900" algn="just">
              <a:spcBef>
                <a:spcPts val="1200"/>
              </a:spcBef>
              <a:buFont typeface="Arial" panose="020B0604020202020204" pitchFamily="34" charset="0"/>
              <a:buChar char="•"/>
            </a:pPr>
            <a:r>
              <a:rPr lang="es-ES" sz="2000" dirty="0"/>
              <a:t>Estériles de carbón tipo hulla</a:t>
            </a:r>
          </a:p>
          <a:p>
            <a:pPr marL="342900" indent="-342900" algn="just">
              <a:spcBef>
                <a:spcPts val="1200"/>
              </a:spcBef>
              <a:buFont typeface="Arial" panose="020B0604020202020204" pitchFamily="34" charset="0"/>
              <a:buChar char="•"/>
            </a:pPr>
            <a:r>
              <a:rPr lang="es-ES" sz="2000" dirty="0"/>
              <a:t>Se realizó el mismo procedimiento de secado y cálculo de la humedad que las muestras españolas (Norma UNE 32-001-81).</a:t>
            </a:r>
          </a:p>
          <a:p>
            <a:pPr marL="342900" indent="-342900" algn="just">
              <a:spcBef>
                <a:spcPts val="1200"/>
              </a:spcBef>
              <a:buFont typeface="Arial" panose="020B0604020202020204" pitchFamily="34" charset="0"/>
              <a:buChar char="•"/>
            </a:pPr>
            <a:endParaRPr lang="es-ES" sz="2000" dirty="0"/>
          </a:p>
          <a:p>
            <a:pPr marL="342900" indent="-342900" algn="just">
              <a:spcBef>
                <a:spcPts val="1200"/>
              </a:spcBef>
              <a:buFont typeface="Arial" panose="020B0604020202020204" pitchFamily="34" charset="0"/>
              <a:buChar char="•"/>
            </a:pPr>
            <a:r>
              <a:rPr lang="es-ES" sz="2000" dirty="0"/>
              <a:t>Se tomaron 2 cajas de muestra todo-uno que llegaron por correo desde Eslovenia (40 kg) </a:t>
            </a:r>
          </a:p>
          <a:p>
            <a:pPr marL="342900" indent="-342900" algn="just">
              <a:spcBef>
                <a:spcPts val="1200"/>
              </a:spcBef>
              <a:buFont typeface="Arial" panose="020B0604020202020204" pitchFamily="34" charset="0"/>
              <a:buChar char="•"/>
            </a:pPr>
            <a:r>
              <a:rPr lang="es-ES" sz="2000" dirty="0"/>
              <a:t>Estériles de carbón tipo lignito  </a:t>
            </a:r>
          </a:p>
          <a:p>
            <a:pPr marL="342900" indent="-342900" algn="just">
              <a:spcBef>
                <a:spcPts val="1200"/>
              </a:spcBef>
              <a:buFont typeface="Arial" panose="020B0604020202020204" pitchFamily="34" charset="0"/>
              <a:buChar char="•"/>
            </a:pPr>
            <a:r>
              <a:rPr lang="es-ES" sz="2000" dirty="0"/>
              <a:t>Se realizó el mismo procedimiento de secado y cálculo de la humedad que las muestras españolas (Norma UNE 32-001-81).</a:t>
            </a:r>
          </a:p>
          <a:p>
            <a:pPr algn="just">
              <a:spcBef>
                <a:spcPts val="1200"/>
              </a:spcBef>
            </a:pPr>
            <a:r>
              <a:rPr lang="es-ES" sz="2000" dirty="0"/>
              <a:t>            </a:t>
            </a:r>
          </a:p>
        </p:txBody>
      </p:sp>
      <p:pic>
        <p:nvPicPr>
          <p:cNvPr id="8" name="Imagen 7" descr="Un grupo de zapatos en el piso&#10;&#10;Descripción generada automáticamente con confianza baja">
            <a:extLst>
              <a:ext uri="{FF2B5EF4-FFF2-40B4-BE49-F238E27FC236}">
                <a16:creationId xmlns:a16="http://schemas.microsoft.com/office/drawing/2014/main" id="{1AB7CD19-C64C-2EB3-9920-6E92958FA19E}"/>
              </a:ext>
            </a:extLst>
          </p:cNvPr>
          <p:cNvPicPr>
            <a:picLocks noChangeAspect="1"/>
          </p:cNvPicPr>
          <p:nvPr/>
        </p:nvPicPr>
        <p:blipFill rotWithShape="1">
          <a:blip r:embed="rId2">
            <a:extLst>
              <a:ext uri="{28A0092B-C50C-407E-A947-70E740481C1C}">
                <a14:useLocalDpi xmlns:a14="http://schemas.microsoft.com/office/drawing/2010/main" val="0"/>
              </a:ext>
            </a:extLst>
          </a:blip>
          <a:srcRect l="34513" t="16689" r="6467" b="17961"/>
          <a:stretch/>
        </p:blipFill>
        <p:spPr>
          <a:xfrm>
            <a:off x="1975721" y="1791259"/>
            <a:ext cx="2527953" cy="2099338"/>
          </a:xfrm>
          <a:prstGeom prst="rect">
            <a:avLst/>
          </a:prstGeom>
        </p:spPr>
      </p:pic>
      <p:pic>
        <p:nvPicPr>
          <p:cNvPr id="10" name="Imagen 9" descr="Un grupo de zapatos en el piso&#10;&#10;Descripción generada automáticamente con confianza baja">
            <a:extLst>
              <a:ext uri="{FF2B5EF4-FFF2-40B4-BE49-F238E27FC236}">
                <a16:creationId xmlns:a16="http://schemas.microsoft.com/office/drawing/2014/main" id="{F2181DE7-53DC-C9F1-22BF-3917935D6D2D}"/>
              </a:ext>
            </a:extLst>
          </p:cNvPr>
          <p:cNvPicPr>
            <a:picLocks noChangeAspect="1"/>
          </p:cNvPicPr>
          <p:nvPr/>
        </p:nvPicPr>
        <p:blipFill rotWithShape="1">
          <a:blip r:embed="rId2">
            <a:extLst>
              <a:ext uri="{28A0092B-C50C-407E-A947-70E740481C1C}">
                <a14:useLocalDpi xmlns:a14="http://schemas.microsoft.com/office/drawing/2010/main" val="0"/>
              </a:ext>
            </a:extLst>
          </a:blip>
          <a:srcRect l="8826" t="44937" r="64252" b="17961"/>
          <a:stretch/>
        </p:blipFill>
        <p:spPr>
          <a:xfrm>
            <a:off x="2156684" y="4214054"/>
            <a:ext cx="2166025" cy="2238874"/>
          </a:xfrm>
          <a:prstGeom prst="rect">
            <a:avLst/>
          </a:prstGeom>
        </p:spPr>
      </p:pic>
    </p:spTree>
    <p:extLst>
      <p:ext uri="{BB962C8B-B14F-4D97-AF65-F5344CB8AC3E}">
        <p14:creationId xmlns:p14="http://schemas.microsoft.com/office/powerpoint/2010/main" val="1250377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FCBCD0C-8E9A-2033-0AC2-CE5C6B2C4E8E}"/>
              </a:ext>
            </a:extLst>
          </p:cNvPr>
          <p:cNvSpPr txBox="1"/>
          <p:nvPr/>
        </p:nvSpPr>
        <p:spPr>
          <a:xfrm>
            <a:off x="2016644" y="1350609"/>
            <a:ext cx="9459097" cy="707886"/>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s-ES" sz="2000" dirty="0"/>
              <a:t>Estos elementos pueden dividirse en tres grupos: ligeros (LREE), medios (MREE) y pesados (HREE).</a:t>
            </a:r>
            <a:endParaRPr lang="en-US" sz="2000" dirty="0"/>
          </a:p>
        </p:txBody>
      </p:sp>
      <p:sp>
        <p:nvSpPr>
          <p:cNvPr id="15" name="Slide Number Placeholder 13">
            <a:extLst>
              <a:ext uri="{FF2B5EF4-FFF2-40B4-BE49-F238E27FC236}">
                <a16:creationId xmlns:a16="http://schemas.microsoft.com/office/drawing/2014/main" id="{6DDC3609-F246-07AC-8E71-DA0CD90D5619}"/>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4</a:t>
            </a:fld>
            <a:endParaRPr lang="en-GB" sz="2000" dirty="0"/>
          </a:p>
        </p:txBody>
      </p:sp>
      <p:sp>
        <p:nvSpPr>
          <p:cNvPr id="6" name="CuadroTexto 5">
            <a:extLst>
              <a:ext uri="{FF2B5EF4-FFF2-40B4-BE49-F238E27FC236}">
                <a16:creationId xmlns:a16="http://schemas.microsoft.com/office/drawing/2014/main" id="{F986C275-BB06-BDC3-2F31-C0C2E6B3018B}"/>
              </a:ext>
            </a:extLst>
          </p:cNvPr>
          <p:cNvSpPr txBox="1"/>
          <p:nvPr/>
        </p:nvSpPr>
        <p:spPr>
          <a:xfrm>
            <a:off x="3262689" y="4749442"/>
            <a:ext cx="1777041" cy="523220"/>
          </a:xfrm>
          <a:prstGeom prst="rect">
            <a:avLst/>
          </a:prstGeom>
          <a:noFill/>
        </p:spPr>
        <p:txBody>
          <a:bodyPr wrap="square" rtlCol="0">
            <a:spAutoFit/>
          </a:bodyPr>
          <a:lstStyle/>
          <a:p>
            <a:pPr algn="ctr"/>
            <a:r>
              <a:rPr lang="es-ES" sz="2800" b="1" dirty="0">
                <a:solidFill>
                  <a:srgbClr val="FF0000"/>
                </a:solidFill>
              </a:rPr>
              <a:t>LREE</a:t>
            </a:r>
          </a:p>
        </p:txBody>
      </p:sp>
      <p:sp>
        <p:nvSpPr>
          <p:cNvPr id="11" name="Abrir llave 10">
            <a:extLst>
              <a:ext uri="{FF2B5EF4-FFF2-40B4-BE49-F238E27FC236}">
                <a16:creationId xmlns:a16="http://schemas.microsoft.com/office/drawing/2014/main" id="{868A8D90-D9D1-5880-CFFB-C029C5E61D35}"/>
              </a:ext>
            </a:extLst>
          </p:cNvPr>
          <p:cNvSpPr/>
          <p:nvPr/>
        </p:nvSpPr>
        <p:spPr>
          <a:xfrm rot="16200000">
            <a:off x="8686527" y="2626924"/>
            <a:ext cx="379930" cy="3706239"/>
          </a:xfrm>
          <a:prstGeom prst="leftBrace">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 name="CuadroTexto 12">
            <a:extLst>
              <a:ext uri="{FF2B5EF4-FFF2-40B4-BE49-F238E27FC236}">
                <a16:creationId xmlns:a16="http://schemas.microsoft.com/office/drawing/2014/main" id="{369059AD-B562-25D4-C2E2-537C01C03899}"/>
              </a:ext>
            </a:extLst>
          </p:cNvPr>
          <p:cNvSpPr txBox="1"/>
          <p:nvPr/>
        </p:nvSpPr>
        <p:spPr>
          <a:xfrm>
            <a:off x="5356637" y="4749442"/>
            <a:ext cx="1777041" cy="523220"/>
          </a:xfrm>
          <a:prstGeom prst="rect">
            <a:avLst/>
          </a:prstGeom>
          <a:noFill/>
        </p:spPr>
        <p:txBody>
          <a:bodyPr wrap="square" rtlCol="0">
            <a:spAutoFit/>
          </a:bodyPr>
          <a:lstStyle/>
          <a:p>
            <a:pPr algn="ctr"/>
            <a:r>
              <a:rPr lang="es-ES" sz="2800" b="1" dirty="0">
                <a:solidFill>
                  <a:srgbClr val="FF0000"/>
                </a:solidFill>
              </a:rPr>
              <a:t>MREE</a:t>
            </a:r>
          </a:p>
        </p:txBody>
      </p:sp>
      <p:sp>
        <p:nvSpPr>
          <p:cNvPr id="14" name="CuadroTexto 13">
            <a:extLst>
              <a:ext uri="{FF2B5EF4-FFF2-40B4-BE49-F238E27FC236}">
                <a16:creationId xmlns:a16="http://schemas.microsoft.com/office/drawing/2014/main" id="{1EDC5C94-512C-AD70-21BE-C72AE3A4E6C6}"/>
              </a:ext>
            </a:extLst>
          </p:cNvPr>
          <p:cNvSpPr txBox="1"/>
          <p:nvPr/>
        </p:nvSpPr>
        <p:spPr>
          <a:xfrm>
            <a:off x="7987971" y="4749442"/>
            <a:ext cx="1777041" cy="523220"/>
          </a:xfrm>
          <a:prstGeom prst="rect">
            <a:avLst/>
          </a:prstGeom>
          <a:noFill/>
        </p:spPr>
        <p:txBody>
          <a:bodyPr wrap="square" rtlCol="0">
            <a:spAutoFit/>
          </a:bodyPr>
          <a:lstStyle/>
          <a:p>
            <a:pPr algn="ctr"/>
            <a:r>
              <a:rPr lang="es-ES" sz="2800" b="1" dirty="0">
                <a:solidFill>
                  <a:srgbClr val="FF0000"/>
                </a:solidFill>
              </a:rPr>
              <a:t>HREE</a:t>
            </a:r>
          </a:p>
        </p:txBody>
      </p:sp>
      <p:pic>
        <p:nvPicPr>
          <p:cNvPr id="16" name="Imagen 15">
            <a:extLst>
              <a:ext uri="{FF2B5EF4-FFF2-40B4-BE49-F238E27FC236}">
                <a16:creationId xmlns:a16="http://schemas.microsoft.com/office/drawing/2014/main" id="{048A5D9D-6E42-3756-BD6B-8ACD938E64E4}"/>
              </a:ext>
            </a:extLst>
          </p:cNvPr>
          <p:cNvPicPr>
            <a:picLocks noChangeAspect="1"/>
          </p:cNvPicPr>
          <p:nvPr/>
        </p:nvPicPr>
        <p:blipFill rotWithShape="1">
          <a:blip r:embed="rId2"/>
          <a:srcRect l="20440" t="77441" r="3973" b="9502"/>
          <a:stretch/>
        </p:blipFill>
        <p:spPr>
          <a:xfrm>
            <a:off x="2806344" y="3511289"/>
            <a:ext cx="7357261" cy="684319"/>
          </a:xfrm>
          <a:prstGeom prst="rect">
            <a:avLst/>
          </a:prstGeom>
        </p:spPr>
      </p:pic>
      <p:pic>
        <p:nvPicPr>
          <p:cNvPr id="17" name="Imagen 16">
            <a:extLst>
              <a:ext uri="{FF2B5EF4-FFF2-40B4-BE49-F238E27FC236}">
                <a16:creationId xmlns:a16="http://schemas.microsoft.com/office/drawing/2014/main" id="{660224B8-2A07-B079-7046-50C539DF3412}"/>
              </a:ext>
            </a:extLst>
          </p:cNvPr>
          <p:cNvPicPr>
            <a:picLocks noChangeAspect="1"/>
          </p:cNvPicPr>
          <p:nvPr/>
        </p:nvPicPr>
        <p:blipFill rotWithShape="1">
          <a:blip r:embed="rId2"/>
          <a:srcRect l="12794" t="34120" r="81296" b="35505"/>
          <a:stretch/>
        </p:blipFill>
        <p:spPr>
          <a:xfrm>
            <a:off x="10066325" y="2330967"/>
            <a:ext cx="663288" cy="1835611"/>
          </a:xfrm>
          <a:prstGeom prst="rect">
            <a:avLst/>
          </a:prstGeom>
        </p:spPr>
      </p:pic>
      <p:sp>
        <p:nvSpPr>
          <p:cNvPr id="18" name="Abrir llave 17">
            <a:extLst>
              <a:ext uri="{FF2B5EF4-FFF2-40B4-BE49-F238E27FC236}">
                <a16:creationId xmlns:a16="http://schemas.microsoft.com/office/drawing/2014/main" id="{FC0565D5-FB14-6325-BC31-021C4FE88E1E}"/>
              </a:ext>
            </a:extLst>
          </p:cNvPr>
          <p:cNvSpPr/>
          <p:nvPr/>
        </p:nvSpPr>
        <p:spPr>
          <a:xfrm rot="16200000">
            <a:off x="3961249" y="3153611"/>
            <a:ext cx="379930" cy="2631470"/>
          </a:xfrm>
          <a:prstGeom prst="leftBrace">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9" name="Abrir llave 18">
            <a:extLst>
              <a:ext uri="{FF2B5EF4-FFF2-40B4-BE49-F238E27FC236}">
                <a16:creationId xmlns:a16="http://schemas.microsoft.com/office/drawing/2014/main" id="{C1C8DC6B-A64D-D73C-53B2-AB96846D59F6}"/>
              </a:ext>
            </a:extLst>
          </p:cNvPr>
          <p:cNvSpPr/>
          <p:nvPr/>
        </p:nvSpPr>
        <p:spPr>
          <a:xfrm rot="16200000">
            <a:off x="6055197" y="3701831"/>
            <a:ext cx="379930" cy="1556425"/>
          </a:xfrm>
          <a:prstGeom prst="leftBrace">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 name="TextBox 2">
            <a:extLst>
              <a:ext uri="{FF2B5EF4-FFF2-40B4-BE49-F238E27FC236}">
                <a16:creationId xmlns:a16="http://schemas.microsoft.com/office/drawing/2014/main" id="{E26283A0-1EB5-CC36-0C8A-528F04E3A611}"/>
              </a:ext>
            </a:extLst>
          </p:cNvPr>
          <p:cNvSpPr txBox="1"/>
          <p:nvPr/>
        </p:nvSpPr>
        <p:spPr>
          <a:xfrm>
            <a:off x="3461851" y="328129"/>
            <a:ext cx="5777399" cy="646331"/>
          </a:xfrm>
          <a:prstGeom prst="rect">
            <a:avLst/>
          </a:prstGeom>
          <a:noFill/>
        </p:spPr>
        <p:txBody>
          <a:bodyPr wrap="square">
            <a:spAutoFit/>
          </a:bodyPr>
          <a:lstStyle/>
          <a:p>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Definición</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de tierras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raras</a:t>
            </a:r>
            <a:endParaRPr lang="en-GB" sz="3600" dirty="0">
              <a:solidFill>
                <a:srgbClr val="0070C0"/>
              </a:solidFill>
            </a:endParaRPr>
          </a:p>
        </p:txBody>
      </p:sp>
    </p:spTree>
    <p:extLst>
      <p:ext uri="{BB962C8B-B14F-4D97-AF65-F5344CB8AC3E}">
        <p14:creationId xmlns:p14="http://schemas.microsoft.com/office/powerpoint/2010/main" val="889472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40</a:t>
            </a:fld>
            <a:endParaRPr lang="en-GB" sz="2000" dirty="0"/>
          </a:p>
        </p:txBody>
      </p:sp>
      <p:sp>
        <p:nvSpPr>
          <p:cNvPr id="23" name="TextBox 9">
            <a:extLst>
              <a:ext uri="{FF2B5EF4-FFF2-40B4-BE49-F238E27FC236}">
                <a16:creationId xmlns:a16="http://schemas.microsoft.com/office/drawing/2014/main" id="{2F3B8C26-3C8E-2C84-75B4-E497875B62E2}"/>
              </a:ext>
            </a:extLst>
          </p:cNvPr>
          <p:cNvSpPr txBox="1"/>
          <p:nvPr/>
        </p:nvSpPr>
        <p:spPr>
          <a:xfrm>
            <a:off x="6728050" y="5556728"/>
            <a:ext cx="4413887" cy="400110"/>
          </a:xfrm>
          <a:prstGeom prst="rect">
            <a:avLst/>
          </a:prstGeom>
          <a:noFill/>
        </p:spPr>
        <p:txBody>
          <a:bodyPr wrap="square">
            <a:spAutoFit/>
          </a:bodyPr>
          <a:lstStyle/>
          <a:p>
            <a:pPr algn="ctr">
              <a:spcBef>
                <a:spcPts val="1200"/>
              </a:spcBef>
            </a:pPr>
            <a:r>
              <a:rPr lang="en-US" sz="2000" dirty="0"/>
              <a:t>Estado </a:t>
            </a:r>
            <a:r>
              <a:rPr lang="en-US" sz="2000" dirty="0" err="1"/>
              <a:t>inicial</a:t>
            </a:r>
            <a:r>
              <a:rPr lang="en-US" sz="2000" dirty="0"/>
              <a:t> de la </a:t>
            </a:r>
            <a:r>
              <a:rPr lang="en-US" sz="2000" dirty="0" err="1"/>
              <a:t>muestra</a:t>
            </a:r>
            <a:r>
              <a:rPr lang="en-US" sz="2000" dirty="0"/>
              <a:t> </a:t>
            </a:r>
            <a:r>
              <a:rPr lang="en-US" sz="2000" dirty="0" err="1"/>
              <a:t>Eslovenia</a:t>
            </a:r>
            <a:endParaRPr lang="en-US" sz="2000" dirty="0"/>
          </a:p>
        </p:txBody>
      </p:sp>
      <p:sp>
        <p:nvSpPr>
          <p:cNvPr id="12" name="TextBox 9">
            <a:extLst>
              <a:ext uri="{FF2B5EF4-FFF2-40B4-BE49-F238E27FC236}">
                <a16:creationId xmlns:a16="http://schemas.microsoft.com/office/drawing/2014/main" id="{1028E208-6916-2018-77BA-890C5165CB61}"/>
              </a:ext>
            </a:extLst>
          </p:cNvPr>
          <p:cNvSpPr txBox="1"/>
          <p:nvPr/>
        </p:nvSpPr>
        <p:spPr>
          <a:xfrm>
            <a:off x="1604764" y="5556728"/>
            <a:ext cx="5078710" cy="400110"/>
          </a:xfrm>
          <a:prstGeom prst="rect">
            <a:avLst/>
          </a:prstGeom>
          <a:noFill/>
        </p:spPr>
        <p:txBody>
          <a:bodyPr wrap="square">
            <a:spAutoFit/>
          </a:bodyPr>
          <a:lstStyle/>
          <a:p>
            <a:pPr algn="ctr">
              <a:spcBef>
                <a:spcPts val="1200"/>
              </a:spcBef>
            </a:pPr>
            <a:r>
              <a:rPr lang="en-US" sz="2000" dirty="0"/>
              <a:t>Estado </a:t>
            </a:r>
            <a:r>
              <a:rPr lang="en-US" sz="2000" dirty="0" err="1"/>
              <a:t>inicial</a:t>
            </a:r>
            <a:r>
              <a:rPr lang="en-US" sz="2000" dirty="0"/>
              <a:t> de la </a:t>
            </a:r>
            <a:r>
              <a:rPr lang="en-US" sz="2000" dirty="0" err="1"/>
              <a:t>muestra</a:t>
            </a:r>
            <a:r>
              <a:rPr lang="en-US" sz="2000" dirty="0"/>
              <a:t> de Polonia</a:t>
            </a:r>
          </a:p>
        </p:txBody>
      </p:sp>
      <p:sp>
        <p:nvSpPr>
          <p:cNvPr id="6" name="CuadroTexto 5">
            <a:extLst>
              <a:ext uri="{FF2B5EF4-FFF2-40B4-BE49-F238E27FC236}">
                <a16:creationId xmlns:a16="http://schemas.microsoft.com/office/drawing/2014/main" id="{DB3EFD5E-47E0-833A-52A3-B07698499183}"/>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TRATAMIENTO DE LAS MUESTRAS PARA ANÁLISIS – ANÁLISIS INICIAL</a:t>
            </a:r>
          </a:p>
        </p:txBody>
      </p:sp>
      <p:sp>
        <p:nvSpPr>
          <p:cNvPr id="3" name="TextBox 2">
            <a:extLst>
              <a:ext uri="{FF2B5EF4-FFF2-40B4-BE49-F238E27FC236}">
                <a16:creationId xmlns:a16="http://schemas.microsoft.com/office/drawing/2014/main" id="{21A0395A-2352-5147-D174-F2A21A9EE4BA}"/>
              </a:ext>
            </a:extLst>
          </p:cNvPr>
          <p:cNvSpPr txBox="1"/>
          <p:nvPr/>
        </p:nvSpPr>
        <p:spPr>
          <a:xfrm>
            <a:off x="1975721" y="291687"/>
            <a:ext cx="950465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REE en Polonia y Eslovenia</a:t>
            </a:r>
            <a:endParaRPr lang="en-GB" sz="3600" dirty="0">
              <a:solidFill>
                <a:srgbClr val="0070C0"/>
              </a:solidFill>
            </a:endParaRPr>
          </a:p>
        </p:txBody>
      </p:sp>
      <p:pic>
        <p:nvPicPr>
          <p:cNvPr id="5" name="Imagen 4">
            <a:extLst>
              <a:ext uri="{FF2B5EF4-FFF2-40B4-BE49-F238E27FC236}">
                <a16:creationId xmlns:a16="http://schemas.microsoft.com/office/drawing/2014/main" id="{6E2D6EB8-AD22-EC25-30B3-14841F885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299264" y="2170274"/>
            <a:ext cx="3689709" cy="2767282"/>
          </a:xfrm>
          <a:prstGeom prst="rect">
            <a:avLst/>
          </a:prstGeom>
        </p:spPr>
      </p:pic>
      <p:pic>
        <p:nvPicPr>
          <p:cNvPr id="10" name="Imagen 9">
            <a:extLst>
              <a:ext uri="{FF2B5EF4-FFF2-40B4-BE49-F238E27FC236}">
                <a16:creationId xmlns:a16="http://schemas.microsoft.com/office/drawing/2014/main" id="{B166FA74-048B-499D-C4B1-5A8BD2F5DD1A}"/>
              </a:ext>
            </a:extLst>
          </p:cNvPr>
          <p:cNvPicPr>
            <a:picLocks noChangeAspect="1"/>
          </p:cNvPicPr>
          <p:nvPr/>
        </p:nvPicPr>
        <p:blipFill rotWithShape="1">
          <a:blip r:embed="rId3">
            <a:extLst>
              <a:ext uri="{28A0092B-C50C-407E-A947-70E740481C1C}">
                <a14:useLocalDpi xmlns:a14="http://schemas.microsoft.com/office/drawing/2010/main" val="0"/>
              </a:ext>
            </a:extLst>
          </a:blip>
          <a:srcRect l="7304" t="5443" r="2725" b="8652"/>
          <a:stretch/>
        </p:blipFill>
        <p:spPr>
          <a:xfrm rot="5400000">
            <a:off x="6938625" y="2232284"/>
            <a:ext cx="3686130" cy="2639683"/>
          </a:xfrm>
          <a:prstGeom prst="rect">
            <a:avLst/>
          </a:prstGeom>
        </p:spPr>
      </p:pic>
    </p:spTree>
    <p:extLst>
      <p:ext uri="{BB962C8B-B14F-4D97-AF65-F5344CB8AC3E}">
        <p14:creationId xmlns:p14="http://schemas.microsoft.com/office/powerpoint/2010/main" val="1113809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41</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RESULTADOS DEL ANÁLISIS INICIAL</a:t>
            </a:r>
          </a:p>
        </p:txBody>
      </p:sp>
      <p:sp>
        <p:nvSpPr>
          <p:cNvPr id="11" name="CuadroTexto 10">
            <a:extLst>
              <a:ext uri="{FF2B5EF4-FFF2-40B4-BE49-F238E27FC236}">
                <a16:creationId xmlns:a16="http://schemas.microsoft.com/office/drawing/2014/main" id="{66A85F5B-141E-828F-4D35-5C13D3882D87}"/>
              </a:ext>
            </a:extLst>
          </p:cNvPr>
          <p:cNvSpPr txBox="1"/>
          <p:nvPr/>
        </p:nvSpPr>
        <p:spPr>
          <a:xfrm>
            <a:off x="1410510" y="1596981"/>
            <a:ext cx="10447507" cy="707886"/>
          </a:xfrm>
          <a:prstGeom prst="rect">
            <a:avLst/>
          </a:prstGeom>
          <a:noFill/>
        </p:spPr>
        <p:txBody>
          <a:bodyPr wrap="square">
            <a:spAutoFit/>
          </a:bodyPr>
          <a:lstStyle/>
          <a:p>
            <a:pPr marL="285750" indent="-285750">
              <a:buFont typeface="Arial" panose="020B0604020202020204" pitchFamily="34" charset="0"/>
              <a:buChar char="•"/>
            </a:pPr>
            <a:r>
              <a:rPr lang="es-ES" sz="2000" dirty="0"/>
              <a:t>Esta sección presenta el resultado del análisis inicial de las muestras de Polonia y Eslovenia realizado en un laboratorio acreditado.</a:t>
            </a:r>
          </a:p>
        </p:txBody>
      </p:sp>
      <p:sp>
        <p:nvSpPr>
          <p:cNvPr id="3" name="TextBox 2">
            <a:extLst>
              <a:ext uri="{FF2B5EF4-FFF2-40B4-BE49-F238E27FC236}">
                <a16:creationId xmlns:a16="http://schemas.microsoft.com/office/drawing/2014/main" id="{717D7733-A048-F470-8C7D-4EB96A82698E}"/>
              </a:ext>
            </a:extLst>
          </p:cNvPr>
          <p:cNvSpPr txBox="1"/>
          <p:nvPr/>
        </p:nvSpPr>
        <p:spPr>
          <a:xfrm>
            <a:off x="1975721" y="291687"/>
            <a:ext cx="950465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REE en Polonia y Eslovenia</a:t>
            </a:r>
            <a:endParaRPr lang="en-GB" sz="3600" dirty="0">
              <a:solidFill>
                <a:srgbClr val="0070C0"/>
              </a:solidFill>
            </a:endParaRPr>
          </a:p>
        </p:txBody>
      </p:sp>
      <p:pic>
        <p:nvPicPr>
          <p:cNvPr id="12" name="Imagen 11">
            <a:extLst>
              <a:ext uri="{FF2B5EF4-FFF2-40B4-BE49-F238E27FC236}">
                <a16:creationId xmlns:a16="http://schemas.microsoft.com/office/drawing/2014/main" id="{B83DB914-3746-9EC6-6C6C-023C59FA31F9}"/>
              </a:ext>
            </a:extLst>
          </p:cNvPr>
          <p:cNvPicPr>
            <a:picLocks noChangeAspect="1"/>
          </p:cNvPicPr>
          <p:nvPr/>
        </p:nvPicPr>
        <p:blipFill>
          <a:blip r:embed="rId2"/>
          <a:stretch>
            <a:fillRect/>
          </a:stretch>
        </p:blipFill>
        <p:spPr>
          <a:xfrm>
            <a:off x="1791783" y="2383861"/>
            <a:ext cx="3634232" cy="4109013"/>
          </a:xfrm>
          <a:prstGeom prst="rect">
            <a:avLst/>
          </a:prstGeom>
        </p:spPr>
      </p:pic>
      <p:graphicFrame>
        <p:nvGraphicFramePr>
          <p:cNvPr id="13" name="Gráfico 12">
            <a:extLst>
              <a:ext uri="{FF2B5EF4-FFF2-40B4-BE49-F238E27FC236}">
                <a16:creationId xmlns:a16="http://schemas.microsoft.com/office/drawing/2014/main" id="{DC19E70E-945F-4C42-ADDC-341FD19DFAAD}"/>
              </a:ext>
            </a:extLst>
          </p:cNvPr>
          <p:cNvGraphicFramePr>
            <a:graphicFrameLocks/>
          </p:cNvGraphicFramePr>
          <p:nvPr>
            <p:extLst>
              <p:ext uri="{D42A27DB-BD31-4B8C-83A1-F6EECF244321}">
                <p14:modId xmlns:p14="http://schemas.microsoft.com/office/powerpoint/2010/main" val="2250770492"/>
              </p:ext>
            </p:extLst>
          </p:nvPr>
        </p:nvGraphicFramePr>
        <p:xfrm>
          <a:off x="5887014" y="1855835"/>
          <a:ext cx="5753819" cy="4637039"/>
        </p:xfrm>
        <a:graphic>
          <a:graphicData uri="http://schemas.openxmlformats.org/drawingml/2006/chart">
            <c:chart xmlns:c="http://schemas.openxmlformats.org/drawingml/2006/chart" xmlns:r="http://schemas.openxmlformats.org/officeDocument/2006/relationships" r:id="rId3"/>
          </a:graphicData>
        </a:graphic>
      </p:graphicFrame>
      <p:cxnSp>
        <p:nvCxnSpPr>
          <p:cNvPr id="2" name="Conector recto 1">
            <a:extLst>
              <a:ext uri="{FF2B5EF4-FFF2-40B4-BE49-F238E27FC236}">
                <a16:creationId xmlns:a16="http://schemas.microsoft.com/office/drawing/2014/main" id="{6232D168-23AC-323D-7A2F-A9D2DABBBA4F}"/>
              </a:ext>
            </a:extLst>
          </p:cNvPr>
          <p:cNvCxnSpPr>
            <a:cxnSpLocks/>
          </p:cNvCxnSpPr>
          <p:nvPr/>
        </p:nvCxnSpPr>
        <p:spPr>
          <a:xfrm>
            <a:off x="6590081" y="4410792"/>
            <a:ext cx="4606455"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83D73565-77BC-3D8C-6CB9-185E67C6A1AA}"/>
              </a:ext>
            </a:extLst>
          </p:cNvPr>
          <p:cNvCxnSpPr>
            <a:cxnSpLocks/>
          </p:cNvCxnSpPr>
          <p:nvPr/>
        </p:nvCxnSpPr>
        <p:spPr>
          <a:xfrm>
            <a:off x="6596562" y="3269413"/>
            <a:ext cx="4606455"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679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42</a:t>
            </a:fld>
            <a:endParaRPr lang="en-GB" sz="2000" dirty="0"/>
          </a:p>
        </p:txBody>
      </p:sp>
      <p:sp>
        <p:nvSpPr>
          <p:cNvPr id="9" name="CuadroTexto 8">
            <a:extLst>
              <a:ext uri="{FF2B5EF4-FFF2-40B4-BE49-F238E27FC236}">
                <a16:creationId xmlns:a16="http://schemas.microsoft.com/office/drawing/2014/main" id="{0ED5A004-AB78-63CC-7C76-67F128F95719}"/>
              </a:ext>
            </a:extLst>
          </p:cNvPr>
          <p:cNvSpPr txBox="1"/>
          <p:nvPr/>
        </p:nvSpPr>
        <p:spPr>
          <a:xfrm>
            <a:off x="1410510" y="1596981"/>
            <a:ext cx="10350229" cy="400110"/>
          </a:xfrm>
          <a:prstGeom prst="rect">
            <a:avLst/>
          </a:prstGeom>
          <a:noFill/>
        </p:spPr>
        <p:txBody>
          <a:bodyPr wrap="square">
            <a:spAutoFit/>
          </a:bodyPr>
          <a:lstStyle/>
          <a:p>
            <a:pPr marL="285750" indent="-285750">
              <a:buFont typeface="Arial" panose="020B0604020202020204" pitchFamily="34" charset="0"/>
              <a:buChar char="•"/>
            </a:pPr>
            <a:r>
              <a:rPr lang="es-ES" sz="2000" dirty="0"/>
              <a:t>Resultado del análisis de los óxidos de tierras raras.</a:t>
            </a:r>
          </a:p>
        </p:txBody>
      </p:sp>
      <p:sp>
        <p:nvSpPr>
          <p:cNvPr id="10" name="CuadroTexto 9">
            <a:extLst>
              <a:ext uri="{FF2B5EF4-FFF2-40B4-BE49-F238E27FC236}">
                <a16:creationId xmlns:a16="http://schemas.microsoft.com/office/drawing/2014/main" id="{30EBAA0C-CE71-6344-2CAD-EBEAF28FEC76}"/>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RESULTADOS DEL ANÁLISIS INICIAL</a:t>
            </a:r>
          </a:p>
        </p:txBody>
      </p:sp>
      <p:sp>
        <p:nvSpPr>
          <p:cNvPr id="3" name="TextBox 2">
            <a:extLst>
              <a:ext uri="{FF2B5EF4-FFF2-40B4-BE49-F238E27FC236}">
                <a16:creationId xmlns:a16="http://schemas.microsoft.com/office/drawing/2014/main" id="{1709B82A-AB09-EEA6-CE5C-222C13985589}"/>
              </a:ext>
            </a:extLst>
          </p:cNvPr>
          <p:cNvSpPr txBox="1"/>
          <p:nvPr/>
        </p:nvSpPr>
        <p:spPr>
          <a:xfrm>
            <a:off x="1975721" y="291687"/>
            <a:ext cx="950465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REE en Polonia y Eslovenia</a:t>
            </a:r>
            <a:endParaRPr lang="en-GB" sz="3600" dirty="0">
              <a:solidFill>
                <a:srgbClr val="0070C0"/>
              </a:solidFill>
            </a:endParaRPr>
          </a:p>
        </p:txBody>
      </p:sp>
      <p:pic>
        <p:nvPicPr>
          <p:cNvPr id="5" name="Imagen 4">
            <a:extLst>
              <a:ext uri="{FF2B5EF4-FFF2-40B4-BE49-F238E27FC236}">
                <a16:creationId xmlns:a16="http://schemas.microsoft.com/office/drawing/2014/main" id="{E1849521-6345-BE2F-EB43-DB6116CA00DC}"/>
              </a:ext>
            </a:extLst>
          </p:cNvPr>
          <p:cNvPicPr>
            <a:picLocks noChangeAspect="1"/>
          </p:cNvPicPr>
          <p:nvPr/>
        </p:nvPicPr>
        <p:blipFill>
          <a:blip r:embed="rId2"/>
          <a:stretch>
            <a:fillRect/>
          </a:stretch>
        </p:blipFill>
        <p:spPr>
          <a:xfrm>
            <a:off x="961936" y="2049249"/>
            <a:ext cx="3698370" cy="4118638"/>
          </a:xfrm>
          <a:prstGeom prst="rect">
            <a:avLst/>
          </a:prstGeom>
        </p:spPr>
      </p:pic>
      <p:graphicFrame>
        <p:nvGraphicFramePr>
          <p:cNvPr id="6" name="Gráfico 5">
            <a:extLst>
              <a:ext uri="{FF2B5EF4-FFF2-40B4-BE49-F238E27FC236}">
                <a16:creationId xmlns:a16="http://schemas.microsoft.com/office/drawing/2014/main" id="{7FCA67DB-042C-4858-9EAB-2F35864A5137}"/>
              </a:ext>
            </a:extLst>
          </p:cNvPr>
          <p:cNvGraphicFramePr>
            <a:graphicFrameLocks/>
          </p:cNvGraphicFramePr>
          <p:nvPr>
            <p:extLst>
              <p:ext uri="{D42A27DB-BD31-4B8C-83A1-F6EECF244321}">
                <p14:modId xmlns:p14="http://schemas.microsoft.com/office/powerpoint/2010/main" val="3516764633"/>
              </p:ext>
            </p:extLst>
          </p:nvPr>
        </p:nvGraphicFramePr>
        <p:xfrm>
          <a:off x="4766932" y="2045411"/>
          <a:ext cx="7097172" cy="41186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035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43</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942435" y="1239382"/>
            <a:ext cx="9814703" cy="400110"/>
          </a:xfrm>
          <a:prstGeom prst="rect">
            <a:avLst/>
          </a:prstGeom>
          <a:noFill/>
        </p:spPr>
        <p:txBody>
          <a:bodyPr wrap="square">
            <a:spAutoFit/>
          </a:bodyPr>
          <a:lstStyle/>
          <a:p>
            <a:pPr algn="ctr">
              <a:spcBef>
                <a:spcPts val="1200"/>
              </a:spcBef>
            </a:pPr>
            <a:r>
              <a:rPr lang="en-US" sz="2000" b="1" dirty="0">
                <a:solidFill>
                  <a:srgbClr val="C00000"/>
                </a:solidFill>
              </a:rPr>
              <a:t>SEPARACIÓN GRANULOMÉTRICA DE LAS MUESTRAS POR TAMIZADO</a:t>
            </a:r>
          </a:p>
        </p:txBody>
      </p:sp>
      <p:sp>
        <p:nvSpPr>
          <p:cNvPr id="11" name="CuadroTexto 10">
            <a:extLst>
              <a:ext uri="{FF2B5EF4-FFF2-40B4-BE49-F238E27FC236}">
                <a16:creationId xmlns:a16="http://schemas.microsoft.com/office/drawing/2014/main" id="{66A85F5B-141E-828F-4D35-5C13D3882D87}"/>
              </a:ext>
            </a:extLst>
          </p:cNvPr>
          <p:cNvSpPr txBox="1"/>
          <p:nvPr/>
        </p:nvSpPr>
        <p:spPr>
          <a:xfrm>
            <a:off x="1400782" y="1819392"/>
            <a:ext cx="8492248" cy="1015663"/>
          </a:xfrm>
          <a:prstGeom prst="rect">
            <a:avLst/>
          </a:prstGeom>
          <a:noFill/>
        </p:spPr>
        <p:txBody>
          <a:bodyPr wrap="square">
            <a:spAutoFit/>
          </a:bodyPr>
          <a:lstStyle/>
          <a:p>
            <a:pPr marL="285750" indent="-285750" algn="just">
              <a:buFont typeface="Arial" panose="020B0604020202020204" pitchFamily="34" charset="0"/>
              <a:buChar char="•"/>
            </a:pPr>
            <a:r>
              <a:rPr lang="es-ES" sz="2000" dirty="0"/>
              <a:t>Se tomó el material seco preparado para el análisis inicial </a:t>
            </a:r>
          </a:p>
          <a:p>
            <a:pPr marL="285750" indent="-285750" algn="just">
              <a:buFont typeface="Arial" panose="020B0604020202020204" pitchFamily="34" charset="0"/>
              <a:buChar char="•"/>
            </a:pPr>
            <a:r>
              <a:rPr lang="es-ES" sz="2000" dirty="0"/>
              <a:t>Las máquinas utilizadas son las siguientes: Molino de discos, Tamizadora </a:t>
            </a:r>
          </a:p>
          <a:p>
            <a:pPr algn="just"/>
            <a:r>
              <a:rPr lang="es-ES" sz="2000" dirty="0"/>
              <a:t>     (0,1 mm, 0,5 mm y 2 mm) y Balanzas.</a:t>
            </a:r>
            <a:endParaRPr lang="en-US" sz="2000" dirty="0"/>
          </a:p>
        </p:txBody>
      </p:sp>
      <p:pic>
        <p:nvPicPr>
          <p:cNvPr id="2" name="Imagen 1">
            <a:extLst>
              <a:ext uri="{FF2B5EF4-FFF2-40B4-BE49-F238E27FC236}">
                <a16:creationId xmlns:a16="http://schemas.microsoft.com/office/drawing/2014/main" id="{10207946-9F06-E2E6-1E79-24DFC7390746}"/>
              </a:ext>
            </a:extLst>
          </p:cNvPr>
          <p:cNvPicPr>
            <a:picLocks noChangeAspect="1"/>
          </p:cNvPicPr>
          <p:nvPr/>
        </p:nvPicPr>
        <p:blipFill>
          <a:blip r:embed="rId2"/>
          <a:stretch>
            <a:fillRect/>
          </a:stretch>
        </p:blipFill>
        <p:spPr>
          <a:xfrm>
            <a:off x="10019490" y="1075143"/>
            <a:ext cx="1621344" cy="2163944"/>
          </a:xfrm>
          <a:prstGeom prst="rect">
            <a:avLst/>
          </a:prstGeom>
        </p:spPr>
      </p:pic>
      <p:sp>
        <p:nvSpPr>
          <p:cNvPr id="10" name="CuadroTexto 9">
            <a:extLst>
              <a:ext uri="{FF2B5EF4-FFF2-40B4-BE49-F238E27FC236}">
                <a16:creationId xmlns:a16="http://schemas.microsoft.com/office/drawing/2014/main" id="{7F98B061-05A4-6A0B-E2CB-96945CFA4A2E}"/>
              </a:ext>
            </a:extLst>
          </p:cNvPr>
          <p:cNvSpPr txBox="1"/>
          <p:nvPr/>
        </p:nvSpPr>
        <p:spPr>
          <a:xfrm>
            <a:off x="1216325" y="5202607"/>
            <a:ext cx="10105331" cy="369332"/>
          </a:xfrm>
          <a:prstGeom prst="rect">
            <a:avLst/>
          </a:prstGeom>
          <a:noFill/>
        </p:spPr>
        <p:txBody>
          <a:bodyPr wrap="square">
            <a:spAutoFit/>
          </a:bodyPr>
          <a:lstStyle/>
          <a:p>
            <a:r>
              <a:rPr lang="en-US" dirty="0" err="1"/>
              <a:t>Fracciones</a:t>
            </a:r>
            <a:r>
              <a:rPr lang="en-US" dirty="0"/>
              <a:t> </a:t>
            </a:r>
            <a:r>
              <a:rPr lang="en-US" dirty="0" err="1"/>
              <a:t>granulométricas</a:t>
            </a:r>
            <a:r>
              <a:rPr lang="en-US" dirty="0"/>
              <a:t> del </a:t>
            </a:r>
            <a:r>
              <a:rPr lang="en-US" dirty="0" err="1"/>
              <a:t>tamizado</a:t>
            </a:r>
            <a:r>
              <a:rPr lang="en-US" dirty="0"/>
              <a:t>: &gt;2,0 mm (1º), 2,0-0,5 mm (2º), 0,5-0,1 mm (3º), y &lt;0,1 mm (4º)</a:t>
            </a:r>
            <a:endParaRPr lang="es-ES" dirty="0"/>
          </a:p>
        </p:txBody>
      </p:sp>
      <p:sp>
        <p:nvSpPr>
          <p:cNvPr id="3" name="TextBox 2">
            <a:extLst>
              <a:ext uri="{FF2B5EF4-FFF2-40B4-BE49-F238E27FC236}">
                <a16:creationId xmlns:a16="http://schemas.microsoft.com/office/drawing/2014/main" id="{9F20C026-1646-4E04-46D6-CDE08BB2A442}"/>
              </a:ext>
            </a:extLst>
          </p:cNvPr>
          <p:cNvSpPr txBox="1"/>
          <p:nvPr/>
        </p:nvSpPr>
        <p:spPr>
          <a:xfrm>
            <a:off x="1975721" y="291687"/>
            <a:ext cx="950465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REE en Polonia y Eslovenia</a:t>
            </a:r>
            <a:endParaRPr lang="en-GB" sz="3600" dirty="0">
              <a:solidFill>
                <a:srgbClr val="0070C0"/>
              </a:solidFill>
            </a:endParaRPr>
          </a:p>
        </p:txBody>
      </p:sp>
      <p:pic>
        <p:nvPicPr>
          <p:cNvPr id="14" name="Imagen 13">
            <a:extLst>
              <a:ext uri="{FF2B5EF4-FFF2-40B4-BE49-F238E27FC236}">
                <a16:creationId xmlns:a16="http://schemas.microsoft.com/office/drawing/2014/main" id="{2038A786-1AE0-932B-CB54-61DEBEEE6A79}"/>
              </a:ext>
            </a:extLst>
          </p:cNvPr>
          <p:cNvPicPr>
            <a:picLocks noChangeAspect="1"/>
          </p:cNvPicPr>
          <p:nvPr/>
        </p:nvPicPr>
        <p:blipFill rotWithShape="1">
          <a:blip r:embed="rId3">
            <a:extLst>
              <a:ext uri="{28A0092B-C50C-407E-A947-70E740481C1C}">
                <a14:useLocalDpi xmlns:a14="http://schemas.microsoft.com/office/drawing/2010/main" val="0"/>
              </a:ext>
            </a:extLst>
          </a:blip>
          <a:srcRect t="23445" b="33977"/>
          <a:stretch/>
        </p:blipFill>
        <p:spPr>
          <a:xfrm>
            <a:off x="6588167" y="3450181"/>
            <a:ext cx="5091630" cy="1625958"/>
          </a:xfrm>
          <a:prstGeom prst="rect">
            <a:avLst/>
          </a:prstGeom>
        </p:spPr>
      </p:pic>
      <p:pic>
        <p:nvPicPr>
          <p:cNvPr id="16" name="Imagen 15">
            <a:extLst>
              <a:ext uri="{FF2B5EF4-FFF2-40B4-BE49-F238E27FC236}">
                <a16:creationId xmlns:a16="http://schemas.microsoft.com/office/drawing/2014/main" id="{1D9B5F22-9D90-5671-C541-CC060FBD4A69}"/>
              </a:ext>
            </a:extLst>
          </p:cNvPr>
          <p:cNvPicPr>
            <a:picLocks noChangeAspect="1"/>
          </p:cNvPicPr>
          <p:nvPr/>
        </p:nvPicPr>
        <p:blipFill>
          <a:blip r:embed="rId4"/>
          <a:stretch>
            <a:fillRect/>
          </a:stretch>
        </p:blipFill>
        <p:spPr>
          <a:xfrm>
            <a:off x="408686" y="3450180"/>
            <a:ext cx="5993823" cy="1629119"/>
          </a:xfrm>
          <a:prstGeom prst="rect">
            <a:avLst/>
          </a:prstGeom>
        </p:spPr>
      </p:pic>
      <p:sp>
        <p:nvSpPr>
          <p:cNvPr id="17" name="CuadroTexto 16">
            <a:extLst>
              <a:ext uri="{FF2B5EF4-FFF2-40B4-BE49-F238E27FC236}">
                <a16:creationId xmlns:a16="http://schemas.microsoft.com/office/drawing/2014/main" id="{BA6B3982-B11B-4D90-6B51-9044A70B4335}"/>
              </a:ext>
            </a:extLst>
          </p:cNvPr>
          <p:cNvSpPr txBox="1"/>
          <p:nvPr/>
        </p:nvSpPr>
        <p:spPr>
          <a:xfrm>
            <a:off x="2806060" y="3080848"/>
            <a:ext cx="1199073" cy="369332"/>
          </a:xfrm>
          <a:prstGeom prst="rect">
            <a:avLst/>
          </a:prstGeom>
          <a:noFill/>
        </p:spPr>
        <p:txBody>
          <a:bodyPr wrap="square">
            <a:spAutoFit/>
          </a:bodyPr>
          <a:lstStyle/>
          <a:p>
            <a:r>
              <a:rPr lang="en-US" dirty="0"/>
              <a:t>POLONIA</a:t>
            </a:r>
            <a:endParaRPr lang="es-ES" dirty="0"/>
          </a:p>
        </p:txBody>
      </p:sp>
      <p:sp>
        <p:nvSpPr>
          <p:cNvPr id="18" name="CuadroTexto 17">
            <a:extLst>
              <a:ext uri="{FF2B5EF4-FFF2-40B4-BE49-F238E27FC236}">
                <a16:creationId xmlns:a16="http://schemas.microsoft.com/office/drawing/2014/main" id="{967DFB79-15B2-F0DB-9504-A1B83DE18A4D}"/>
              </a:ext>
            </a:extLst>
          </p:cNvPr>
          <p:cNvSpPr txBox="1"/>
          <p:nvPr/>
        </p:nvSpPr>
        <p:spPr>
          <a:xfrm>
            <a:off x="8315865" y="3067582"/>
            <a:ext cx="1417654" cy="369332"/>
          </a:xfrm>
          <a:prstGeom prst="rect">
            <a:avLst/>
          </a:prstGeom>
          <a:noFill/>
        </p:spPr>
        <p:txBody>
          <a:bodyPr wrap="square">
            <a:spAutoFit/>
          </a:bodyPr>
          <a:lstStyle/>
          <a:p>
            <a:r>
              <a:rPr lang="en-US" dirty="0"/>
              <a:t>ESLOVENIA</a:t>
            </a:r>
            <a:endParaRPr lang="es-ES" dirty="0"/>
          </a:p>
        </p:txBody>
      </p:sp>
    </p:spTree>
    <p:extLst>
      <p:ext uri="{BB962C8B-B14F-4D97-AF65-F5344CB8AC3E}">
        <p14:creationId xmlns:p14="http://schemas.microsoft.com/office/powerpoint/2010/main" val="1814420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44</a:t>
            </a:fld>
            <a:endParaRPr lang="en-GB" sz="2000" dirty="0"/>
          </a:p>
        </p:txBody>
      </p:sp>
      <p:sp>
        <p:nvSpPr>
          <p:cNvPr id="9" name="CuadroTexto 8">
            <a:extLst>
              <a:ext uri="{FF2B5EF4-FFF2-40B4-BE49-F238E27FC236}">
                <a16:creationId xmlns:a16="http://schemas.microsoft.com/office/drawing/2014/main" id="{D750E983-218D-BF62-2FAE-C45446523CD5}"/>
              </a:ext>
            </a:extLst>
          </p:cNvPr>
          <p:cNvSpPr txBox="1"/>
          <p:nvPr/>
        </p:nvSpPr>
        <p:spPr>
          <a:xfrm>
            <a:off x="942435" y="1239382"/>
            <a:ext cx="10418554" cy="400110"/>
          </a:xfrm>
          <a:prstGeom prst="rect">
            <a:avLst/>
          </a:prstGeom>
          <a:noFill/>
        </p:spPr>
        <p:txBody>
          <a:bodyPr wrap="square">
            <a:spAutoFit/>
          </a:bodyPr>
          <a:lstStyle/>
          <a:p>
            <a:pPr algn="ctr">
              <a:spcBef>
                <a:spcPts val="1200"/>
              </a:spcBef>
            </a:pPr>
            <a:r>
              <a:rPr lang="en-US" sz="2000" b="1" dirty="0">
                <a:solidFill>
                  <a:srgbClr val="C00000"/>
                </a:solidFill>
              </a:rPr>
              <a:t>RESULTADOS DE LA SEPARACIÓN GRANULOMÉTRICA DE LAS MUESTRAS POR TAMIZADO</a:t>
            </a:r>
          </a:p>
        </p:txBody>
      </p:sp>
      <p:sp>
        <p:nvSpPr>
          <p:cNvPr id="3" name="TextBox 2">
            <a:extLst>
              <a:ext uri="{FF2B5EF4-FFF2-40B4-BE49-F238E27FC236}">
                <a16:creationId xmlns:a16="http://schemas.microsoft.com/office/drawing/2014/main" id="{1EA3CCD6-C343-0C6D-230A-999C734F4220}"/>
              </a:ext>
            </a:extLst>
          </p:cNvPr>
          <p:cNvSpPr txBox="1"/>
          <p:nvPr/>
        </p:nvSpPr>
        <p:spPr>
          <a:xfrm>
            <a:off x="1975721" y="291687"/>
            <a:ext cx="950465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REE en Polonia y Eslovenia</a:t>
            </a:r>
            <a:endParaRPr lang="en-GB" sz="3600" dirty="0">
              <a:solidFill>
                <a:srgbClr val="0070C0"/>
              </a:solidFill>
            </a:endParaRPr>
          </a:p>
        </p:txBody>
      </p:sp>
      <p:graphicFrame>
        <p:nvGraphicFramePr>
          <p:cNvPr id="5" name="Gráfico 4">
            <a:extLst>
              <a:ext uri="{FF2B5EF4-FFF2-40B4-BE49-F238E27FC236}">
                <a16:creationId xmlns:a16="http://schemas.microsoft.com/office/drawing/2014/main" id="{7BBE66B7-339E-4D47-8D8B-AA5F56FFE7F5}"/>
              </a:ext>
            </a:extLst>
          </p:cNvPr>
          <p:cNvGraphicFramePr>
            <a:graphicFrameLocks/>
          </p:cNvGraphicFramePr>
          <p:nvPr>
            <p:extLst>
              <p:ext uri="{D42A27DB-BD31-4B8C-83A1-F6EECF244321}">
                <p14:modId xmlns:p14="http://schemas.microsoft.com/office/powerpoint/2010/main" val="607787101"/>
              </p:ext>
            </p:extLst>
          </p:nvPr>
        </p:nvGraphicFramePr>
        <p:xfrm>
          <a:off x="6332705" y="2008950"/>
          <a:ext cx="5525312" cy="41097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áfico 7">
            <a:extLst>
              <a:ext uri="{FF2B5EF4-FFF2-40B4-BE49-F238E27FC236}">
                <a16:creationId xmlns:a16="http://schemas.microsoft.com/office/drawing/2014/main" id="{7E6292A5-F8B8-42D9-8ED2-2EB52E06DDE3}"/>
              </a:ext>
            </a:extLst>
          </p:cNvPr>
          <p:cNvGraphicFramePr>
            <a:graphicFrameLocks/>
          </p:cNvGraphicFramePr>
          <p:nvPr>
            <p:extLst>
              <p:ext uri="{D42A27DB-BD31-4B8C-83A1-F6EECF244321}">
                <p14:modId xmlns:p14="http://schemas.microsoft.com/office/powerpoint/2010/main" val="477296651"/>
              </p:ext>
            </p:extLst>
          </p:nvPr>
        </p:nvGraphicFramePr>
        <p:xfrm>
          <a:off x="942434" y="1940855"/>
          <a:ext cx="5390271" cy="4177843"/>
        </p:xfrm>
        <a:graphic>
          <a:graphicData uri="http://schemas.openxmlformats.org/drawingml/2006/chart">
            <c:chart xmlns:c="http://schemas.openxmlformats.org/drawingml/2006/chart" xmlns:r="http://schemas.openxmlformats.org/officeDocument/2006/relationships" r:id="rId3"/>
          </a:graphicData>
        </a:graphic>
      </p:graphicFrame>
      <p:cxnSp>
        <p:nvCxnSpPr>
          <p:cNvPr id="2" name="Conector recto 1">
            <a:extLst>
              <a:ext uri="{FF2B5EF4-FFF2-40B4-BE49-F238E27FC236}">
                <a16:creationId xmlns:a16="http://schemas.microsoft.com/office/drawing/2014/main" id="{9A8854A7-AA8F-32FB-A5A4-D2C225C8E5DE}"/>
              </a:ext>
            </a:extLst>
          </p:cNvPr>
          <p:cNvCxnSpPr>
            <a:cxnSpLocks/>
          </p:cNvCxnSpPr>
          <p:nvPr/>
        </p:nvCxnSpPr>
        <p:spPr>
          <a:xfrm>
            <a:off x="6891642" y="4401064"/>
            <a:ext cx="4606455"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2AD0D6ED-DDC9-CAAD-88C8-3C96FF236B6E}"/>
              </a:ext>
            </a:extLst>
          </p:cNvPr>
          <p:cNvCxnSpPr>
            <a:cxnSpLocks/>
          </p:cNvCxnSpPr>
          <p:nvPr/>
        </p:nvCxnSpPr>
        <p:spPr>
          <a:xfrm>
            <a:off x="6907850" y="3493141"/>
            <a:ext cx="4606455"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D61A7158-AD77-1E5D-464A-330EDBC4D19D}"/>
              </a:ext>
            </a:extLst>
          </p:cNvPr>
          <p:cNvCxnSpPr>
            <a:cxnSpLocks/>
          </p:cNvCxnSpPr>
          <p:nvPr/>
        </p:nvCxnSpPr>
        <p:spPr>
          <a:xfrm>
            <a:off x="1499254" y="4242181"/>
            <a:ext cx="4606455"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868D1B20-1777-C937-430C-639C1CA2C0F0}"/>
              </a:ext>
            </a:extLst>
          </p:cNvPr>
          <p:cNvCxnSpPr>
            <a:cxnSpLocks/>
          </p:cNvCxnSpPr>
          <p:nvPr/>
        </p:nvCxnSpPr>
        <p:spPr>
          <a:xfrm>
            <a:off x="1479818" y="3211047"/>
            <a:ext cx="4606455"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6466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45</a:t>
            </a:fld>
            <a:endParaRPr lang="en-GB" sz="2000" dirty="0"/>
          </a:p>
        </p:txBody>
      </p:sp>
      <p:sp>
        <p:nvSpPr>
          <p:cNvPr id="9" name="CuadroTexto 8">
            <a:extLst>
              <a:ext uri="{FF2B5EF4-FFF2-40B4-BE49-F238E27FC236}">
                <a16:creationId xmlns:a16="http://schemas.microsoft.com/office/drawing/2014/main" id="{D750E983-218D-BF62-2FAE-C45446523CD5}"/>
              </a:ext>
            </a:extLst>
          </p:cNvPr>
          <p:cNvSpPr txBox="1"/>
          <p:nvPr/>
        </p:nvSpPr>
        <p:spPr>
          <a:xfrm>
            <a:off x="942435" y="1239382"/>
            <a:ext cx="10418554" cy="400110"/>
          </a:xfrm>
          <a:prstGeom prst="rect">
            <a:avLst/>
          </a:prstGeom>
          <a:noFill/>
        </p:spPr>
        <p:txBody>
          <a:bodyPr wrap="square">
            <a:spAutoFit/>
          </a:bodyPr>
          <a:lstStyle/>
          <a:p>
            <a:pPr algn="ctr">
              <a:spcBef>
                <a:spcPts val="1200"/>
              </a:spcBef>
            </a:pPr>
            <a:r>
              <a:rPr lang="en-US" sz="2000" b="1" dirty="0">
                <a:solidFill>
                  <a:srgbClr val="C00000"/>
                </a:solidFill>
              </a:rPr>
              <a:t>RESULTADOS DE LAS MUESTRAS BRUTAS</a:t>
            </a:r>
          </a:p>
        </p:txBody>
      </p:sp>
      <p:sp>
        <p:nvSpPr>
          <p:cNvPr id="3" name="TextBox 2">
            <a:extLst>
              <a:ext uri="{FF2B5EF4-FFF2-40B4-BE49-F238E27FC236}">
                <a16:creationId xmlns:a16="http://schemas.microsoft.com/office/drawing/2014/main" id="{1EA3CCD6-C343-0C6D-230A-999C734F4220}"/>
              </a:ext>
            </a:extLst>
          </p:cNvPr>
          <p:cNvSpPr txBox="1"/>
          <p:nvPr/>
        </p:nvSpPr>
        <p:spPr>
          <a:xfrm>
            <a:off x="1975721" y="291687"/>
            <a:ext cx="950465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REE - Comparativa</a:t>
            </a:r>
            <a:endParaRPr lang="en-GB" sz="3600" dirty="0">
              <a:solidFill>
                <a:srgbClr val="0070C0"/>
              </a:solidFill>
            </a:endParaRPr>
          </a:p>
        </p:txBody>
      </p:sp>
      <p:pic>
        <p:nvPicPr>
          <p:cNvPr id="12" name="Imagen 11">
            <a:extLst>
              <a:ext uri="{FF2B5EF4-FFF2-40B4-BE49-F238E27FC236}">
                <a16:creationId xmlns:a16="http://schemas.microsoft.com/office/drawing/2014/main" id="{F3837225-A119-BC13-B3C9-4A39CBB89EB5}"/>
              </a:ext>
            </a:extLst>
          </p:cNvPr>
          <p:cNvPicPr>
            <a:picLocks noChangeAspect="1"/>
          </p:cNvPicPr>
          <p:nvPr/>
        </p:nvPicPr>
        <p:blipFill>
          <a:blip r:embed="rId2"/>
          <a:stretch>
            <a:fillRect/>
          </a:stretch>
        </p:blipFill>
        <p:spPr>
          <a:xfrm>
            <a:off x="1335454" y="2033799"/>
            <a:ext cx="9632515" cy="3825572"/>
          </a:xfrm>
          <a:prstGeom prst="rect">
            <a:avLst/>
          </a:prstGeom>
        </p:spPr>
      </p:pic>
    </p:spTree>
    <p:extLst>
      <p:ext uri="{BB962C8B-B14F-4D97-AF65-F5344CB8AC3E}">
        <p14:creationId xmlns:p14="http://schemas.microsoft.com/office/powerpoint/2010/main" val="1825520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46</a:t>
            </a:fld>
            <a:endParaRPr lang="en-GB" sz="2000" dirty="0"/>
          </a:p>
        </p:txBody>
      </p:sp>
      <p:sp>
        <p:nvSpPr>
          <p:cNvPr id="9" name="CuadroTexto 8">
            <a:extLst>
              <a:ext uri="{FF2B5EF4-FFF2-40B4-BE49-F238E27FC236}">
                <a16:creationId xmlns:a16="http://schemas.microsoft.com/office/drawing/2014/main" id="{D750E983-218D-BF62-2FAE-C45446523CD5}"/>
              </a:ext>
            </a:extLst>
          </p:cNvPr>
          <p:cNvSpPr txBox="1"/>
          <p:nvPr/>
        </p:nvSpPr>
        <p:spPr>
          <a:xfrm>
            <a:off x="886723" y="848453"/>
            <a:ext cx="10418554" cy="400110"/>
          </a:xfrm>
          <a:prstGeom prst="rect">
            <a:avLst/>
          </a:prstGeom>
          <a:noFill/>
        </p:spPr>
        <p:txBody>
          <a:bodyPr wrap="square">
            <a:spAutoFit/>
          </a:bodyPr>
          <a:lstStyle/>
          <a:p>
            <a:pPr algn="ctr">
              <a:spcBef>
                <a:spcPts val="1200"/>
              </a:spcBef>
            </a:pPr>
            <a:r>
              <a:rPr lang="en-US" sz="2000" b="1" dirty="0">
                <a:solidFill>
                  <a:srgbClr val="C00000"/>
                </a:solidFill>
              </a:rPr>
              <a:t>RESULTADOS DE LAS MUESTRAS BRUTAS</a:t>
            </a:r>
          </a:p>
        </p:txBody>
      </p:sp>
      <p:sp>
        <p:nvSpPr>
          <p:cNvPr id="3" name="TextBox 2">
            <a:extLst>
              <a:ext uri="{FF2B5EF4-FFF2-40B4-BE49-F238E27FC236}">
                <a16:creationId xmlns:a16="http://schemas.microsoft.com/office/drawing/2014/main" id="{1EA3CCD6-C343-0C6D-230A-999C734F4220}"/>
              </a:ext>
            </a:extLst>
          </p:cNvPr>
          <p:cNvSpPr txBox="1"/>
          <p:nvPr/>
        </p:nvSpPr>
        <p:spPr>
          <a:xfrm>
            <a:off x="1975721" y="291687"/>
            <a:ext cx="950465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REE - Comparativa</a:t>
            </a:r>
            <a:endParaRPr lang="en-GB" sz="3600" dirty="0">
              <a:solidFill>
                <a:srgbClr val="0070C0"/>
              </a:solidFill>
            </a:endParaRPr>
          </a:p>
        </p:txBody>
      </p:sp>
      <p:graphicFrame>
        <p:nvGraphicFramePr>
          <p:cNvPr id="2" name="Gráfico 1">
            <a:extLst>
              <a:ext uri="{FF2B5EF4-FFF2-40B4-BE49-F238E27FC236}">
                <a16:creationId xmlns:a16="http://schemas.microsoft.com/office/drawing/2014/main" id="{77579415-2290-A27C-F9D6-49497330256B}"/>
              </a:ext>
            </a:extLst>
          </p:cNvPr>
          <p:cNvGraphicFramePr>
            <a:graphicFrameLocks/>
          </p:cNvGraphicFramePr>
          <p:nvPr>
            <p:extLst>
              <p:ext uri="{D42A27DB-BD31-4B8C-83A1-F6EECF244321}">
                <p14:modId xmlns:p14="http://schemas.microsoft.com/office/powerpoint/2010/main" val="1626540856"/>
              </p:ext>
            </p:extLst>
          </p:nvPr>
        </p:nvGraphicFramePr>
        <p:xfrm>
          <a:off x="1688908" y="1448973"/>
          <a:ext cx="4320971" cy="25122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áfico 3">
            <a:extLst>
              <a:ext uri="{FF2B5EF4-FFF2-40B4-BE49-F238E27FC236}">
                <a16:creationId xmlns:a16="http://schemas.microsoft.com/office/drawing/2014/main" id="{E43917CF-FF3D-48F1-921A-CC0DA2437AC8}"/>
              </a:ext>
            </a:extLst>
          </p:cNvPr>
          <p:cNvGraphicFramePr>
            <a:graphicFrameLocks/>
          </p:cNvGraphicFramePr>
          <p:nvPr>
            <p:extLst>
              <p:ext uri="{D42A27DB-BD31-4B8C-83A1-F6EECF244321}">
                <p14:modId xmlns:p14="http://schemas.microsoft.com/office/powerpoint/2010/main" val="160994655"/>
              </p:ext>
            </p:extLst>
          </p:nvPr>
        </p:nvGraphicFramePr>
        <p:xfrm>
          <a:off x="6306772" y="1448972"/>
          <a:ext cx="4320971" cy="25122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áfico 4">
            <a:extLst>
              <a:ext uri="{FF2B5EF4-FFF2-40B4-BE49-F238E27FC236}">
                <a16:creationId xmlns:a16="http://schemas.microsoft.com/office/drawing/2014/main" id="{CE139BD8-8145-4020-88E1-758F5E35475F}"/>
              </a:ext>
            </a:extLst>
          </p:cNvPr>
          <p:cNvGraphicFramePr>
            <a:graphicFrameLocks/>
          </p:cNvGraphicFramePr>
          <p:nvPr>
            <p:extLst>
              <p:ext uri="{D42A27DB-BD31-4B8C-83A1-F6EECF244321}">
                <p14:modId xmlns:p14="http://schemas.microsoft.com/office/powerpoint/2010/main" val="1180026190"/>
              </p:ext>
            </p:extLst>
          </p:nvPr>
        </p:nvGraphicFramePr>
        <p:xfrm>
          <a:off x="1696528" y="4205123"/>
          <a:ext cx="4320971" cy="251221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Gráfico 5">
            <a:extLst>
              <a:ext uri="{FF2B5EF4-FFF2-40B4-BE49-F238E27FC236}">
                <a16:creationId xmlns:a16="http://schemas.microsoft.com/office/drawing/2014/main" id="{FB1DA78B-960E-49DB-92CE-A4D14426761C}"/>
              </a:ext>
            </a:extLst>
          </p:cNvPr>
          <p:cNvGraphicFramePr>
            <a:graphicFrameLocks/>
          </p:cNvGraphicFramePr>
          <p:nvPr>
            <p:extLst>
              <p:ext uri="{D42A27DB-BD31-4B8C-83A1-F6EECF244321}">
                <p14:modId xmlns:p14="http://schemas.microsoft.com/office/powerpoint/2010/main" val="2345499551"/>
              </p:ext>
            </p:extLst>
          </p:nvPr>
        </p:nvGraphicFramePr>
        <p:xfrm>
          <a:off x="6306772" y="4205123"/>
          <a:ext cx="4320971" cy="251221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348077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47</a:t>
            </a:fld>
            <a:endParaRPr lang="en-GB" sz="2000" dirty="0"/>
          </a:p>
        </p:txBody>
      </p:sp>
      <p:sp>
        <p:nvSpPr>
          <p:cNvPr id="9" name="CuadroTexto 8">
            <a:extLst>
              <a:ext uri="{FF2B5EF4-FFF2-40B4-BE49-F238E27FC236}">
                <a16:creationId xmlns:a16="http://schemas.microsoft.com/office/drawing/2014/main" id="{D750E983-218D-BF62-2FAE-C45446523CD5}"/>
              </a:ext>
            </a:extLst>
          </p:cNvPr>
          <p:cNvSpPr txBox="1"/>
          <p:nvPr/>
        </p:nvSpPr>
        <p:spPr>
          <a:xfrm>
            <a:off x="942435" y="959661"/>
            <a:ext cx="10418554" cy="400110"/>
          </a:xfrm>
          <a:prstGeom prst="rect">
            <a:avLst/>
          </a:prstGeom>
          <a:noFill/>
        </p:spPr>
        <p:txBody>
          <a:bodyPr wrap="square">
            <a:spAutoFit/>
          </a:bodyPr>
          <a:lstStyle/>
          <a:p>
            <a:pPr algn="ctr">
              <a:spcBef>
                <a:spcPts val="1200"/>
              </a:spcBef>
            </a:pPr>
            <a:r>
              <a:rPr lang="en-US" sz="2000" b="1" dirty="0">
                <a:solidFill>
                  <a:srgbClr val="C00000"/>
                </a:solidFill>
              </a:rPr>
              <a:t>RESULTADOS DE LAS MUESTRAS TAMIZADAS</a:t>
            </a:r>
          </a:p>
        </p:txBody>
      </p:sp>
      <p:sp>
        <p:nvSpPr>
          <p:cNvPr id="3" name="TextBox 2">
            <a:extLst>
              <a:ext uri="{FF2B5EF4-FFF2-40B4-BE49-F238E27FC236}">
                <a16:creationId xmlns:a16="http://schemas.microsoft.com/office/drawing/2014/main" id="{1EA3CCD6-C343-0C6D-230A-999C734F4220}"/>
              </a:ext>
            </a:extLst>
          </p:cNvPr>
          <p:cNvSpPr txBox="1"/>
          <p:nvPr/>
        </p:nvSpPr>
        <p:spPr>
          <a:xfrm>
            <a:off x="1975721" y="291687"/>
            <a:ext cx="950465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REE - Comparativa</a:t>
            </a:r>
            <a:endParaRPr lang="en-GB" sz="3600" dirty="0">
              <a:solidFill>
                <a:srgbClr val="0070C0"/>
              </a:solidFill>
            </a:endParaRPr>
          </a:p>
        </p:txBody>
      </p:sp>
      <p:pic>
        <p:nvPicPr>
          <p:cNvPr id="4" name="Imagen 3">
            <a:extLst>
              <a:ext uri="{FF2B5EF4-FFF2-40B4-BE49-F238E27FC236}">
                <a16:creationId xmlns:a16="http://schemas.microsoft.com/office/drawing/2014/main" id="{D7E1DA56-AE67-578A-93CC-ADBA77898390}"/>
              </a:ext>
            </a:extLst>
          </p:cNvPr>
          <p:cNvPicPr>
            <a:picLocks noChangeAspect="1"/>
          </p:cNvPicPr>
          <p:nvPr/>
        </p:nvPicPr>
        <p:blipFill>
          <a:blip r:embed="rId2"/>
          <a:stretch>
            <a:fillRect/>
          </a:stretch>
        </p:blipFill>
        <p:spPr>
          <a:xfrm>
            <a:off x="577199" y="1516459"/>
            <a:ext cx="11149026" cy="4381880"/>
          </a:xfrm>
          <a:prstGeom prst="rect">
            <a:avLst/>
          </a:prstGeom>
        </p:spPr>
      </p:pic>
    </p:spTree>
    <p:extLst>
      <p:ext uri="{BB962C8B-B14F-4D97-AF65-F5344CB8AC3E}">
        <p14:creationId xmlns:p14="http://schemas.microsoft.com/office/powerpoint/2010/main" val="3311533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48</a:t>
            </a:fld>
            <a:endParaRPr lang="en-GB" sz="2000" dirty="0"/>
          </a:p>
        </p:txBody>
      </p:sp>
      <p:sp>
        <p:nvSpPr>
          <p:cNvPr id="9" name="CuadroTexto 8">
            <a:extLst>
              <a:ext uri="{FF2B5EF4-FFF2-40B4-BE49-F238E27FC236}">
                <a16:creationId xmlns:a16="http://schemas.microsoft.com/office/drawing/2014/main" id="{D750E983-218D-BF62-2FAE-C45446523CD5}"/>
              </a:ext>
            </a:extLst>
          </p:cNvPr>
          <p:cNvSpPr txBox="1"/>
          <p:nvPr/>
        </p:nvSpPr>
        <p:spPr>
          <a:xfrm>
            <a:off x="942435" y="959661"/>
            <a:ext cx="10418554" cy="400110"/>
          </a:xfrm>
          <a:prstGeom prst="rect">
            <a:avLst/>
          </a:prstGeom>
          <a:noFill/>
        </p:spPr>
        <p:txBody>
          <a:bodyPr wrap="square">
            <a:spAutoFit/>
          </a:bodyPr>
          <a:lstStyle/>
          <a:p>
            <a:pPr algn="ctr">
              <a:spcBef>
                <a:spcPts val="1200"/>
              </a:spcBef>
            </a:pPr>
            <a:r>
              <a:rPr lang="en-US" sz="2000" b="1" dirty="0">
                <a:solidFill>
                  <a:srgbClr val="C00000"/>
                </a:solidFill>
              </a:rPr>
              <a:t>RESULTADOS DE LAS MUESTRAS TAMIZADAS</a:t>
            </a:r>
          </a:p>
        </p:txBody>
      </p:sp>
      <p:sp>
        <p:nvSpPr>
          <p:cNvPr id="3" name="TextBox 2">
            <a:extLst>
              <a:ext uri="{FF2B5EF4-FFF2-40B4-BE49-F238E27FC236}">
                <a16:creationId xmlns:a16="http://schemas.microsoft.com/office/drawing/2014/main" id="{1EA3CCD6-C343-0C6D-230A-999C734F4220}"/>
              </a:ext>
            </a:extLst>
          </p:cNvPr>
          <p:cNvSpPr txBox="1"/>
          <p:nvPr/>
        </p:nvSpPr>
        <p:spPr>
          <a:xfrm>
            <a:off x="1975721" y="291687"/>
            <a:ext cx="950465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REE - Comparativa</a:t>
            </a:r>
            <a:endParaRPr lang="en-GB" sz="3600" dirty="0">
              <a:solidFill>
                <a:srgbClr val="0070C0"/>
              </a:solidFill>
            </a:endParaRPr>
          </a:p>
        </p:txBody>
      </p:sp>
      <p:graphicFrame>
        <p:nvGraphicFramePr>
          <p:cNvPr id="2" name="Gráfico 1">
            <a:extLst>
              <a:ext uri="{FF2B5EF4-FFF2-40B4-BE49-F238E27FC236}">
                <a16:creationId xmlns:a16="http://schemas.microsoft.com/office/drawing/2014/main" id="{571C5143-BBEC-4577-87F4-BC4A226C5405}"/>
              </a:ext>
            </a:extLst>
          </p:cNvPr>
          <p:cNvGraphicFramePr>
            <a:graphicFrameLocks/>
          </p:cNvGraphicFramePr>
          <p:nvPr>
            <p:extLst>
              <p:ext uri="{D42A27DB-BD31-4B8C-83A1-F6EECF244321}">
                <p14:modId xmlns:p14="http://schemas.microsoft.com/office/powerpoint/2010/main" val="4274329900"/>
              </p:ext>
            </p:extLst>
          </p:nvPr>
        </p:nvGraphicFramePr>
        <p:xfrm>
          <a:off x="1069676" y="1657134"/>
          <a:ext cx="10571157" cy="43891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24825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49</a:t>
            </a:fld>
            <a:endParaRPr lang="en-GB" sz="2000" dirty="0"/>
          </a:p>
        </p:txBody>
      </p:sp>
      <p:sp>
        <p:nvSpPr>
          <p:cNvPr id="9" name="CuadroTexto 8">
            <a:extLst>
              <a:ext uri="{FF2B5EF4-FFF2-40B4-BE49-F238E27FC236}">
                <a16:creationId xmlns:a16="http://schemas.microsoft.com/office/drawing/2014/main" id="{D750E983-218D-BF62-2FAE-C45446523CD5}"/>
              </a:ext>
            </a:extLst>
          </p:cNvPr>
          <p:cNvSpPr txBox="1"/>
          <p:nvPr/>
        </p:nvSpPr>
        <p:spPr>
          <a:xfrm>
            <a:off x="886723" y="848453"/>
            <a:ext cx="10418554" cy="400110"/>
          </a:xfrm>
          <a:prstGeom prst="rect">
            <a:avLst/>
          </a:prstGeom>
          <a:noFill/>
        </p:spPr>
        <p:txBody>
          <a:bodyPr wrap="square">
            <a:spAutoFit/>
          </a:bodyPr>
          <a:lstStyle/>
          <a:p>
            <a:pPr algn="ctr">
              <a:spcBef>
                <a:spcPts val="1200"/>
              </a:spcBef>
            </a:pPr>
            <a:r>
              <a:rPr lang="en-US" sz="2000" b="1" dirty="0">
                <a:solidFill>
                  <a:srgbClr val="C00000"/>
                </a:solidFill>
              </a:rPr>
              <a:t>RESULTADOS DE LAS MUESTRAS TAMIZADAS</a:t>
            </a:r>
          </a:p>
        </p:txBody>
      </p:sp>
      <p:sp>
        <p:nvSpPr>
          <p:cNvPr id="3" name="TextBox 2">
            <a:extLst>
              <a:ext uri="{FF2B5EF4-FFF2-40B4-BE49-F238E27FC236}">
                <a16:creationId xmlns:a16="http://schemas.microsoft.com/office/drawing/2014/main" id="{1EA3CCD6-C343-0C6D-230A-999C734F4220}"/>
              </a:ext>
            </a:extLst>
          </p:cNvPr>
          <p:cNvSpPr txBox="1"/>
          <p:nvPr/>
        </p:nvSpPr>
        <p:spPr>
          <a:xfrm>
            <a:off x="1975721" y="291687"/>
            <a:ext cx="950465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REE - Comparativa</a:t>
            </a:r>
            <a:endParaRPr lang="en-GB" sz="3600" dirty="0">
              <a:solidFill>
                <a:srgbClr val="0070C0"/>
              </a:solidFill>
            </a:endParaRPr>
          </a:p>
        </p:txBody>
      </p:sp>
      <p:pic>
        <p:nvPicPr>
          <p:cNvPr id="8" name="Imagen 7">
            <a:extLst>
              <a:ext uri="{FF2B5EF4-FFF2-40B4-BE49-F238E27FC236}">
                <a16:creationId xmlns:a16="http://schemas.microsoft.com/office/drawing/2014/main" id="{30E46FCB-4F26-2FCF-E254-D27ABA61FB75}"/>
              </a:ext>
            </a:extLst>
          </p:cNvPr>
          <p:cNvPicPr>
            <a:picLocks noChangeAspect="1"/>
          </p:cNvPicPr>
          <p:nvPr/>
        </p:nvPicPr>
        <p:blipFill>
          <a:blip r:embed="rId2"/>
          <a:stretch>
            <a:fillRect/>
          </a:stretch>
        </p:blipFill>
        <p:spPr>
          <a:xfrm>
            <a:off x="2605177" y="1297473"/>
            <a:ext cx="6642339" cy="5377964"/>
          </a:xfrm>
          <a:prstGeom prst="rect">
            <a:avLst/>
          </a:prstGeom>
        </p:spPr>
      </p:pic>
    </p:spTree>
    <p:extLst>
      <p:ext uri="{BB962C8B-B14F-4D97-AF65-F5344CB8AC3E}">
        <p14:creationId xmlns:p14="http://schemas.microsoft.com/office/powerpoint/2010/main" val="271052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3">
            <a:extLst>
              <a:ext uri="{FF2B5EF4-FFF2-40B4-BE49-F238E27FC236}">
                <a16:creationId xmlns:a16="http://schemas.microsoft.com/office/drawing/2014/main" id="{6DDC3609-F246-07AC-8E71-DA0CD90D5619}"/>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5</a:t>
            </a:fld>
            <a:endParaRPr lang="en-GB" sz="2000" dirty="0"/>
          </a:p>
        </p:txBody>
      </p:sp>
      <p:sp>
        <p:nvSpPr>
          <p:cNvPr id="2" name="TextBox 2">
            <a:extLst>
              <a:ext uri="{FF2B5EF4-FFF2-40B4-BE49-F238E27FC236}">
                <a16:creationId xmlns:a16="http://schemas.microsoft.com/office/drawing/2014/main" id="{38A81B3C-637F-9D92-3351-24E888AF2E9D}"/>
              </a:ext>
            </a:extLst>
          </p:cNvPr>
          <p:cNvSpPr txBox="1"/>
          <p:nvPr/>
        </p:nvSpPr>
        <p:spPr>
          <a:xfrm>
            <a:off x="3461851" y="328129"/>
            <a:ext cx="5777399" cy="646331"/>
          </a:xfrm>
          <a:prstGeom prst="rect">
            <a:avLst/>
          </a:prstGeom>
          <a:noFill/>
        </p:spPr>
        <p:txBody>
          <a:bodyPr wrap="square">
            <a:spAutoFit/>
          </a:bodyPr>
          <a:lstStyle/>
          <a:p>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Definición</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de tierras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raras</a:t>
            </a:r>
            <a:endParaRPr lang="en-GB" sz="3600" dirty="0">
              <a:solidFill>
                <a:srgbClr val="0070C0"/>
              </a:solidFill>
            </a:endParaRPr>
          </a:p>
        </p:txBody>
      </p:sp>
      <p:pic>
        <p:nvPicPr>
          <p:cNvPr id="10" name="Imagen 9">
            <a:extLst>
              <a:ext uri="{FF2B5EF4-FFF2-40B4-BE49-F238E27FC236}">
                <a16:creationId xmlns:a16="http://schemas.microsoft.com/office/drawing/2014/main" id="{33473BBD-8F84-856A-2F50-22088F63DB01}"/>
              </a:ext>
            </a:extLst>
          </p:cNvPr>
          <p:cNvPicPr>
            <a:picLocks noChangeAspect="1"/>
          </p:cNvPicPr>
          <p:nvPr/>
        </p:nvPicPr>
        <p:blipFill>
          <a:blip r:embed="rId2"/>
          <a:stretch>
            <a:fillRect/>
          </a:stretch>
        </p:blipFill>
        <p:spPr>
          <a:xfrm>
            <a:off x="2722736" y="1137623"/>
            <a:ext cx="7529115" cy="5392248"/>
          </a:xfrm>
          <a:prstGeom prst="rect">
            <a:avLst/>
          </a:prstGeom>
        </p:spPr>
      </p:pic>
    </p:spTree>
    <p:extLst>
      <p:ext uri="{BB962C8B-B14F-4D97-AF65-F5344CB8AC3E}">
        <p14:creationId xmlns:p14="http://schemas.microsoft.com/office/powerpoint/2010/main" val="15881885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50</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728613" y="1233609"/>
            <a:ext cx="9814703" cy="400110"/>
          </a:xfrm>
          <a:prstGeom prst="rect">
            <a:avLst/>
          </a:prstGeom>
          <a:noFill/>
        </p:spPr>
        <p:txBody>
          <a:bodyPr wrap="square">
            <a:spAutoFit/>
          </a:bodyPr>
          <a:lstStyle>
            <a:defPPr>
              <a:defRPr lang="en-US"/>
            </a:defPPr>
            <a:lvl1pPr algn="ctr">
              <a:spcBef>
                <a:spcPts val="1200"/>
              </a:spcBef>
              <a:defRPr sz="2000" b="1">
                <a:solidFill>
                  <a:srgbClr val="C00000"/>
                </a:solidFill>
              </a:defRPr>
            </a:lvl1pPr>
          </a:lstStyle>
          <a:p>
            <a:r>
              <a:rPr lang="es-ES" altLang="es-ES" dirty="0"/>
              <a:t>CONCLUSIONES</a:t>
            </a:r>
          </a:p>
        </p:txBody>
      </p:sp>
      <p:sp>
        <p:nvSpPr>
          <p:cNvPr id="6" name="Rectangle 2">
            <a:extLst>
              <a:ext uri="{FF2B5EF4-FFF2-40B4-BE49-F238E27FC236}">
                <a16:creationId xmlns:a16="http://schemas.microsoft.com/office/drawing/2014/main" id="{0A795156-483F-7B94-F044-650DCDFDD7FC}"/>
              </a:ext>
            </a:extLst>
          </p:cNvPr>
          <p:cNvSpPr>
            <a:spLocks noChangeArrowheads="1"/>
          </p:cNvSpPr>
          <p:nvPr/>
        </p:nvSpPr>
        <p:spPr bwMode="auto">
          <a:xfrm>
            <a:off x="1337094" y="1954424"/>
            <a:ext cx="10413256"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400" dirty="0">
                <a:latin typeface="+mn-lt"/>
              </a:rPr>
              <a:t>Se observa un mayor contenido de elementos de tierras raras ligeros (LREE) y medios (MREE) que de los altos (HREE) en los residuos mineros. </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400" dirty="0">
                <a:latin typeface="+mn-lt"/>
              </a:rPr>
              <a:t>El caso más significativo y predominante es el del cerio.</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400" dirty="0">
                <a:latin typeface="+mn-lt"/>
              </a:rPr>
              <a:t>El contenido de REE en los estériles mineros está entre 150 y 310 ppm, es decir, entre 0,015 </a:t>
            </a:r>
            <a:r>
              <a:rPr lang="es-ES" altLang="es-ES" sz="2400">
                <a:latin typeface="+mn-lt"/>
              </a:rPr>
              <a:t>y 0,031%, </a:t>
            </a:r>
            <a:r>
              <a:rPr lang="es-ES" altLang="es-ES" sz="2400" dirty="0">
                <a:latin typeface="+mn-lt"/>
              </a:rPr>
              <a:t>siendo el contenido explotable entre 1 y 2%.</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400" dirty="0">
                <a:latin typeface="+mn-lt"/>
              </a:rPr>
              <a:t>No ha sido posible concentrar mejor los elementos de tierras raras, ya que no hay grandes diferencias con respecto a la muestra inicial.</a:t>
            </a:r>
          </a:p>
          <a:p>
            <a:pPr marL="285750" marR="0" lvl="0" indent="-285750" algn="just" eaLnBrk="1" fontAlgn="base" hangingPunct="1">
              <a:lnSpc>
                <a:spcPct val="100000"/>
              </a:lnSpc>
              <a:spcBef>
                <a:spcPct val="0"/>
              </a:spcBef>
              <a:spcAft>
                <a:spcPct val="0"/>
              </a:spcAft>
              <a:buClrTx/>
              <a:buSzTx/>
              <a:buFont typeface="Arial" panose="020B0604020202020204" pitchFamily="34" charset="0"/>
              <a:buChar char="•"/>
              <a:tabLst/>
            </a:pPr>
            <a:r>
              <a:rPr lang="es-ES" altLang="es-ES" sz="2400" dirty="0">
                <a:latin typeface="+mn-lt"/>
              </a:rPr>
              <a:t>En los casos en los que se ha mejorado la concentración del elemento, los valores siguen siendo muy bajos. </a:t>
            </a:r>
          </a:p>
        </p:txBody>
      </p:sp>
      <p:sp>
        <p:nvSpPr>
          <p:cNvPr id="8" name="TextBox 2">
            <a:extLst>
              <a:ext uri="{FF2B5EF4-FFF2-40B4-BE49-F238E27FC236}">
                <a16:creationId xmlns:a16="http://schemas.microsoft.com/office/drawing/2014/main" id="{DF420113-E55C-B9B7-314D-E38627FCBAB6}"/>
              </a:ext>
            </a:extLst>
          </p:cNvPr>
          <p:cNvSpPr txBox="1"/>
          <p:nvPr/>
        </p:nvSpPr>
        <p:spPr>
          <a:xfrm>
            <a:off x="3461851" y="328129"/>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a:t>
            </a:r>
            <a:endParaRPr lang="en-GB" sz="3600" dirty="0">
              <a:solidFill>
                <a:srgbClr val="0070C0"/>
              </a:solidFill>
            </a:endParaRPr>
          </a:p>
        </p:txBody>
      </p:sp>
    </p:spTree>
    <p:extLst>
      <p:ext uri="{BB962C8B-B14F-4D97-AF65-F5344CB8AC3E}">
        <p14:creationId xmlns:p14="http://schemas.microsoft.com/office/powerpoint/2010/main" val="4184907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6575E25-F6B2-A41E-98E3-F25888BC9D28}"/>
              </a:ext>
            </a:extLst>
          </p:cNvPr>
          <p:cNvSpPr txBox="1"/>
          <p:nvPr/>
        </p:nvSpPr>
        <p:spPr>
          <a:xfrm>
            <a:off x="7143491" y="6128823"/>
            <a:ext cx="4497342" cy="400110"/>
          </a:xfrm>
          <a:prstGeom prst="rect">
            <a:avLst/>
          </a:prstGeom>
          <a:noFill/>
        </p:spPr>
        <p:txBody>
          <a:bodyPr wrap="square">
            <a:spAutoFit/>
          </a:bodyPr>
          <a:lstStyle/>
          <a:p>
            <a:pPr algn="ctr"/>
            <a:r>
              <a:rPr lang="en-US" sz="2000" i="1" dirty="0" err="1">
                <a:latin typeface="Arial" panose="020B0604020202020204" pitchFamily="34" charset="0"/>
                <a:ea typeface="Times New Roman" panose="02020603050405020304" pitchFamily="18" charset="0"/>
                <a:cs typeface="Times New Roman" panose="02020603050405020304" pitchFamily="18" charset="0"/>
              </a:rPr>
              <a:t>Autora</a:t>
            </a:r>
            <a:r>
              <a:rPr lang="en-US" sz="2000" i="1" dirty="0">
                <a:latin typeface="Arial" panose="020B0604020202020204" pitchFamily="34" charset="0"/>
                <a:ea typeface="Times New Roman" panose="02020603050405020304" pitchFamily="18" charset="0"/>
                <a:cs typeface="Times New Roman" panose="02020603050405020304" pitchFamily="18" charset="0"/>
              </a:rPr>
              <a:t>: </a:t>
            </a:r>
            <a:r>
              <a:rPr lang="en-US" sz="2000" i="1" dirty="0" err="1">
                <a:latin typeface="Arial" panose="020B0604020202020204" pitchFamily="34" charset="0"/>
                <a:ea typeface="Times New Roman" panose="02020603050405020304" pitchFamily="18" charset="0"/>
                <a:cs typeface="Times New Roman" panose="02020603050405020304" pitchFamily="18" charset="0"/>
              </a:rPr>
              <a:t>Granadina</a:t>
            </a:r>
            <a:r>
              <a:rPr lang="en-US" sz="2000" i="1" dirty="0">
                <a:latin typeface="Arial" panose="020B0604020202020204" pitchFamily="34" charset="0"/>
                <a:ea typeface="Times New Roman" panose="02020603050405020304" pitchFamily="18" charset="0"/>
                <a:cs typeface="Times New Roman" panose="02020603050405020304" pitchFamily="18" charset="0"/>
              </a:rPr>
              <a:t> </a:t>
            </a:r>
            <a:r>
              <a:rPr lang="en-US" sz="2000" i="1" dirty="0">
                <a:effectLst/>
                <a:latin typeface="Arial" panose="020B0604020202020204" pitchFamily="34" charset="0"/>
                <a:ea typeface="Times New Roman" panose="02020603050405020304" pitchFamily="18" charset="0"/>
                <a:cs typeface="Times New Roman" panose="02020603050405020304" pitchFamily="18" charset="0"/>
              </a:rPr>
              <a:t>Álvarez González</a:t>
            </a:r>
          </a:p>
        </p:txBody>
      </p:sp>
      <p:sp>
        <p:nvSpPr>
          <p:cNvPr id="11" name="TextBox 10">
            <a:extLst>
              <a:ext uri="{FF2B5EF4-FFF2-40B4-BE49-F238E27FC236}">
                <a16:creationId xmlns:a16="http://schemas.microsoft.com/office/drawing/2014/main" id="{2366F665-0C1B-058A-1FF7-16303DE7B0D2}"/>
              </a:ext>
            </a:extLst>
          </p:cNvPr>
          <p:cNvSpPr txBox="1"/>
          <p:nvPr/>
        </p:nvSpPr>
        <p:spPr>
          <a:xfrm>
            <a:off x="1649744" y="2318364"/>
            <a:ext cx="9660367" cy="1754326"/>
          </a:xfrm>
          <a:prstGeom prst="rect">
            <a:avLst/>
          </a:prstGeom>
          <a:noFill/>
        </p:spPr>
        <p:txBody>
          <a:bodyPr wrap="square">
            <a:spAutoFit/>
          </a:bodyPr>
          <a:lstStyle/>
          <a:p>
            <a:pPr algn="just"/>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de tierras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raras</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en</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escombreras</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mineras</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de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carbón</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estudios</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realizados</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en</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España</a:t>
            </a:r>
            <a:r>
              <a:rPr lang="en-U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Polonia y </a:t>
            </a:r>
            <a:r>
              <a:rPr lang="en-US" sz="36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Eslovenia</a:t>
            </a:r>
            <a:endParaRPr lang="en-GB" sz="3600" dirty="0">
              <a:solidFill>
                <a:srgbClr val="0070C0"/>
              </a:solidFill>
            </a:endParaRPr>
          </a:p>
        </p:txBody>
      </p:sp>
      <p:sp>
        <p:nvSpPr>
          <p:cNvPr id="14" name="Slide Number Placeholder 13">
            <a:extLst>
              <a:ext uri="{FF2B5EF4-FFF2-40B4-BE49-F238E27FC236}">
                <a16:creationId xmlns:a16="http://schemas.microsoft.com/office/drawing/2014/main" id="{56137EF2-FC7A-6C4D-9EC0-2BC742686EE1}"/>
              </a:ext>
            </a:extLst>
          </p:cNvPr>
          <p:cNvSpPr>
            <a:spLocks noGrp="1"/>
          </p:cNvSpPr>
          <p:nvPr>
            <p:ph type="sldNum" sz="quarter" idx="12"/>
          </p:nvPr>
        </p:nvSpPr>
        <p:spPr>
          <a:xfrm>
            <a:off x="11640833" y="6492875"/>
            <a:ext cx="551167" cy="365125"/>
          </a:xfrm>
        </p:spPr>
        <p:txBody>
          <a:bodyPr/>
          <a:lstStyle/>
          <a:p>
            <a:fld id="{78824E5E-6D3B-49AD-B34C-8795A08163FB}" type="slidenum">
              <a:rPr lang="en-GB" sz="2000" smtClean="0"/>
              <a:t>51</a:t>
            </a:fld>
            <a:endParaRPr lang="en-GB" sz="2000" dirty="0"/>
          </a:p>
        </p:txBody>
      </p:sp>
      <p:grpSp>
        <p:nvGrpSpPr>
          <p:cNvPr id="2" name="Grupo 1">
            <a:extLst>
              <a:ext uri="{FF2B5EF4-FFF2-40B4-BE49-F238E27FC236}">
                <a16:creationId xmlns:a16="http://schemas.microsoft.com/office/drawing/2014/main" id="{36123220-DB1C-5745-72E6-68474198CB97}"/>
              </a:ext>
            </a:extLst>
          </p:cNvPr>
          <p:cNvGrpSpPr/>
          <p:nvPr/>
        </p:nvGrpSpPr>
        <p:grpSpPr>
          <a:xfrm>
            <a:off x="1010674" y="95830"/>
            <a:ext cx="3347317" cy="1898340"/>
            <a:chOff x="5873566" y="4076567"/>
            <a:chExt cx="2786988" cy="1540076"/>
          </a:xfrm>
        </p:grpSpPr>
        <p:pic>
          <p:nvPicPr>
            <p:cNvPr id="3" name="Imagen 2" descr="Un dibujo animado&#10;&#10;Descripción generada automáticamente con confianza baja">
              <a:extLst>
                <a:ext uri="{FF2B5EF4-FFF2-40B4-BE49-F238E27FC236}">
                  <a16:creationId xmlns:a16="http://schemas.microsoft.com/office/drawing/2014/main" id="{FB15530B-83A3-52BB-9729-25F51C86C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204" y="4076567"/>
              <a:ext cx="1455713" cy="1139966"/>
            </a:xfrm>
            <a:prstGeom prst="rect">
              <a:avLst/>
            </a:prstGeom>
          </p:spPr>
        </p:pic>
        <p:sp>
          <p:nvSpPr>
            <p:cNvPr id="8" name="CuadroTexto 7">
              <a:extLst>
                <a:ext uri="{FF2B5EF4-FFF2-40B4-BE49-F238E27FC236}">
                  <a16:creationId xmlns:a16="http://schemas.microsoft.com/office/drawing/2014/main" id="{4B8A3DCC-7244-5505-3C78-C7B4693FF74C}"/>
                </a:ext>
              </a:extLst>
            </p:cNvPr>
            <p:cNvSpPr txBox="1"/>
            <p:nvPr/>
          </p:nvSpPr>
          <p:spPr>
            <a:xfrm>
              <a:off x="5873566" y="5216533"/>
              <a:ext cx="2786988" cy="400110"/>
            </a:xfrm>
            <a:prstGeom prst="rect">
              <a:avLst/>
            </a:prstGeom>
            <a:noFill/>
          </p:spPr>
          <p:txBody>
            <a:bodyPr wrap="square">
              <a:spAutoFit/>
            </a:bodyPr>
            <a:lstStyle/>
            <a:p>
              <a:pPr lvl="0" algn="ctr"/>
              <a:r>
                <a:rPr lang="en-GB" sz="2000" dirty="0">
                  <a:solidFill>
                    <a:schemeClr val="tx1">
                      <a:lumMod val="75000"/>
                      <a:lumOff val="25000"/>
                    </a:schemeClr>
                  </a:solidFill>
                  <a:latin typeface="Arial" panose="020B0604020202020204" pitchFamily="34" charset="0"/>
                  <a:cs typeface="Arial" panose="020B0604020202020204" pitchFamily="34" charset="0"/>
                </a:rPr>
                <a:t>Universidad de Oviedo</a:t>
              </a:r>
            </a:p>
          </p:txBody>
        </p:sp>
      </p:grpSp>
      <p:pic>
        <p:nvPicPr>
          <p:cNvPr id="10" name="Imagen 9">
            <a:extLst>
              <a:ext uri="{FF2B5EF4-FFF2-40B4-BE49-F238E27FC236}">
                <a16:creationId xmlns:a16="http://schemas.microsoft.com/office/drawing/2014/main" id="{5E62E973-2595-6F84-6487-6938935EBD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1174" y="205956"/>
            <a:ext cx="1200329" cy="1200329"/>
          </a:xfrm>
          <a:prstGeom prst="rect">
            <a:avLst/>
          </a:prstGeom>
          <a:noFill/>
          <a:ln>
            <a:noFill/>
          </a:ln>
        </p:spPr>
      </p:pic>
      <p:sp>
        <p:nvSpPr>
          <p:cNvPr id="12" name="TextBox 17">
            <a:extLst>
              <a:ext uri="{FF2B5EF4-FFF2-40B4-BE49-F238E27FC236}">
                <a16:creationId xmlns:a16="http://schemas.microsoft.com/office/drawing/2014/main" id="{FBA73737-CDAB-1AC6-6E2E-36DBDEFEABB8}"/>
              </a:ext>
            </a:extLst>
          </p:cNvPr>
          <p:cNvSpPr txBox="1"/>
          <p:nvPr/>
        </p:nvSpPr>
        <p:spPr>
          <a:xfrm>
            <a:off x="9661503" y="329067"/>
            <a:ext cx="2421570" cy="830997"/>
          </a:xfrm>
          <a:prstGeom prst="rect">
            <a:avLst/>
          </a:prstGeom>
          <a:noFill/>
        </p:spPr>
        <p:txBody>
          <a:bodyPr wrap="square" rtlCol="0">
            <a:spAutoFit/>
          </a:bodyPr>
          <a:lstStyle/>
          <a:p>
            <a:r>
              <a:rPr lang="es-ES" sz="1600" dirty="0">
                <a:solidFill>
                  <a:schemeClr val="tx1">
                    <a:lumMod val="65000"/>
                    <a:lumOff val="35000"/>
                  </a:schemeClr>
                </a:solidFill>
                <a:latin typeface="Arial" panose="020B0604020202020204" pitchFamily="34" charset="0"/>
                <a:cs typeface="Arial" panose="020B0604020202020204" pitchFamily="34" charset="0"/>
              </a:rPr>
              <a:t>Escuela de Ingeniería de Minas, Energía y Materiales de Oviedo</a:t>
            </a:r>
            <a:endParaRPr lang="en-GB"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TextBox 6">
            <a:extLst>
              <a:ext uri="{FF2B5EF4-FFF2-40B4-BE49-F238E27FC236}">
                <a16:creationId xmlns:a16="http://schemas.microsoft.com/office/drawing/2014/main" id="{DAD35948-7360-63EE-961E-6A9C27269129}"/>
              </a:ext>
            </a:extLst>
          </p:cNvPr>
          <p:cNvSpPr txBox="1"/>
          <p:nvPr/>
        </p:nvSpPr>
        <p:spPr>
          <a:xfrm>
            <a:off x="4513495" y="5403054"/>
            <a:ext cx="4243875" cy="400110"/>
          </a:xfrm>
          <a:prstGeom prst="rect">
            <a:avLst/>
          </a:prstGeom>
          <a:noFill/>
        </p:spPr>
        <p:txBody>
          <a:bodyPr wrap="square">
            <a:spAutoFit/>
          </a:bodyPr>
          <a:lstStyle/>
          <a:p>
            <a:pPr algn="ctr"/>
            <a:r>
              <a:rPr lang="en-US" sz="2000" i="1" dirty="0">
                <a:effectLst/>
                <a:latin typeface="Arial" panose="020B0604020202020204" pitchFamily="34" charset="0"/>
                <a:ea typeface="Times New Roman" panose="02020603050405020304" pitchFamily="18" charset="0"/>
                <a:cs typeface="Times New Roman" panose="02020603050405020304" pitchFamily="18" charset="0"/>
              </a:rPr>
              <a:t>Junio, 2023</a:t>
            </a:r>
          </a:p>
        </p:txBody>
      </p:sp>
      <p:sp>
        <p:nvSpPr>
          <p:cNvPr id="4" name="TextBox 6">
            <a:extLst>
              <a:ext uri="{FF2B5EF4-FFF2-40B4-BE49-F238E27FC236}">
                <a16:creationId xmlns:a16="http://schemas.microsoft.com/office/drawing/2014/main" id="{50DCA325-0F77-8992-D509-4160D6ECBB68}"/>
              </a:ext>
            </a:extLst>
          </p:cNvPr>
          <p:cNvSpPr txBox="1"/>
          <p:nvPr/>
        </p:nvSpPr>
        <p:spPr>
          <a:xfrm>
            <a:off x="4357991" y="4673877"/>
            <a:ext cx="4497342" cy="461665"/>
          </a:xfrm>
          <a:prstGeom prst="rect">
            <a:avLst/>
          </a:prstGeom>
          <a:noFill/>
        </p:spPr>
        <p:txBody>
          <a:bodyPr wrap="square">
            <a:spAutoFit/>
          </a:bodyPr>
          <a:lstStyle/>
          <a:p>
            <a:pPr algn="ctr"/>
            <a:r>
              <a:rPr lang="en-US" sz="2400" i="1" dirty="0">
                <a:latin typeface="Arial" panose="020B0604020202020204" pitchFamily="34" charset="0"/>
                <a:ea typeface="Times New Roman" panose="02020603050405020304" pitchFamily="18" charset="0"/>
                <a:cs typeface="Times New Roman" panose="02020603050405020304" pitchFamily="18" charset="0"/>
              </a:rPr>
              <a:t>Juan José </a:t>
            </a:r>
            <a:r>
              <a:rPr lang="en-US" sz="2400" i="1" dirty="0">
                <a:effectLst/>
                <a:latin typeface="Arial" panose="020B0604020202020204" pitchFamily="34" charset="0"/>
                <a:ea typeface="Times New Roman" panose="02020603050405020304" pitchFamily="18" charset="0"/>
                <a:cs typeface="Times New Roman" panose="02020603050405020304" pitchFamily="18" charset="0"/>
              </a:rPr>
              <a:t>Álvarez </a:t>
            </a:r>
            <a:r>
              <a:rPr lang="en-US" sz="2400" i="1" dirty="0">
                <a:latin typeface="Arial" panose="020B0604020202020204" pitchFamily="34" charset="0"/>
                <a:ea typeface="Times New Roman" panose="02020603050405020304" pitchFamily="18" charset="0"/>
                <a:cs typeface="Times New Roman" panose="02020603050405020304" pitchFamily="18" charset="0"/>
              </a:rPr>
              <a:t>Fernánd</a:t>
            </a:r>
            <a:r>
              <a:rPr lang="en-US" sz="2400" i="1" dirty="0">
                <a:effectLst/>
                <a:latin typeface="Arial" panose="020B0604020202020204" pitchFamily="34" charset="0"/>
                <a:ea typeface="Times New Roman" panose="02020603050405020304" pitchFamily="18" charset="0"/>
                <a:cs typeface="Times New Roman" panose="02020603050405020304" pitchFamily="18" charset="0"/>
              </a:rPr>
              <a:t>ez</a:t>
            </a:r>
          </a:p>
        </p:txBody>
      </p:sp>
      <p:sp>
        <p:nvSpPr>
          <p:cNvPr id="5" name="Rectángulo 4">
            <a:extLst>
              <a:ext uri="{FF2B5EF4-FFF2-40B4-BE49-F238E27FC236}">
                <a16:creationId xmlns:a16="http://schemas.microsoft.com/office/drawing/2014/main" id="{5CB54F95-D9A4-C6A9-CCA8-5C8E1CDAA345}"/>
              </a:ext>
            </a:extLst>
          </p:cNvPr>
          <p:cNvSpPr/>
          <p:nvPr/>
        </p:nvSpPr>
        <p:spPr>
          <a:xfrm rot="19708509">
            <a:off x="4004034" y="2825979"/>
            <a:ext cx="4703531" cy="923330"/>
          </a:xfrm>
          <a:prstGeom prst="rect">
            <a:avLst/>
          </a:prstGeom>
          <a:noFill/>
        </p:spPr>
        <p:txBody>
          <a:bodyPr wrap="none" lIns="91440" tIns="45720" rIns="91440" bIns="45720">
            <a:spAutoFit/>
          </a:bodyPr>
          <a:lstStyle/>
          <a:p>
            <a:pPr algn="ctr"/>
            <a:r>
              <a:rPr lang="es-ES" sz="5400" b="0" cap="none" spc="0" dirty="0">
                <a:ln w="0"/>
                <a:solidFill>
                  <a:srgbClr val="FF0000"/>
                </a:solidFill>
                <a:effectLst>
                  <a:outerShdw blurRad="38100" dist="25400" dir="5400000" algn="ctr" rotWithShape="0">
                    <a:srgbClr val="6E747A">
                      <a:alpha val="43000"/>
                    </a:srgbClr>
                  </a:outerShdw>
                </a:effectLst>
              </a:rPr>
              <a:t>Muchas gracias</a:t>
            </a:r>
          </a:p>
        </p:txBody>
      </p:sp>
    </p:spTree>
    <p:extLst>
      <p:ext uri="{BB962C8B-B14F-4D97-AF65-F5344CB8AC3E}">
        <p14:creationId xmlns:p14="http://schemas.microsoft.com/office/powerpoint/2010/main" val="927844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EF02C2-42E2-CB75-658A-6371B9F1A60A}"/>
              </a:ext>
            </a:extLst>
          </p:cNvPr>
          <p:cNvSpPr txBox="1"/>
          <p:nvPr/>
        </p:nvSpPr>
        <p:spPr>
          <a:xfrm>
            <a:off x="2323714" y="257751"/>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6</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DESCRIPCIÓN DE LOS PUNTOS DE MUESTREO</a:t>
            </a:r>
          </a:p>
        </p:txBody>
      </p:sp>
      <p:sp>
        <p:nvSpPr>
          <p:cNvPr id="9" name="TextBox 9">
            <a:extLst>
              <a:ext uri="{FF2B5EF4-FFF2-40B4-BE49-F238E27FC236}">
                <a16:creationId xmlns:a16="http://schemas.microsoft.com/office/drawing/2014/main" id="{310E83C4-0EFC-3E2E-D9C9-DE47A618B0DD}"/>
              </a:ext>
            </a:extLst>
          </p:cNvPr>
          <p:cNvSpPr txBox="1"/>
          <p:nvPr/>
        </p:nvSpPr>
        <p:spPr>
          <a:xfrm>
            <a:off x="5063706" y="2228601"/>
            <a:ext cx="6875252" cy="3170099"/>
          </a:xfrm>
          <a:prstGeom prst="rect">
            <a:avLst/>
          </a:prstGeom>
          <a:noFill/>
        </p:spPr>
        <p:txBody>
          <a:bodyPr wrap="square">
            <a:spAutoFit/>
          </a:bodyPr>
          <a:lstStyle/>
          <a:p>
            <a:pPr marL="342900" indent="-342900" algn="just">
              <a:spcBef>
                <a:spcPts val="1200"/>
              </a:spcBef>
              <a:buFont typeface="Arial" panose="020B0604020202020204" pitchFamily="34" charset="0"/>
              <a:buChar char="•"/>
            </a:pPr>
            <a:r>
              <a:rPr lang="es-ES" sz="2000" dirty="0"/>
              <a:t>Se tomaron dos muestras de todo-uno:                 </a:t>
            </a:r>
          </a:p>
          <a:p>
            <a:pPr algn="just">
              <a:spcBef>
                <a:spcPts val="1200"/>
              </a:spcBef>
            </a:pPr>
            <a:r>
              <a:rPr lang="es-ES" sz="2000" dirty="0"/>
              <a:t>              - una en una antigua escombrera cuyos sedimentos </a:t>
            </a:r>
          </a:p>
          <a:p>
            <a:pPr algn="just">
              <a:spcBef>
                <a:spcPts val="1200"/>
              </a:spcBef>
            </a:pPr>
            <a:r>
              <a:rPr lang="es-ES" sz="2000" dirty="0"/>
              <a:t>                 provenían de un lavadero de carbón con un funciona-</a:t>
            </a:r>
          </a:p>
          <a:p>
            <a:pPr algn="just">
              <a:spcBef>
                <a:spcPts val="1200"/>
              </a:spcBef>
            </a:pPr>
            <a:r>
              <a:rPr lang="es-ES" sz="2000" dirty="0"/>
              <a:t>                 miento normal (40 kg)</a:t>
            </a:r>
          </a:p>
          <a:p>
            <a:pPr algn="just">
              <a:spcBef>
                <a:spcPts val="1200"/>
              </a:spcBef>
            </a:pPr>
            <a:r>
              <a:rPr lang="es-ES" sz="2000" dirty="0"/>
              <a:t>             - otra con el material con un alto contenido en carbón, </a:t>
            </a:r>
          </a:p>
          <a:p>
            <a:pPr algn="just">
              <a:spcBef>
                <a:spcPts val="1200"/>
              </a:spcBef>
            </a:pPr>
            <a:r>
              <a:rPr lang="es-ES" sz="2000" dirty="0"/>
              <a:t>                procedente del rechazo del lavadero con el funciona-</a:t>
            </a:r>
          </a:p>
          <a:p>
            <a:pPr algn="just">
              <a:spcBef>
                <a:spcPts val="1200"/>
              </a:spcBef>
            </a:pPr>
            <a:r>
              <a:rPr lang="es-ES" sz="2000" dirty="0"/>
              <a:t>                miento actual (40 kg)</a:t>
            </a:r>
            <a:endParaRPr lang="en-US" sz="2000" dirty="0"/>
          </a:p>
        </p:txBody>
      </p:sp>
      <p:pic>
        <p:nvPicPr>
          <p:cNvPr id="2" name="Imagen 1" descr="Imagen que contiene edificio, gato, con baldosas, cubierto&#10;&#10;Descripción generada automáticamente">
            <a:extLst>
              <a:ext uri="{FF2B5EF4-FFF2-40B4-BE49-F238E27FC236}">
                <a16:creationId xmlns:a16="http://schemas.microsoft.com/office/drawing/2014/main" id="{F9B08644-1EF2-3185-533C-2D3AF3775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9855" y="2267441"/>
            <a:ext cx="4738781" cy="3554085"/>
          </a:xfrm>
          <a:prstGeom prst="rect">
            <a:avLst/>
          </a:prstGeom>
        </p:spPr>
      </p:pic>
    </p:spTree>
    <p:extLst>
      <p:ext uri="{BB962C8B-B14F-4D97-AF65-F5344CB8AC3E}">
        <p14:creationId xmlns:p14="http://schemas.microsoft.com/office/powerpoint/2010/main" val="2373757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7</a:t>
            </a:fld>
            <a:endParaRPr lang="en-GB" sz="2000" dirty="0"/>
          </a:p>
        </p:txBody>
      </p:sp>
      <p:sp>
        <p:nvSpPr>
          <p:cNvPr id="5" name="CuadroTexto 4">
            <a:extLst>
              <a:ext uri="{FF2B5EF4-FFF2-40B4-BE49-F238E27FC236}">
                <a16:creationId xmlns:a16="http://schemas.microsoft.com/office/drawing/2014/main" id="{4D42D566-A3BE-B003-2687-D3B625D9888A}"/>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TRATAMIENTO DE LAS MUESTRAS PARA ANÁLISIS – ANÁLISIS INICIAL</a:t>
            </a:r>
          </a:p>
        </p:txBody>
      </p:sp>
      <p:sp>
        <p:nvSpPr>
          <p:cNvPr id="9" name="TextBox 9">
            <a:extLst>
              <a:ext uri="{FF2B5EF4-FFF2-40B4-BE49-F238E27FC236}">
                <a16:creationId xmlns:a16="http://schemas.microsoft.com/office/drawing/2014/main" id="{310E83C4-0EFC-3E2E-D9C9-DE47A618B0DD}"/>
              </a:ext>
            </a:extLst>
          </p:cNvPr>
          <p:cNvSpPr txBox="1"/>
          <p:nvPr/>
        </p:nvSpPr>
        <p:spPr>
          <a:xfrm>
            <a:off x="1679388" y="1585375"/>
            <a:ext cx="9462230" cy="2246769"/>
          </a:xfrm>
          <a:prstGeom prst="rect">
            <a:avLst/>
          </a:prstGeom>
          <a:noFill/>
        </p:spPr>
        <p:txBody>
          <a:bodyPr wrap="square">
            <a:spAutoFit/>
          </a:bodyPr>
          <a:lstStyle/>
          <a:p>
            <a:pPr marL="342900" indent="-342900" algn="just">
              <a:spcBef>
                <a:spcPts val="1200"/>
              </a:spcBef>
              <a:buFont typeface="Arial" panose="020B0604020202020204" pitchFamily="34" charset="0"/>
              <a:buChar char="•"/>
            </a:pPr>
            <a:r>
              <a:rPr lang="es-ES" sz="2000" dirty="0"/>
              <a:t>En este apartado se describirá el procedimiento utilizado para preparar las muestras para su análisis inicial en un laboratorio acreditado.</a:t>
            </a:r>
          </a:p>
          <a:p>
            <a:pPr marL="342900" indent="-342900" algn="just">
              <a:spcBef>
                <a:spcPts val="1200"/>
              </a:spcBef>
              <a:buFont typeface="Arial" panose="020B0604020202020204" pitchFamily="34" charset="0"/>
              <a:buChar char="•"/>
            </a:pPr>
            <a:r>
              <a:rPr lang="es-ES" sz="2000" dirty="0"/>
              <a:t>Procedimiento de secado de la muestra y cálculo de la humedad (utilizando la Norma UNE 32-001-81)</a:t>
            </a:r>
          </a:p>
          <a:p>
            <a:pPr marL="342900" indent="-342900" algn="just">
              <a:spcBef>
                <a:spcPts val="1200"/>
              </a:spcBef>
              <a:buFont typeface="Arial" panose="020B0604020202020204" pitchFamily="34" charset="0"/>
              <a:buChar char="•"/>
            </a:pPr>
            <a:r>
              <a:rPr lang="es-ES" sz="2000" dirty="0"/>
              <a:t>Procedimiento de reducción del grano de la muestra para obtener un tamaño óptimo para el análisis de tierras raras en el laboratorio utilizando las siguientes máquinas:</a:t>
            </a:r>
            <a:endParaRPr lang="en-US" sz="2000" dirty="0"/>
          </a:p>
        </p:txBody>
      </p:sp>
      <p:pic>
        <p:nvPicPr>
          <p:cNvPr id="2" name="Imagen 1">
            <a:extLst>
              <a:ext uri="{FF2B5EF4-FFF2-40B4-BE49-F238E27FC236}">
                <a16:creationId xmlns:a16="http://schemas.microsoft.com/office/drawing/2014/main" id="{D357645C-4EB9-7110-B1E5-0882DAC50029}"/>
              </a:ext>
            </a:extLst>
          </p:cNvPr>
          <p:cNvPicPr>
            <a:picLocks noChangeAspect="1"/>
          </p:cNvPicPr>
          <p:nvPr/>
        </p:nvPicPr>
        <p:blipFill>
          <a:blip r:embed="rId2"/>
          <a:stretch>
            <a:fillRect/>
          </a:stretch>
        </p:blipFill>
        <p:spPr>
          <a:xfrm>
            <a:off x="503316" y="3780315"/>
            <a:ext cx="3353091" cy="2158171"/>
          </a:xfrm>
          <a:prstGeom prst="rect">
            <a:avLst/>
          </a:prstGeom>
        </p:spPr>
      </p:pic>
      <p:sp>
        <p:nvSpPr>
          <p:cNvPr id="11" name="CuadroTexto 10">
            <a:extLst>
              <a:ext uri="{FF2B5EF4-FFF2-40B4-BE49-F238E27FC236}">
                <a16:creationId xmlns:a16="http://schemas.microsoft.com/office/drawing/2014/main" id="{D6DA79F3-1C44-0FEE-5EA6-60797A797A0C}"/>
              </a:ext>
            </a:extLst>
          </p:cNvPr>
          <p:cNvSpPr txBox="1"/>
          <p:nvPr/>
        </p:nvSpPr>
        <p:spPr>
          <a:xfrm>
            <a:off x="460467" y="6049468"/>
            <a:ext cx="1680678" cy="646331"/>
          </a:xfrm>
          <a:prstGeom prst="rect">
            <a:avLst/>
          </a:prstGeom>
          <a:solidFill>
            <a:schemeClr val="bg1"/>
          </a:solidFill>
        </p:spPr>
        <p:txBody>
          <a:bodyPr wrap="square">
            <a:spAutoFit/>
          </a:bodyPr>
          <a:lstStyle/>
          <a:p>
            <a:pPr algn="ctr">
              <a:spcBef>
                <a:spcPts val="1200"/>
              </a:spcBef>
            </a:pPr>
            <a:r>
              <a:rPr lang="en-US" sz="1800" dirty="0" err="1"/>
              <a:t>Quebrantadora</a:t>
            </a:r>
            <a:r>
              <a:rPr lang="en-US" sz="1800" dirty="0"/>
              <a:t> de </a:t>
            </a:r>
            <a:r>
              <a:rPr lang="en-US" sz="1800" dirty="0" err="1"/>
              <a:t>mandíbulas</a:t>
            </a:r>
            <a:endParaRPr lang="en-US" sz="1800" dirty="0"/>
          </a:p>
        </p:txBody>
      </p:sp>
      <p:grpSp>
        <p:nvGrpSpPr>
          <p:cNvPr id="12" name="Grupo 11">
            <a:extLst>
              <a:ext uri="{FF2B5EF4-FFF2-40B4-BE49-F238E27FC236}">
                <a16:creationId xmlns:a16="http://schemas.microsoft.com/office/drawing/2014/main" id="{01CA6E54-42D3-4A71-9D81-683E40E6AC45}"/>
              </a:ext>
            </a:extLst>
          </p:cNvPr>
          <p:cNvGrpSpPr/>
          <p:nvPr/>
        </p:nvGrpSpPr>
        <p:grpSpPr>
          <a:xfrm>
            <a:off x="4103577" y="4204126"/>
            <a:ext cx="3610784" cy="1310551"/>
            <a:chOff x="-1" y="0"/>
            <a:chExt cx="3611082" cy="1310677"/>
          </a:xfrm>
        </p:grpSpPr>
        <p:pic>
          <p:nvPicPr>
            <p:cNvPr id="13" name="Imagen 12" descr="Una silla de madera&#10;&#10;Descripción generada automáticamente con confianza media">
              <a:extLst>
                <a:ext uri="{FF2B5EF4-FFF2-40B4-BE49-F238E27FC236}">
                  <a16:creationId xmlns:a16="http://schemas.microsoft.com/office/drawing/2014/main" id="{C3342A73-14A7-E393-57D4-852E640B2338}"/>
                </a:ext>
              </a:extLst>
            </p:cNvPr>
            <p:cNvPicPr preferRelativeResize="0">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748212" cy="1310677"/>
            </a:xfrm>
            <a:prstGeom prst="rect">
              <a:avLst/>
            </a:prstGeom>
            <a:noFill/>
            <a:ln>
              <a:noFill/>
            </a:ln>
          </p:spPr>
        </p:pic>
        <p:pic>
          <p:nvPicPr>
            <p:cNvPr id="14" name="Imagen 13" descr="Imagen que contiene tabla, torno&#10;&#10;Descripción generada automáticamente">
              <a:extLst>
                <a:ext uri="{FF2B5EF4-FFF2-40B4-BE49-F238E27FC236}">
                  <a16:creationId xmlns:a16="http://schemas.microsoft.com/office/drawing/2014/main" id="{5602AADF-5D36-9486-6B01-47490B427661}"/>
                </a:ext>
              </a:extLst>
            </p:cNvPr>
            <p:cNvPicPr preferRelativeResize="0">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2871" y="1"/>
              <a:ext cx="1748210" cy="1310676"/>
            </a:xfrm>
            <a:prstGeom prst="rect">
              <a:avLst/>
            </a:prstGeom>
            <a:noFill/>
            <a:ln>
              <a:noFill/>
            </a:ln>
          </p:spPr>
        </p:pic>
      </p:grpSp>
      <p:grpSp>
        <p:nvGrpSpPr>
          <p:cNvPr id="15" name="Grupo 14">
            <a:extLst>
              <a:ext uri="{FF2B5EF4-FFF2-40B4-BE49-F238E27FC236}">
                <a16:creationId xmlns:a16="http://schemas.microsoft.com/office/drawing/2014/main" id="{27239E0D-1003-F294-99F5-20C79D26FAD0}"/>
              </a:ext>
            </a:extLst>
          </p:cNvPr>
          <p:cNvGrpSpPr/>
          <p:nvPr/>
        </p:nvGrpSpPr>
        <p:grpSpPr>
          <a:xfrm>
            <a:off x="8088424" y="4193017"/>
            <a:ext cx="3610784" cy="1310552"/>
            <a:chOff x="411786" y="308726"/>
            <a:chExt cx="3611083" cy="1310678"/>
          </a:xfrm>
        </p:grpSpPr>
        <p:pic>
          <p:nvPicPr>
            <p:cNvPr id="16" name="Imagen 15" descr="Un reloj en la parte de atrás de un carro&#10;&#10;Descripción generada automáticamente con confianza media">
              <a:extLst>
                <a:ext uri="{FF2B5EF4-FFF2-40B4-BE49-F238E27FC236}">
                  <a16:creationId xmlns:a16="http://schemas.microsoft.com/office/drawing/2014/main" id="{70147039-0A8B-68F4-00C4-CF315F2ED16C}"/>
                </a:ext>
              </a:extLst>
            </p:cNvPr>
            <p:cNvPicPr preferRelativeResize="0">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786" y="308726"/>
              <a:ext cx="1748213" cy="1310678"/>
            </a:xfrm>
            <a:prstGeom prst="rect">
              <a:avLst/>
            </a:prstGeom>
            <a:noFill/>
            <a:ln>
              <a:noFill/>
            </a:ln>
          </p:spPr>
        </p:pic>
        <p:pic>
          <p:nvPicPr>
            <p:cNvPr id="17" name="Imagen 16" descr="Un bano con un inodoro&#10;&#10;Descripción generada automáticamente con confianza baja">
              <a:extLst>
                <a:ext uri="{FF2B5EF4-FFF2-40B4-BE49-F238E27FC236}">
                  <a16:creationId xmlns:a16="http://schemas.microsoft.com/office/drawing/2014/main" id="{30B333D4-5521-C0C6-3750-39CB14AE2F3C}"/>
                </a:ext>
              </a:extLst>
            </p:cNvPr>
            <p:cNvPicPr preferRelativeResize="0">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4656" y="310565"/>
              <a:ext cx="1748213" cy="1308273"/>
            </a:xfrm>
            <a:prstGeom prst="rect">
              <a:avLst/>
            </a:prstGeom>
            <a:noFill/>
            <a:ln>
              <a:noFill/>
            </a:ln>
          </p:spPr>
        </p:pic>
      </p:grpSp>
      <p:sp>
        <p:nvSpPr>
          <p:cNvPr id="18" name="CuadroTexto 17">
            <a:extLst>
              <a:ext uri="{FF2B5EF4-FFF2-40B4-BE49-F238E27FC236}">
                <a16:creationId xmlns:a16="http://schemas.microsoft.com/office/drawing/2014/main" id="{2298B3DF-6B35-9DE5-0240-9CDDAAE8AAD4}"/>
              </a:ext>
            </a:extLst>
          </p:cNvPr>
          <p:cNvSpPr txBox="1"/>
          <p:nvPr/>
        </p:nvSpPr>
        <p:spPr>
          <a:xfrm>
            <a:off x="4571040" y="5680136"/>
            <a:ext cx="2561209" cy="646331"/>
          </a:xfrm>
          <a:prstGeom prst="rect">
            <a:avLst/>
          </a:prstGeom>
          <a:solidFill>
            <a:schemeClr val="bg1"/>
          </a:solidFill>
        </p:spPr>
        <p:txBody>
          <a:bodyPr wrap="square">
            <a:spAutoFit/>
          </a:bodyPr>
          <a:lstStyle/>
          <a:p>
            <a:pPr algn="ctr">
              <a:spcBef>
                <a:spcPts val="1200"/>
              </a:spcBef>
            </a:pPr>
            <a:r>
              <a:rPr lang="en-US" dirty="0" err="1"/>
              <a:t>M</a:t>
            </a:r>
            <a:r>
              <a:rPr lang="en-US" sz="1800" dirty="0" err="1"/>
              <a:t>uestreador</a:t>
            </a:r>
            <a:r>
              <a:rPr lang="en-US" sz="1800" dirty="0"/>
              <a:t> de </a:t>
            </a:r>
            <a:r>
              <a:rPr lang="en-US" sz="1800" dirty="0" err="1"/>
              <a:t>canales</a:t>
            </a:r>
            <a:r>
              <a:rPr lang="en-US" sz="1800" dirty="0"/>
              <a:t> o Jones</a:t>
            </a:r>
          </a:p>
        </p:txBody>
      </p:sp>
      <p:sp>
        <p:nvSpPr>
          <p:cNvPr id="19" name="CuadroTexto 18">
            <a:extLst>
              <a:ext uri="{FF2B5EF4-FFF2-40B4-BE49-F238E27FC236}">
                <a16:creationId xmlns:a16="http://schemas.microsoft.com/office/drawing/2014/main" id="{E3E4723E-A289-2904-4728-3297301BABBC}"/>
              </a:ext>
            </a:extLst>
          </p:cNvPr>
          <p:cNvSpPr txBox="1"/>
          <p:nvPr/>
        </p:nvSpPr>
        <p:spPr>
          <a:xfrm>
            <a:off x="2495467" y="6049468"/>
            <a:ext cx="1069902" cy="646331"/>
          </a:xfrm>
          <a:prstGeom prst="rect">
            <a:avLst/>
          </a:prstGeom>
          <a:solidFill>
            <a:schemeClr val="bg1"/>
          </a:solidFill>
        </p:spPr>
        <p:txBody>
          <a:bodyPr wrap="square">
            <a:spAutoFit/>
          </a:bodyPr>
          <a:lstStyle/>
          <a:p>
            <a:pPr algn="ctr">
              <a:spcBef>
                <a:spcPts val="1200"/>
              </a:spcBef>
            </a:pPr>
            <a:r>
              <a:rPr lang="en-US" sz="1800" dirty="0"/>
              <a:t>Molino de discos</a:t>
            </a:r>
          </a:p>
        </p:txBody>
      </p:sp>
      <p:sp>
        <p:nvSpPr>
          <p:cNvPr id="21" name="CuadroTexto 20">
            <a:extLst>
              <a:ext uri="{FF2B5EF4-FFF2-40B4-BE49-F238E27FC236}">
                <a16:creationId xmlns:a16="http://schemas.microsoft.com/office/drawing/2014/main" id="{555FA741-C15D-E1A9-93EA-B0D535A55E8E}"/>
              </a:ext>
            </a:extLst>
          </p:cNvPr>
          <p:cNvSpPr txBox="1"/>
          <p:nvPr/>
        </p:nvSpPr>
        <p:spPr>
          <a:xfrm>
            <a:off x="9414570" y="5680136"/>
            <a:ext cx="1073139" cy="369332"/>
          </a:xfrm>
          <a:prstGeom prst="rect">
            <a:avLst/>
          </a:prstGeom>
          <a:solidFill>
            <a:schemeClr val="bg1"/>
          </a:solidFill>
        </p:spPr>
        <p:txBody>
          <a:bodyPr wrap="square">
            <a:spAutoFit/>
          </a:bodyPr>
          <a:lstStyle/>
          <a:p>
            <a:pPr algn="ctr">
              <a:spcBef>
                <a:spcPts val="1200"/>
              </a:spcBef>
            </a:pPr>
            <a:r>
              <a:rPr lang="en-US" sz="1800" dirty="0" err="1"/>
              <a:t>Balanzas</a:t>
            </a:r>
            <a:endParaRPr lang="en-US" sz="1800" dirty="0"/>
          </a:p>
        </p:txBody>
      </p:sp>
      <p:sp>
        <p:nvSpPr>
          <p:cNvPr id="6" name="TextBox 2">
            <a:extLst>
              <a:ext uri="{FF2B5EF4-FFF2-40B4-BE49-F238E27FC236}">
                <a16:creationId xmlns:a16="http://schemas.microsoft.com/office/drawing/2014/main" id="{E19AA828-8E98-C69D-F6BF-56D0D12E5E3A}"/>
              </a:ext>
            </a:extLst>
          </p:cNvPr>
          <p:cNvSpPr txBox="1"/>
          <p:nvPr/>
        </p:nvSpPr>
        <p:spPr>
          <a:xfrm>
            <a:off x="2745857" y="275270"/>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sp>
        <p:nvSpPr>
          <p:cNvPr id="10" name="Rectangle 2">
            <a:extLst>
              <a:ext uri="{FF2B5EF4-FFF2-40B4-BE49-F238E27FC236}">
                <a16:creationId xmlns:a16="http://schemas.microsoft.com/office/drawing/2014/main" id="{31AD4451-DF09-4D3F-00DC-AF363AD6F4E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600" b="0"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s-ES" altLang="es-ES" sz="800" b="0" i="0" u="none" strike="noStrike" cap="none" normalizeH="0" baseline="0">
                <a:ln>
                  <a:noFill/>
                </a:ln>
                <a:solidFill>
                  <a:schemeClr val="tx1"/>
                </a:solidFill>
                <a:effectLst/>
                <a:latin typeface="-apple-system"/>
              </a:rPr>
            </a:br>
            <a:endParaRPr kumimoji="0" lang="es-ES" altLang="es-E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19221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8</a:t>
            </a:fld>
            <a:endParaRPr lang="en-GB" sz="2000" dirty="0"/>
          </a:p>
        </p:txBody>
      </p:sp>
      <p:sp>
        <p:nvSpPr>
          <p:cNvPr id="23" name="TextBox 9">
            <a:extLst>
              <a:ext uri="{FF2B5EF4-FFF2-40B4-BE49-F238E27FC236}">
                <a16:creationId xmlns:a16="http://schemas.microsoft.com/office/drawing/2014/main" id="{2F3B8C26-3C8E-2C84-75B4-E497875B62E2}"/>
              </a:ext>
            </a:extLst>
          </p:cNvPr>
          <p:cNvSpPr txBox="1"/>
          <p:nvPr/>
        </p:nvSpPr>
        <p:spPr>
          <a:xfrm>
            <a:off x="7226945" y="5510848"/>
            <a:ext cx="4413887" cy="400110"/>
          </a:xfrm>
          <a:prstGeom prst="rect">
            <a:avLst/>
          </a:prstGeom>
          <a:noFill/>
        </p:spPr>
        <p:txBody>
          <a:bodyPr wrap="square">
            <a:spAutoFit/>
          </a:bodyPr>
          <a:lstStyle/>
          <a:p>
            <a:pPr algn="ctr">
              <a:spcBef>
                <a:spcPts val="1200"/>
              </a:spcBef>
            </a:pPr>
            <a:r>
              <a:rPr lang="en-US" sz="2000" dirty="0"/>
              <a:t>Estado </a:t>
            </a:r>
            <a:r>
              <a:rPr lang="en-US" sz="2000" dirty="0" err="1"/>
              <a:t>inicial</a:t>
            </a:r>
            <a:r>
              <a:rPr lang="en-US" sz="2000" dirty="0"/>
              <a:t> de la </a:t>
            </a:r>
            <a:r>
              <a:rPr lang="en-US" sz="2000" dirty="0" err="1"/>
              <a:t>muestra</a:t>
            </a:r>
            <a:r>
              <a:rPr lang="en-US" sz="2000" dirty="0"/>
              <a:t> del </a:t>
            </a:r>
            <a:r>
              <a:rPr lang="en-US" sz="2000" dirty="0" err="1"/>
              <a:t>lavadero</a:t>
            </a:r>
            <a:endParaRPr lang="en-US" sz="2000" dirty="0"/>
          </a:p>
        </p:txBody>
      </p:sp>
      <p:pic>
        <p:nvPicPr>
          <p:cNvPr id="2" name="Imagen 1">
            <a:extLst>
              <a:ext uri="{FF2B5EF4-FFF2-40B4-BE49-F238E27FC236}">
                <a16:creationId xmlns:a16="http://schemas.microsoft.com/office/drawing/2014/main" id="{50527F0A-5E88-7D57-02D6-4E915BB131F6}"/>
              </a:ext>
            </a:extLst>
          </p:cNvPr>
          <p:cNvPicPr>
            <a:picLocks noChangeAspect="1"/>
          </p:cNvPicPr>
          <p:nvPr/>
        </p:nvPicPr>
        <p:blipFill>
          <a:blip r:embed="rId2"/>
          <a:stretch>
            <a:fillRect/>
          </a:stretch>
        </p:blipFill>
        <p:spPr>
          <a:xfrm>
            <a:off x="7226946" y="2024723"/>
            <a:ext cx="4413887" cy="3304318"/>
          </a:xfrm>
          <a:prstGeom prst="rect">
            <a:avLst/>
          </a:prstGeom>
        </p:spPr>
      </p:pic>
      <p:pic>
        <p:nvPicPr>
          <p:cNvPr id="11" name="Imagen 10" descr="Imagen que contiene edificio, ladrillo, piedra, viejo&#10;&#10;Descripción generada automáticamente">
            <a:extLst>
              <a:ext uri="{FF2B5EF4-FFF2-40B4-BE49-F238E27FC236}">
                <a16:creationId xmlns:a16="http://schemas.microsoft.com/office/drawing/2014/main" id="{A2F77BAF-2636-4B59-B3CF-DF68AC3A7B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00" t="15286" r="9154" b="21940"/>
          <a:stretch/>
        </p:blipFill>
        <p:spPr bwMode="auto">
          <a:xfrm>
            <a:off x="1345310" y="2024723"/>
            <a:ext cx="5597618" cy="3304318"/>
          </a:xfrm>
          <a:prstGeom prst="rect">
            <a:avLst/>
          </a:prstGeom>
          <a:noFill/>
          <a:ln>
            <a:noFill/>
          </a:ln>
          <a:extLst>
            <a:ext uri="{53640926-AAD7-44D8-BBD7-CCE9431645EC}">
              <a14:shadowObscured xmlns:a14="http://schemas.microsoft.com/office/drawing/2010/main"/>
            </a:ext>
          </a:extLst>
        </p:spPr>
      </p:pic>
      <p:sp>
        <p:nvSpPr>
          <p:cNvPr id="12" name="TextBox 9">
            <a:extLst>
              <a:ext uri="{FF2B5EF4-FFF2-40B4-BE49-F238E27FC236}">
                <a16:creationId xmlns:a16="http://schemas.microsoft.com/office/drawing/2014/main" id="{1028E208-6916-2018-77BA-890C5165CB61}"/>
              </a:ext>
            </a:extLst>
          </p:cNvPr>
          <p:cNvSpPr txBox="1"/>
          <p:nvPr/>
        </p:nvSpPr>
        <p:spPr>
          <a:xfrm>
            <a:off x="1604764" y="5556728"/>
            <a:ext cx="5078710" cy="400110"/>
          </a:xfrm>
          <a:prstGeom prst="rect">
            <a:avLst/>
          </a:prstGeom>
          <a:noFill/>
        </p:spPr>
        <p:txBody>
          <a:bodyPr wrap="square">
            <a:spAutoFit/>
          </a:bodyPr>
          <a:lstStyle/>
          <a:p>
            <a:pPr algn="ctr">
              <a:spcBef>
                <a:spcPts val="1200"/>
              </a:spcBef>
            </a:pPr>
            <a:r>
              <a:rPr lang="en-US" sz="2000" dirty="0"/>
              <a:t>Estado </a:t>
            </a:r>
            <a:r>
              <a:rPr lang="en-US" sz="2000" dirty="0" err="1"/>
              <a:t>inicial</a:t>
            </a:r>
            <a:r>
              <a:rPr lang="en-US" sz="2000" dirty="0"/>
              <a:t> de la </a:t>
            </a:r>
            <a:r>
              <a:rPr lang="en-US" sz="2000" dirty="0" err="1"/>
              <a:t>muestra</a:t>
            </a:r>
            <a:r>
              <a:rPr lang="en-US" sz="2000" dirty="0"/>
              <a:t> de la </a:t>
            </a:r>
            <a:r>
              <a:rPr lang="en-US" sz="2000" dirty="0" err="1"/>
              <a:t>escombrera</a:t>
            </a:r>
            <a:endParaRPr lang="en-US" sz="2000" dirty="0"/>
          </a:p>
        </p:txBody>
      </p:sp>
      <p:sp>
        <p:nvSpPr>
          <p:cNvPr id="6" name="CuadroTexto 5">
            <a:extLst>
              <a:ext uri="{FF2B5EF4-FFF2-40B4-BE49-F238E27FC236}">
                <a16:creationId xmlns:a16="http://schemas.microsoft.com/office/drawing/2014/main" id="{DB3EFD5E-47E0-833A-52A3-B07698499183}"/>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TRATAMIENTO DE LAS MUESTRAS PARA ANÁLISIS – ANÁLISIS INICIAL</a:t>
            </a:r>
          </a:p>
        </p:txBody>
      </p:sp>
      <p:sp>
        <p:nvSpPr>
          <p:cNvPr id="8" name="TextBox 2">
            <a:extLst>
              <a:ext uri="{FF2B5EF4-FFF2-40B4-BE49-F238E27FC236}">
                <a16:creationId xmlns:a16="http://schemas.microsoft.com/office/drawing/2014/main" id="{CA0D27B2-F7C8-2161-5C69-8C53011277AE}"/>
              </a:ext>
            </a:extLst>
          </p:cNvPr>
          <p:cNvSpPr txBox="1"/>
          <p:nvPr/>
        </p:nvSpPr>
        <p:spPr>
          <a:xfrm>
            <a:off x="2508541" y="291788"/>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spTree>
    <p:extLst>
      <p:ext uri="{BB962C8B-B14F-4D97-AF65-F5344CB8AC3E}">
        <p14:creationId xmlns:p14="http://schemas.microsoft.com/office/powerpoint/2010/main" val="2939277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3">
            <a:extLst>
              <a:ext uri="{FF2B5EF4-FFF2-40B4-BE49-F238E27FC236}">
                <a16:creationId xmlns:a16="http://schemas.microsoft.com/office/drawing/2014/main" id="{F3365640-1873-8BE5-5142-727244D89F78}"/>
              </a:ext>
            </a:extLst>
          </p:cNvPr>
          <p:cNvSpPr txBox="1">
            <a:spLocks/>
          </p:cNvSpPr>
          <p:nvPr/>
        </p:nvSpPr>
        <p:spPr>
          <a:xfrm>
            <a:off x="11640833" y="6492875"/>
            <a:ext cx="551167"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824E5E-6D3B-49AD-B34C-8795A08163FB}" type="slidenum">
              <a:rPr lang="en-GB" sz="2000" smtClean="0"/>
              <a:pPr/>
              <a:t>9</a:t>
            </a:fld>
            <a:endParaRPr lang="en-GB" sz="2000" dirty="0"/>
          </a:p>
        </p:txBody>
      </p:sp>
      <p:sp>
        <p:nvSpPr>
          <p:cNvPr id="9" name="TextBox 9">
            <a:extLst>
              <a:ext uri="{FF2B5EF4-FFF2-40B4-BE49-F238E27FC236}">
                <a16:creationId xmlns:a16="http://schemas.microsoft.com/office/drawing/2014/main" id="{310E83C4-0EFC-3E2E-D9C9-DE47A618B0DD}"/>
              </a:ext>
            </a:extLst>
          </p:cNvPr>
          <p:cNvSpPr txBox="1"/>
          <p:nvPr/>
        </p:nvSpPr>
        <p:spPr>
          <a:xfrm>
            <a:off x="7101007" y="1596981"/>
            <a:ext cx="4902925" cy="1323439"/>
          </a:xfrm>
          <a:prstGeom prst="rect">
            <a:avLst/>
          </a:prstGeom>
          <a:noFill/>
        </p:spPr>
        <p:txBody>
          <a:bodyPr wrap="square">
            <a:spAutoFit/>
          </a:bodyPr>
          <a:lstStyle/>
          <a:p>
            <a:pPr algn="just">
              <a:spcBef>
                <a:spcPts val="1200"/>
              </a:spcBef>
            </a:pPr>
            <a:r>
              <a:rPr lang="es-ES" sz="2000" dirty="0"/>
              <a:t>Diferencia en el tamaño de grano de la muestra del lavadero pasada por la quebrantadora de mandíbulas y después de pasarla por el molino de discos.</a:t>
            </a:r>
            <a:endParaRPr lang="en-US" sz="2000" dirty="0"/>
          </a:p>
        </p:txBody>
      </p:sp>
      <p:grpSp>
        <p:nvGrpSpPr>
          <p:cNvPr id="6" name="Grupo 5">
            <a:extLst>
              <a:ext uri="{FF2B5EF4-FFF2-40B4-BE49-F238E27FC236}">
                <a16:creationId xmlns:a16="http://schemas.microsoft.com/office/drawing/2014/main" id="{A3687F82-483E-B84D-78F8-0231E3B0BFF7}"/>
              </a:ext>
            </a:extLst>
          </p:cNvPr>
          <p:cNvGrpSpPr/>
          <p:nvPr/>
        </p:nvGrpSpPr>
        <p:grpSpPr>
          <a:xfrm>
            <a:off x="1253330" y="1713531"/>
            <a:ext cx="5768339" cy="4816340"/>
            <a:chOff x="1106453" y="-93241"/>
            <a:chExt cx="3083502" cy="2312082"/>
          </a:xfrm>
        </p:grpSpPr>
        <p:pic>
          <p:nvPicPr>
            <p:cNvPr id="20" name="Imagen 19" descr="Banca de madera&#10;&#10;Descripción generada automáticamente con confianza media">
              <a:extLst>
                <a:ext uri="{FF2B5EF4-FFF2-40B4-BE49-F238E27FC236}">
                  <a16:creationId xmlns:a16="http://schemas.microsoft.com/office/drawing/2014/main" id="{9411B51C-CBF6-22B7-B719-AFC1C9F65E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453" y="-93241"/>
              <a:ext cx="3083502" cy="2312082"/>
            </a:xfrm>
            <a:prstGeom prst="rect">
              <a:avLst/>
            </a:prstGeom>
            <a:noFill/>
            <a:ln>
              <a:noFill/>
            </a:ln>
          </p:spPr>
        </p:pic>
        <p:pic>
          <p:nvPicPr>
            <p:cNvPr id="8" name="Imagen 7" descr="Imagen que contiene exterior, tabla, silla, banca&#10;&#10;Descripción generada automáticamente">
              <a:extLst>
                <a:ext uri="{FF2B5EF4-FFF2-40B4-BE49-F238E27FC236}">
                  <a16:creationId xmlns:a16="http://schemas.microsoft.com/office/drawing/2014/main" id="{03A8CBF8-3991-7250-3D11-E01494E747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85"/>
            <a:stretch/>
          </p:blipFill>
          <p:spPr bwMode="auto">
            <a:xfrm>
              <a:off x="1136400" y="-42652"/>
              <a:ext cx="845679" cy="686165"/>
            </a:xfrm>
            <a:prstGeom prst="rect">
              <a:avLst/>
            </a:prstGeom>
            <a:noFill/>
            <a:ln>
              <a:noFill/>
            </a:ln>
            <a:extLst>
              <a:ext uri="{53640926-AAD7-44D8-BBD7-CCE9431645EC}">
                <a14:shadowObscured xmlns:a14="http://schemas.microsoft.com/office/drawing/2010/main"/>
              </a:ext>
            </a:extLst>
          </p:spPr>
        </p:pic>
        <p:pic>
          <p:nvPicPr>
            <p:cNvPr id="10" name="Imagen 9" descr="Imagen que contiene interior, tabla, mujer, pequeño&#10;&#10;Descripción generada automáticamente">
              <a:extLst>
                <a:ext uri="{FF2B5EF4-FFF2-40B4-BE49-F238E27FC236}">
                  <a16:creationId xmlns:a16="http://schemas.microsoft.com/office/drawing/2014/main" id="{D3C041AE-CA81-613E-2EB4-5875F7FC80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5774" y="-42652"/>
              <a:ext cx="958835" cy="718957"/>
            </a:xfrm>
            <a:prstGeom prst="rect">
              <a:avLst/>
            </a:prstGeom>
            <a:noFill/>
            <a:ln>
              <a:noFill/>
            </a:ln>
          </p:spPr>
        </p:pic>
      </p:grpSp>
      <p:pic>
        <p:nvPicPr>
          <p:cNvPr id="22" name="Imagen 21">
            <a:extLst>
              <a:ext uri="{FF2B5EF4-FFF2-40B4-BE49-F238E27FC236}">
                <a16:creationId xmlns:a16="http://schemas.microsoft.com/office/drawing/2014/main" id="{F2F7D863-82E1-CC39-F05B-937C21C98CE0}"/>
              </a:ext>
            </a:extLst>
          </p:cNvPr>
          <p:cNvPicPr>
            <a:picLocks noChangeAspect="1"/>
          </p:cNvPicPr>
          <p:nvPr/>
        </p:nvPicPr>
        <p:blipFill>
          <a:blip r:embed="rId5"/>
          <a:stretch>
            <a:fillRect/>
          </a:stretch>
        </p:blipFill>
        <p:spPr>
          <a:xfrm>
            <a:off x="7549688" y="3147043"/>
            <a:ext cx="4005561" cy="2587663"/>
          </a:xfrm>
          <a:prstGeom prst="rect">
            <a:avLst/>
          </a:prstGeom>
        </p:spPr>
      </p:pic>
      <p:sp>
        <p:nvSpPr>
          <p:cNvPr id="23" name="TextBox 9">
            <a:extLst>
              <a:ext uri="{FF2B5EF4-FFF2-40B4-BE49-F238E27FC236}">
                <a16:creationId xmlns:a16="http://schemas.microsoft.com/office/drawing/2014/main" id="{2F3B8C26-3C8E-2C84-75B4-E497875B62E2}"/>
              </a:ext>
            </a:extLst>
          </p:cNvPr>
          <p:cNvSpPr txBox="1"/>
          <p:nvPr/>
        </p:nvSpPr>
        <p:spPr>
          <a:xfrm>
            <a:off x="8012163" y="5898518"/>
            <a:ext cx="3080610" cy="400110"/>
          </a:xfrm>
          <a:prstGeom prst="rect">
            <a:avLst/>
          </a:prstGeom>
          <a:noFill/>
        </p:spPr>
        <p:txBody>
          <a:bodyPr wrap="square">
            <a:spAutoFit/>
          </a:bodyPr>
          <a:lstStyle/>
          <a:p>
            <a:pPr algn="ctr">
              <a:spcBef>
                <a:spcPts val="1200"/>
              </a:spcBef>
            </a:pPr>
            <a:r>
              <a:rPr lang="en-US" sz="2000" dirty="0" err="1"/>
              <a:t>Muestra</a:t>
            </a:r>
            <a:r>
              <a:rPr lang="en-US" sz="2000" dirty="0"/>
              <a:t> final para </a:t>
            </a:r>
            <a:r>
              <a:rPr lang="en-US" sz="2000" dirty="0" err="1"/>
              <a:t>análisis</a:t>
            </a:r>
            <a:endParaRPr lang="en-US" sz="2000" dirty="0"/>
          </a:p>
        </p:txBody>
      </p:sp>
      <p:sp>
        <p:nvSpPr>
          <p:cNvPr id="2" name="CuadroTexto 1">
            <a:extLst>
              <a:ext uri="{FF2B5EF4-FFF2-40B4-BE49-F238E27FC236}">
                <a16:creationId xmlns:a16="http://schemas.microsoft.com/office/drawing/2014/main" id="{44EE81C2-F208-B4E9-268A-A6DFC550BA97}"/>
              </a:ext>
            </a:extLst>
          </p:cNvPr>
          <p:cNvSpPr txBox="1"/>
          <p:nvPr/>
        </p:nvSpPr>
        <p:spPr>
          <a:xfrm>
            <a:off x="1503152" y="1196871"/>
            <a:ext cx="9814703" cy="400110"/>
          </a:xfrm>
          <a:prstGeom prst="rect">
            <a:avLst/>
          </a:prstGeom>
          <a:noFill/>
        </p:spPr>
        <p:txBody>
          <a:bodyPr wrap="square">
            <a:spAutoFit/>
          </a:bodyPr>
          <a:lstStyle/>
          <a:p>
            <a:pPr algn="ctr">
              <a:spcBef>
                <a:spcPts val="1200"/>
              </a:spcBef>
            </a:pPr>
            <a:r>
              <a:rPr lang="en-US" sz="2000" b="1" dirty="0">
                <a:solidFill>
                  <a:srgbClr val="C00000"/>
                </a:solidFill>
              </a:rPr>
              <a:t>TRATAMIENTO DE LAS MUESTRAS PARA ANÁLISIS – ANÁLISIS INICIAL</a:t>
            </a:r>
          </a:p>
        </p:txBody>
      </p:sp>
      <p:sp>
        <p:nvSpPr>
          <p:cNvPr id="11" name="TextBox 2">
            <a:extLst>
              <a:ext uri="{FF2B5EF4-FFF2-40B4-BE49-F238E27FC236}">
                <a16:creationId xmlns:a16="http://schemas.microsoft.com/office/drawing/2014/main" id="{FE39781C-C222-764D-3546-E6AFEF82789B}"/>
              </a:ext>
            </a:extLst>
          </p:cNvPr>
          <p:cNvSpPr txBox="1"/>
          <p:nvPr/>
        </p:nvSpPr>
        <p:spPr>
          <a:xfrm>
            <a:off x="2544624" y="236206"/>
            <a:ext cx="8571998" cy="646331"/>
          </a:xfrm>
          <a:prstGeom prst="rect">
            <a:avLst/>
          </a:prstGeom>
          <a:noFill/>
        </p:spPr>
        <p:txBody>
          <a:bodyPr wrap="square">
            <a:spAutoFit/>
          </a:bodyPr>
          <a:lstStyle/>
          <a:p>
            <a:r>
              <a:rPr lang="es-ES" sz="36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Recuperación de tierras raras en España</a:t>
            </a:r>
            <a:endParaRPr lang="en-GB" sz="3600" dirty="0">
              <a:solidFill>
                <a:srgbClr val="0070C0"/>
              </a:solidFill>
            </a:endParaRPr>
          </a:p>
        </p:txBody>
      </p:sp>
      <p:sp>
        <p:nvSpPr>
          <p:cNvPr id="12" name="CuadroTexto 11">
            <a:extLst>
              <a:ext uri="{FF2B5EF4-FFF2-40B4-BE49-F238E27FC236}">
                <a16:creationId xmlns:a16="http://schemas.microsoft.com/office/drawing/2014/main" id="{FB37F621-DF69-5C44-5FF3-CB33943B39AD}"/>
              </a:ext>
            </a:extLst>
          </p:cNvPr>
          <p:cNvSpPr txBox="1"/>
          <p:nvPr/>
        </p:nvSpPr>
        <p:spPr>
          <a:xfrm>
            <a:off x="3524611" y="2027868"/>
            <a:ext cx="1256064" cy="461665"/>
          </a:xfrm>
          <a:prstGeom prst="rect">
            <a:avLst/>
          </a:prstGeom>
          <a:solidFill>
            <a:schemeClr val="tx2">
              <a:lumMod val="10000"/>
              <a:lumOff val="90000"/>
            </a:schemeClr>
          </a:solidFill>
        </p:spPr>
        <p:txBody>
          <a:bodyPr wrap="square" rtlCol="0">
            <a:spAutoFit/>
          </a:bodyPr>
          <a:lstStyle/>
          <a:p>
            <a:pPr algn="ctr"/>
            <a:r>
              <a:rPr lang="es-ES" sz="1200" dirty="0"/>
              <a:t>MUESTRA</a:t>
            </a:r>
          </a:p>
          <a:p>
            <a:pPr algn="ctr"/>
            <a:r>
              <a:rPr lang="es-ES" sz="1200" dirty="0"/>
              <a:t>LAVADERO</a:t>
            </a:r>
          </a:p>
        </p:txBody>
      </p:sp>
      <p:sp>
        <p:nvSpPr>
          <p:cNvPr id="13" name="CuadroTexto 12">
            <a:extLst>
              <a:ext uri="{FF2B5EF4-FFF2-40B4-BE49-F238E27FC236}">
                <a16:creationId xmlns:a16="http://schemas.microsoft.com/office/drawing/2014/main" id="{58CF3F94-CBA9-B59E-766C-CEA29FC17D82}"/>
              </a:ext>
            </a:extLst>
          </p:cNvPr>
          <p:cNvSpPr txBox="1"/>
          <p:nvPr/>
        </p:nvSpPr>
        <p:spPr>
          <a:xfrm rot="624226">
            <a:off x="10102700" y="4799355"/>
            <a:ext cx="1256064" cy="461665"/>
          </a:xfrm>
          <a:prstGeom prst="rect">
            <a:avLst/>
          </a:prstGeom>
          <a:solidFill>
            <a:schemeClr val="tx2">
              <a:lumMod val="10000"/>
              <a:lumOff val="90000"/>
            </a:schemeClr>
          </a:solidFill>
        </p:spPr>
        <p:txBody>
          <a:bodyPr wrap="square" rtlCol="0">
            <a:spAutoFit/>
          </a:bodyPr>
          <a:lstStyle/>
          <a:p>
            <a:pPr algn="ctr"/>
            <a:r>
              <a:rPr lang="es-ES" sz="1200" dirty="0"/>
              <a:t>MUESTRA</a:t>
            </a:r>
          </a:p>
          <a:p>
            <a:pPr algn="ctr"/>
            <a:r>
              <a:rPr lang="es-ES" sz="1200" dirty="0"/>
              <a:t>LAVADERO</a:t>
            </a:r>
          </a:p>
        </p:txBody>
      </p:sp>
    </p:spTree>
    <p:extLst>
      <p:ext uri="{BB962C8B-B14F-4D97-AF65-F5344CB8AC3E}">
        <p14:creationId xmlns:p14="http://schemas.microsoft.com/office/powerpoint/2010/main" val="28061018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7139</TotalTime>
  <Words>3367</Words>
  <Application>Microsoft Office PowerPoint</Application>
  <PresentationFormat>Panorámica</PresentationFormat>
  <Paragraphs>368</Paragraphs>
  <Slides>51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51</vt:i4>
      </vt:variant>
    </vt:vector>
  </HeadingPairs>
  <TitlesOfParts>
    <vt:vector size="56" baseType="lpstr">
      <vt:lpstr>-apple-system</vt:lpstr>
      <vt:lpstr>Arial</vt:lpstr>
      <vt:lpstr>Calibri</vt:lpstr>
      <vt:lpstr>Corbel</vt:lpstr>
      <vt:lpstr>Parallax</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PEDRO RIESGO FERNANDEZ</dc:creator>
  <cp:lastModifiedBy>JUAN JOSÉ ALVAREZ FERNANDEZ</cp:lastModifiedBy>
  <cp:revision>13</cp:revision>
  <dcterms:created xsi:type="dcterms:W3CDTF">2022-11-24T09:38:32Z</dcterms:created>
  <dcterms:modified xsi:type="dcterms:W3CDTF">2023-06-29T07:24:16Z</dcterms:modified>
</cp:coreProperties>
</file>