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96" r:id="rId2"/>
    <p:sldId id="294" r:id="rId3"/>
    <p:sldId id="295" r:id="rId4"/>
  </p:sldIdLst>
  <p:sldSz cx="12168188" cy="6840538"/>
  <p:notesSz cx="6858000" cy="9144000"/>
  <p:defaultTextStyle>
    <a:defPPr>
      <a:defRPr lang="pl-PL"/>
    </a:defPPr>
    <a:lvl1pPr marL="0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1pPr>
    <a:lvl2pPr marL="456194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2pPr>
    <a:lvl3pPr marL="912388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3pPr>
    <a:lvl4pPr marL="1368582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4pPr>
    <a:lvl5pPr marL="1824777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5pPr>
    <a:lvl6pPr marL="2280971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6pPr>
    <a:lvl7pPr marL="2737165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7pPr>
    <a:lvl8pPr marL="3193359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8pPr>
    <a:lvl9pPr marL="3649553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Wieckol" initials="A" lastIdx="1" clrIdx="0"/>
  <p:cmAuthor id="1" name="Więckol-Ryk Angelika" initials="WRA" lastIdx="1" clrIdx="1">
    <p:extLst>
      <p:ext uri="{19B8F6BF-5375-455C-9EA6-DF929625EA0E}">
        <p15:presenceInfo xmlns:p15="http://schemas.microsoft.com/office/powerpoint/2012/main" userId="S-1-5-21-2660742850-629971733-1509034309-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D22323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20" y="240"/>
      </p:cViewPr>
      <p:guideLst>
        <p:guide orient="horz" pos="2154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302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B5DDD-EF97-4552-A332-6EC6B060A7E3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4BA6-BE25-4FC6-B3B9-4ADE09B7F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046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6A39C-0A82-43DD-A274-7A9FE3EF7164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6335D-27F7-437C-A56D-2F590A879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24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3000"/>
            <a:ext cx="5489575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335D-27F7-437C-A56D-2F590A8791D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47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z-t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360000" y="1713186"/>
            <a:ext cx="11808188" cy="389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74172" y="2666109"/>
            <a:ext cx="7783174" cy="23224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74172" y="1894429"/>
            <a:ext cx="8414207" cy="477390"/>
          </a:xfrm>
        </p:spPr>
        <p:txBody>
          <a:bodyPr>
            <a:normAutofit/>
          </a:bodyPr>
          <a:lstStyle>
            <a:lvl1pPr algn="l">
              <a:defRPr sz="2300" b="1">
                <a:solidFill>
                  <a:srgbClr val="FFFFFF"/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3986" y="6081412"/>
            <a:ext cx="803112" cy="273622"/>
          </a:xfrm>
        </p:spPr>
        <p:txBody>
          <a:bodyPr/>
          <a:lstStyle/>
          <a:p>
            <a:pPr algn="ctr"/>
            <a:fld id="{004C546E-5355-4CA6-80D6-E6A50873F821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756697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74669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-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2000"/>
            <a:ext cx="11572767" cy="132933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1" y="2048952"/>
            <a:ext cx="5599366" cy="38158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4C546E-5355-4CA6-80D6-E6A50873F821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333400" y="2018809"/>
            <a:ext cx="5599366" cy="38158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986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4960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tr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0841"/>
            <a:ext cx="11572766" cy="4067505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5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7341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1999"/>
            <a:ext cx="11532527" cy="89689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0" y="1677756"/>
            <a:ext cx="11532528" cy="419752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85921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1393" y="3244178"/>
            <a:ext cx="6495393" cy="1453946"/>
          </a:xfrm>
        </p:spPr>
        <p:txBody>
          <a:bodyPr wrap="square">
            <a:noAutofit/>
          </a:bodyPr>
          <a:lstStyle>
            <a:lvl1pPr algn="r">
              <a:lnSpc>
                <a:spcPts val="5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5633213" y="5257187"/>
            <a:ext cx="5833573" cy="590438"/>
          </a:xfrm>
        </p:spPr>
        <p:txBody>
          <a:bodyPr>
            <a:normAutofit/>
          </a:bodyPr>
          <a:lstStyle>
            <a:lvl1pPr algn="r">
              <a:defRPr sz="23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92717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-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1393" y="3244178"/>
            <a:ext cx="6495393" cy="1453946"/>
          </a:xfrm>
        </p:spPr>
        <p:txBody>
          <a:bodyPr wrap="square">
            <a:noAutofit/>
          </a:bodyPr>
          <a:lstStyle>
            <a:lvl1pPr algn="r">
              <a:lnSpc>
                <a:spcPts val="5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5633213" y="5257187"/>
            <a:ext cx="5833573" cy="590438"/>
          </a:xfrm>
        </p:spPr>
        <p:txBody>
          <a:bodyPr>
            <a:normAutofit/>
          </a:bodyPr>
          <a:lstStyle>
            <a:lvl1pPr algn="r">
              <a:defRPr sz="23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844612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 userDrawn="1"/>
        </p:nvSpPr>
        <p:spPr>
          <a:xfrm>
            <a:off x="505661" y="1842353"/>
            <a:ext cx="57176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49196445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2442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56734"/>
            <a:ext cx="11311809" cy="43236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3986" y="6081412"/>
            <a:ext cx="803112" cy="273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fld id="{31B4D6F8-D4B1-4E16-8448-CA8AFCB10A8A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784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8" r:id="rId4"/>
    <p:sldLayoutId id="2147483670" r:id="rId5"/>
    <p:sldLayoutId id="2147483672" r:id="rId6"/>
    <p:sldLayoutId id="2147483676" r:id="rId7"/>
    <p:sldLayoutId id="2147483673" r:id="rId8"/>
    <p:sldLayoutId id="2147483674" r:id="rId9"/>
    <p:sldLayoutId id="2147483675" r:id="rId10"/>
  </p:sldLayoutIdLst>
  <p:transition spd="slow">
    <p:push dir="u"/>
  </p:transition>
  <p:hf hdr="0" dt="0"/>
  <p:txStyles>
    <p:titleStyle>
      <a:lvl1pPr algn="l" defTabSz="912114" rtl="0" eaLnBrk="1" latinLnBrk="0" hangingPunct="1">
        <a:lnSpc>
          <a:spcPct val="80000"/>
        </a:lnSpc>
        <a:spcBef>
          <a:spcPct val="0"/>
        </a:spcBef>
        <a:buNone/>
        <a:defRPr sz="2700" b="1" kern="1200" cap="all" spc="100" baseline="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91211" indent="-91211" algn="l" defTabSz="912114" rtl="0" eaLnBrk="1" latinLnBrk="0" hangingPunct="1">
        <a:lnSpc>
          <a:spcPct val="90000"/>
        </a:lnSpc>
        <a:spcBef>
          <a:spcPts val="1197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264513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795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446936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59287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775297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91211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6pPr>
      <a:lvl7pPr marL="105805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7pPr>
      <a:lvl8pPr marL="121311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8pPr>
      <a:lvl9pPr marL="1359050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9583D2-7205-458F-AF69-1C52A57C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2C4E4D3-EC47-47B3-BFF9-586D7EE639D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48" y="5257800"/>
            <a:ext cx="1049866" cy="59055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70D1D65-F7DD-4CB8-B943-04ED9F100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" y="0"/>
            <a:ext cx="12160956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3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A67D9AB-AF65-DB33-E92D-DC70E6BF5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9" y="71890"/>
            <a:ext cx="2292199" cy="114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17CCEFC-5D60-7071-8722-493AC50C3B11}"/>
              </a:ext>
            </a:extLst>
          </p:cNvPr>
          <p:cNvSpPr txBox="1"/>
          <p:nvPr/>
        </p:nvSpPr>
        <p:spPr>
          <a:xfrm>
            <a:off x="2388230" y="117326"/>
            <a:ext cx="9453534" cy="80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Reclamation of </a:t>
            </a:r>
            <a:r>
              <a:rPr lang="pl-PL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l-PL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ining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ands by </a:t>
            </a:r>
            <a:r>
              <a:rPr lang="pl-PL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onversion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ndustrial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2200" b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aste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combustion by-products into soil covers: A study in Poland and Slovenia</a:t>
            </a:r>
            <a:endParaRPr lang="pl-PL" sz="22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EBCE15E-8094-EEE3-65EE-3975F0508DD9}"/>
              </a:ext>
            </a:extLst>
          </p:cNvPr>
          <p:cNvSpPr txBox="1"/>
          <p:nvPr/>
        </p:nvSpPr>
        <p:spPr>
          <a:xfrm>
            <a:off x="2562091" y="868197"/>
            <a:ext cx="929450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Angelika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Więckol-Ryk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Alicja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Krzemień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GIG-National Research Institute, Katowice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Poland</a:t>
            </a:r>
            <a:endParaRPr lang="pl-PL" sz="16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6D75E29-1D72-821E-834E-F0F3C724CB37}"/>
              </a:ext>
            </a:extLst>
          </p:cNvPr>
          <p:cNvSpPr txBox="1"/>
          <p:nvPr/>
        </p:nvSpPr>
        <p:spPr>
          <a:xfrm>
            <a:off x="116830" y="1493373"/>
            <a:ext cx="530326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 OF THE RESEARCH</a:t>
            </a:r>
            <a:r>
              <a:rPr lang="pl-PL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CCPs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mining waste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organic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components for creating artificial soils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aimed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reclaiming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post-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mining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982B551-8F7B-8F65-ED54-EA235704F6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0" y="3326694"/>
            <a:ext cx="2568656" cy="159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DFE5758-6F68-C178-D824-B3B8C9B069E9}"/>
              </a:ext>
            </a:extLst>
          </p:cNvPr>
          <p:cNvSpPr txBox="1"/>
          <p:nvPr/>
        </p:nvSpPr>
        <p:spPr>
          <a:xfrm>
            <a:off x="2671601" y="5161465"/>
            <a:ext cx="2925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Fig. 2 H</a:t>
            </a:r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acidic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eroded slopes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waste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heap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Poland (ZG Janina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Libiąż)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D4416FC-5E33-F72D-FAA1-AB1F5D0FF059}"/>
              </a:ext>
            </a:extLst>
          </p:cNvPr>
          <p:cNvSpPr txBox="1"/>
          <p:nvPr/>
        </p:nvSpPr>
        <p:spPr>
          <a:xfrm>
            <a:off x="59134" y="2966205"/>
            <a:ext cx="6096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AREA</a:t>
            </a:r>
            <a:r>
              <a:rPr lang="pl-PL" sz="20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800D7E-45DC-B0CD-8EC7-400E9EEE9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40" y="4744826"/>
            <a:ext cx="1596405" cy="363284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F27E593-97E8-B349-21D0-6C8855A98CD6}"/>
              </a:ext>
            </a:extLst>
          </p:cNvPr>
          <p:cNvSpPr txBox="1"/>
          <p:nvPr/>
        </p:nvSpPr>
        <p:spPr>
          <a:xfrm>
            <a:off x="73966" y="5161465"/>
            <a:ext cx="2624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Fig. 1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Subsidence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mining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Slovenia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Premogovnik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Velenje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Velenje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6837533C-0836-DAA4-4585-89DF089B8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60" r="11295"/>
          <a:stretch/>
        </p:blipFill>
        <p:spPr bwMode="auto">
          <a:xfrm rot="5400000">
            <a:off x="3345416" y="2897628"/>
            <a:ext cx="1599774" cy="24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">
            <a:extLst>
              <a:ext uri="{FF2B5EF4-FFF2-40B4-BE49-F238E27FC236}">
                <a16:creationId xmlns:a16="http://schemas.microsoft.com/office/drawing/2014/main" id="{04C1EFD5-9C26-2A89-CE4C-AC1298E97F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83" y="4715517"/>
            <a:ext cx="1119173" cy="421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BBD05E8E-37A4-D42C-D1BE-DAFC8AD510DA}"/>
              </a:ext>
            </a:extLst>
          </p:cNvPr>
          <p:cNvCxnSpPr>
            <a:cxnSpLocks/>
          </p:cNvCxnSpPr>
          <p:nvPr/>
        </p:nvCxnSpPr>
        <p:spPr>
          <a:xfrm>
            <a:off x="5632704" y="1596027"/>
            <a:ext cx="0" cy="4622196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BCE6F9F-045A-AA3A-30ED-A771FDCD2C44}"/>
              </a:ext>
            </a:extLst>
          </p:cNvPr>
          <p:cNvSpPr txBox="1"/>
          <p:nvPr/>
        </p:nvSpPr>
        <p:spPr>
          <a:xfrm>
            <a:off x="5607839" y="1547351"/>
            <a:ext cx="6096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 AND METHODS</a:t>
            </a:r>
            <a:r>
              <a:rPr lang="pl-PL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4791C1D-EC49-7E92-6430-C00B81F67883}"/>
              </a:ext>
            </a:extLst>
          </p:cNvPr>
          <p:cNvSpPr txBox="1"/>
          <p:nvPr/>
        </p:nvSpPr>
        <p:spPr>
          <a:xfrm>
            <a:off x="5607839" y="1906046"/>
            <a:ext cx="6501215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GIG-NRI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1E36B99-2CC1-9147-BA0F-2DB98F2B5C01}"/>
              </a:ext>
            </a:extLst>
          </p:cNvPr>
          <p:cNvSpPr txBox="1"/>
          <p:nvPr/>
        </p:nvSpPr>
        <p:spPr>
          <a:xfrm>
            <a:off x="8455201" y="2224595"/>
            <a:ext cx="3173342" cy="119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Mushroom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compost</a:t>
            </a:r>
            <a:endParaRPr lang="pl-PL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compost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Lignite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coal</a:t>
            </a:r>
            <a:endParaRPr lang="pl-PL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562A7F79-10FD-16C5-0DCA-F160CEFD1EAA}"/>
              </a:ext>
            </a:extLst>
          </p:cNvPr>
          <p:cNvSpPr txBox="1"/>
          <p:nvPr/>
        </p:nvSpPr>
        <p:spPr>
          <a:xfrm>
            <a:off x="5632704" y="2229144"/>
            <a:ext cx="2923604" cy="147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Mineral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CCPs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fly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ashes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slags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Sludges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Agregates</a:t>
            </a:r>
            <a:endParaRPr lang="pl-PL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Decarbonization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lime</a:t>
            </a:r>
            <a:endParaRPr lang="pl-PL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CDF5F7F-12A0-903B-202A-9C7C323CC4CF}"/>
              </a:ext>
            </a:extLst>
          </p:cNvPr>
          <p:cNvSpPr txBox="1"/>
          <p:nvPr/>
        </p:nvSpPr>
        <p:spPr>
          <a:xfrm>
            <a:off x="5622209" y="3707765"/>
            <a:ext cx="6426424" cy="6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lignite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the PVM in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Slovenia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irrigating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987AA01D-C79A-FECD-799D-233E75AAC67D}"/>
              </a:ext>
            </a:extLst>
          </p:cNvPr>
          <p:cNvSpPr txBox="1"/>
          <p:nvPr/>
        </p:nvSpPr>
        <p:spPr>
          <a:xfrm>
            <a:off x="5622210" y="4431095"/>
            <a:ext cx="6426424" cy="92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Physicochemical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included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nutrients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trace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salinity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D0870246-D3F7-09D1-FB4D-333F93B2E664}"/>
              </a:ext>
            </a:extLst>
          </p:cNvPr>
          <p:cNvSpPr txBox="1"/>
          <p:nvPr/>
        </p:nvSpPr>
        <p:spPr>
          <a:xfrm>
            <a:off x="5607839" y="5316933"/>
            <a:ext cx="3614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Phytotoxicity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test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plants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Sprouting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 and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stalk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86675"/>
      </p:ext>
    </p:extLst>
  </p:cSld>
  <p:clrMapOvr>
    <a:masterClrMapping/>
  </p:clrMapOvr>
  <p:transition spd="slow" advTm="50457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05AF5D8-BDCA-FF7A-7D14-B335C511EF43}"/>
              </a:ext>
            </a:extLst>
          </p:cNvPr>
          <p:cNvSpPr txBox="1"/>
          <p:nvPr/>
        </p:nvSpPr>
        <p:spPr>
          <a:xfrm>
            <a:off x="0" y="252701"/>
            <a:ext cx="619251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AND CONCLUSIONS</a:t>
            </a:r>
            <a:r>
              <a:rPr lang="pl-PL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b="0" i="0" u="none" strike="noStrike" baseline="0" dirty="0">
                <a:latin typeface="URWPalladioL-Roma"/>
              </a:rPr>
              <a:t>amounts of organic matter and</a:t>
            </a:r>
            <a:r>
              <a:rPr lang="pl-PL" sz="1800" b="0" i="0" u="none" strike="noStrike" baseline="0" dirty="0">
                <a:latin typeface="URWPalladioL-Roma"/>
              </a:rPr>
              <a:t> </a:t>
            </a:r>
            <a:r>
              <a:rPr lang="pl-PL" sz="1800" b="0" i="0" u="none" strike="noStrike" baseline="0" dirty="0" err="1">
                <a:latin typeface="URWPalladioL-Roma"/>
              </a:rPr>
              <a:t>essential</a:t>
            </a:r>
            <a:r>
              <a:rPr lang="pl-PL" sz="1800" b="0" i="0" u="none" strike="noStrike" baseline="0" dirty="0">
                <a:latin typeface="URWPalladioL-Roma"/>
              </a:rPr>
              <a:t> </a:t>
            </a:r>
            <a:r>
              <a:rPr lang="pl-PL" sz="1800" b="0" i="0" u="none" strike="noStrike" baseline="0" dirty="0" err="1">
                <a:latin typeface="URWPalladioL-Roma"/>
              </a:rPr>
              <a:t>nutrients</a:t>
            </a:r>
            <a:r>
              <a:rPr lang="en-US" sz="1800" b="0" i="0" u="none" strike="noStrike" baseline="0" dirty="0">
                <a:latin typeface="URWPalladioL-Roma"/>
              </a:rPr>
              <a:t> </a:t>
            </a:r>
            <a:r>
              <a:rPr lang="pl-PL" sz="1800" b="0" i="0" u="none" strike="noStrike" baseline="0" dirty="0">
                <a:latin typeface="URWPalladioL-Roma"/>
              </a:rPr>
              <a:t>(N, P, K, Ca, Mg) </a:t>
            </a:r>
            <a:r>
              <a:rPr lang="en-US" sz="1800" b="0" i="0" u="none" strike="noStrike" baseline="0" dirty="0">
                <a:latin typeface="URWPalladioL-Roma"/>
              </a:rPr>
              <a:t>in the soil substitutes were sufficient</a:t>
            </a:r>
            <a:r>
              <a:rPr lang="pl-PL" sz="1800" dirty="0">
                <a:latin typeface="URWPalladioL-Roma"/>
              </a:rPr>
              <a:t> </a:t>
            </a:r>
            <a:r>
              <a:rPr lang="pl-PL" sz="1800" b="0" i="0" u="none" strike="noStrike" baseline="0" dirty="0">
                <a:latin typeface="URWPalladioL-Roma"/>
              </a:rPr>
              <a:t>to </a:t>
            </a:r>
            <a:r>
              <a:rPr lang="pl-PL" sz="1800" b="0" i="0" u="none" strike="noStrike" baseline="0" dirty="0" err="1">
                <a:latin typeface="URWPalladioL-Roma"/>
              </a:rPr>
              <a:t>support</a:t>
            </a:r>
            <a:r>
              <a:rPr lang="pl-PL" sz="1800" b="0" i="0" u="none" strike="noStrike" baseline="0" dirty="0">
                <a:latin typeface="URWPalladioL-Roma"/>
              </a:rPr>
              <a:t> plant </a:t>
            </a:r>
            <a:r>
              <a:rPr lang="pl-PL" sz="1800" b="0" i="0" u="none" strike="noStrike" baseline="0" dirty="0" err="1">
                <a:latin typeface="URWPalladioL-Roma"/>
              </a:rPr>
              <a:t>growth</a:t>
            </a:r>
            <a:r>
              <a:rPr lang="pl-PL" sz="1800" dirty="0">
                <a:latin typeface="URWPalladioL-Roma"/>
              </a:rPr>
              <a:t> and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hold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significant potential for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reclamation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post-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mining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Poland and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Slovenia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pl-PL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86012F0-D658-AC1D-194E-3F4F030D262D}"/>
              </a:ext>
            </a:extLst>
          </p:cNvPr>
          <p:cNvSpPr txBox="1"/>
          <p:nvPr/>
        </p:nvSpPr>
        <p:spPr>
          <a:xfrm>
            <a:off x="270318" y="4103897"/>
            <a:ext cx="5876988" cy="5847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Fig. 3 Part of the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reclaimed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Janina waste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heap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Poland (4 ha)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substitutes</a:t>
            </a:r>
            <a:endParaRPr lang="pl-PL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DEDB933-A0C6-FFAF-BDFF-1147B3B65568}"/>
              </a:ext>
            </a:extLst>
          </p:cNvPr>
          <p:cNvSpPr txBox="1"/>
          <p:nvPr/>
        </p:nvSpPr>
        <p:spPr>
          <a:xfrm>
            <a:off x="6373365" y="612831"/>
            <a:ext cx="5660139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showed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heavy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EC, Na, B)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indicated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salinity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irrigation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Phytotoxicity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Sinapis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alba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mixture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grass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showed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germination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(&gt;80%) and a high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promising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20 to 30 % by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lignite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649C9AC0-8FB0-46FA-27E1-3DF494F55120}"/>
              </a:ext>
            </a:extLst>
          </p:cNvPr>
          <p:cNvGrpSpPr/>
          <p:nvPr/>
        </p:nvGrpSpPr>
        <p:grpSpPr>
          <a:xfrm>
            <a:off x="6686432" y="3187299"/>
            <a:ext cx="5104576" cy="2235226"/>
            <a:chOff x="6709036" y="2461732"/>
            <a:chExt cx="5104576" cy="2235226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55855806-5DC4-9F5F-650F-0F9284EB8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5" b="5433"/>
            <a:stretch/>
          </p:blipFill>
          <p:spPr>
            <a:xfrm>
              <a:off x="6709037" y="2461732"/>
              <a:ext cx="2529683" cy="1678343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B9AAD8E-46EB-C133-4427-0E360157D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39"/>
            <a:stretch/>
          </p:blipFill>
          <p:spPr>
            <a:xfrm>
              <a:off x="9203433" y="2461732"/>
              <a:ext cx="2610179" cy="1731749"/>
            </a:xfrm>
            <a:prstGeom prst="rect">
              <a:avLst/>
            </a:prstGeom>
          </p:spPr>
        </p:pic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D019AED-B85F-1849-E995-72438E78F658}"/>
                </a:ext>
              </a:extLst>
            </p:cNvPr>
            <p:cNvSpPr txBox="1"/>
            <p:nvPr/>
          </p:nvSpPr>
          <p:spPr>
            <a:xfrm>
              <a:off x="6709036" y="4112183"/>
              <a:ext cx="5104575" cy="584775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Fig. 4 </a:t>
              </a:r>
              <a:r>
                <a:rPr lang="pl-PL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Results</a:t>
              </a:r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of </a:t>
              </a:r>
              <a:r>
                <a:rPr lang="pl-PL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phytotoxicity</a:t>
              </a:r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tests</a:t>
              </a:r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conducted</a:t>
              </a:r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on </a:t>
              </a:r>
              <a:r>
                <a:rPr lang="pl-PL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artificial</a:t>
              </a:r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soils</a:t>
              </a:r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after</a:t>
              </a:r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irrigation</a:t>
              </a:r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with </a:t>
              </a:r>
              <a:r>
                <a:rPr lang="pl-PL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mine</a:t>
              </a:r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water</a:t>
              </a:r>
              <a:r>
                <a:rPr lang="pl-PL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from PVM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436DB25B-7FCA-BE67-167F-63CB5C0E77B4}"/>
              </a:ext>
            </a:extLst>
          </p:cNvPr>
          <p:cNvGrpSpPr/>
          <p:nvPr/>
        </p:nvGrpSpPr>
        <p:grpSpPr>
          <a:xfrm>
            <a:off x="270321" y="1937045"/>
            <a:ext cx="5876985" cy="2166852"/>
            <a:chOff x="315530" y="1975534"/>
            <a:chExt cx="5876985" cy="2166852"/>
          </a:xfrm>
        </p:grpSpPr>
        <p:pic>
          <p:nvPicPr>
            <p:cNvPr id="19" name="Obraz 18" descr="C:\Users\AWieckol\Desktop\Moje dokumenty\RECOVERY\Fotki z hałdy\Sadzonki\czerwiec 2022\IMG_20220624_121524.jpg">
              <a:extLst>
                <a:ext uri="{FF2B5EF4-FFF2-40B4-BE49-F238E27FC236}">
                  <a16:creationId xmlns:a16="http://schemas.microsoft.com/office/drawing/2014/main" id="{993E39F7-CF75-1402-1103-F91A8E8894F4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" t="3068" r="6857" b="19123"/>
            <a:stretch/>
          </p:blipFill>
          <p:spPr bwMode="auto">
            <a:xfrm>
              <a:off x="3573062" y="1975534"/>
              <a:ext cx="2619453" cy="216685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2" descr="C:\Users\AWieckol\Desktop\Moje dokumenty\RECOVERY\Fotki z hałdy\I.jpg">
              <a:extLst>
                <a:ext uri="{FF2B5EF4-FFF2-40B4-BE49-F238E27FC236}">
                  <a16:creationId xmlns:a16="http://schemas.microsoft.com/office/drawing/2014/main" id="{710A19DC-FB96-27A2-A9E4-EE38EA66BE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6" r="6209"/>
            <a:stretch/>
          </p:blipFill>
          <p:spPr bwMode="auto">
            <a:xfrm>
              <a:off x="315530" y="1975534"/>
              <a:ext cx="3479230" cy="216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Strzałka: w dół 19">
              <a:extLst>
                <a:ext uri="{FF2B5EF4-FFF2-40B4-BE49-F238E27FC236}">
                  <a16:creationId xmlns:a16="http://schemas.microsoft.com/office/drawing/2014/main" id="{5AA6C219-F202-60F3-4481-A3C756FA236A}"/>
                </a:ext>
              </a:extLst>
            </p:cNvPr>
            <p:cNvSpPr/>
            <p:nvPr/>
          </p:nvSpPr>
          <p:spPr>
            <a:xfrm rot="16200000">
              <a:off x="3462021" y="3411191"/>
              <a:ext cx="484632" cy="594785"/>
            </a:xfrm>
            <a:prstGeom prst="down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F17FD9F-A218-A42C-90D5-BE19FB9585BD}"/>
              </a:ext>
            </a:extLst>
          </p:cNvPr>
          <p:cNvSpPr txBox="1"/>
          <p:nvPr/>
        </p:nvSpPr>
        <p:spPr>
          <a:xfrm>
            <a:off x="32836" y="4791331"/>
            <a:ext cx="6114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toxic elements (As, Cd, Cu, Cr, Ni, Pb, and Zn)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 not exceed the permissible thresholds and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be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green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including wooded or shrub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32" name="Picture 8" descr="Call for proposals 2021 - RFCS-2022-JT-Big Tickets for Coal">
            <a:extLst>
              <a:ext uri="{FF2B5EF4-FFF2-40B4-BE49-F238E27FC236}">
                <a16:creationId xmlns:a16="http://schemas.microsoft.com/office/drawing/2014/main" id="{368620BE-A3CC-90BD-B77A-37C783EE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b="18018"/>
          <a:stretch>
            <a:fillRect/>
          </a:stretch>
        </p:blipFill>
        <p:spPr bwMode="auto">
          <a:xfrm>
            <a:off x="8433527" y="6347409"/>
            <a:ext cx="2032969" cy="43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BEA071D1-43A0-213B-8D1A-9CDCF3CF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21" y="5953377"/>
            <a:ext cx="1873379" cy="4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0BEC8070-1D48-3D09-2CE0-4735A23C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06"/>
          <a:stretch>
            <a:fillRect/>
          </a:stretch>
        </p:blipFill>
        <p:spPr bwMode="auto">
          <a:xfrm>
            <a:off x="6606162" y="6094976"/>
            <a:ext cx="1704982" cy="35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9E0C8EFF-6329-0F8D-A467-0B0934159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878" y="3188274"/>
            <a:ext cx="2279236" cy="28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" charset="-18"/>
              </a:rPr>
              <a:t>www.greenjobsproject.eu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7BEFB842-4D96-299A-72E6-EBD762CA0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6510" y="3822909"/>
            <a:ext cx="261017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" charset="-18"/>
              </a:rPr>
              <a:t>www.recoveryproject.eu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33516"/>
      </p:ext>
    </p:extLst>
  </p:cSld>
  <p:clrMapOvr>
    <a:masterClrMapping/>
  </p:clrMapOvr>
  <p:transition spd="slow" advTm="68562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jd-podstawowy">
  <a:themeElements>
    <a:clrScheme name="GIG-kolorystyka">
      <a:dk1>
        <a:srgbClr val="484848"/>
      </a:dk1>
      <a:lt1>
        <a:srgbClr val="92D050"/>
      </a:lt1>
      <a:dk2>
        <a:srgbClr val="616161"/>
      </a:dk2>
      <a:lt2>
        <a:srgbClr val="C2C2C2"/>
      </a:lt2>
      <a:accent1>
        <a:srgbClr val="484848"/>
      </a:accent1>
      <a:accent2>
        <a:srgbClr val="C2C2C2"/>
      </a:accent2>
      <a:accent3>
        <a:srgbClr val="0084B4"/>
      </a:accent3>
      <a:accent4>
        <a:srgbClr val="858585"/>
      </a:accent4>
      <a:accent5>
        <a:srgbClr val="00B050"/>
      </a:accent5>
      <a:accent6>
        <a:srgbClr val="00B0F0"/>
      </a:accent6>
      <a:hlink>
        <a:srgbClr val="00B0F0"/>
      </a:hlink>
      <a:folHlink>
        <a:srgbClr val="0C0C0C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W-INNOWACJE-szablon.pptx" id="{809CB898-216C-40EB-A8AD-18824B4B0A03}" vid="{3A1B2ECF-281E-47DE-9280-496EF06E9AF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431</Words>
  <Application>Microsoft Office PowerPoint</Application>
  <PresentationFormat>Niestandardowy</PresentationFormat>
  <Paragraphs>41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12" baseType="lpstr">
      <vt:lpstr>A</vt:lpstr>
      <vt:lpstr>Arial</vt:lpstr>
      <vt:lpstr>Calibri</vt:lpstr>
      <vt:lpstr>Open Sans</vt:lpstr>
      <vt:lpstr>Tw Cen MT</vt:lpstr>
      <vt:lpstr>URWPalladioL-Roma</vt:lpstr>
      <vt:lpstr>Wingdings</vt:lpstr>
      <vt:lpstr>Wingdings 3</vt:lpstr>
      <vt:lpstr>slajd-podstawowy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Chamiga</dc:creator>
  <cp:lastModifiedBy>Więckol-Ryk Angelika</cp:lastModifiedBy>
  <cp:revision>158</cp:revision>
  <dcterms:created xsi:type="dcterms:W3CDTF">2018-08-09T11:29:59Z</dcterms:created>
  <dcterms:modified xsi:type="dcterms:W3CDTF">2024-12-02T10:54:19Z</dcterms:modified>
</cp:coreProperties>
</file>