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09" r:id="rId3"/>
    <p:sldId id="308" r:id="rId4"/>
    <p:sldId id="257" r:id="rId5"/>
    <p:sldId id="261" r:id="rId6"/>
    <p:sldId id="263" r:id="rId7"/>
    <p:sldId id="260"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13DB"/>
    <a:srgbClr val="03C2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4960B8-60AD-43E4-B849-FACB31EF7D27}" v="5" dt="2025-05-22T02:57:34.711"/>
  </p1510:revLst>
</p1510:revInfo>
</file>

<file path=ppt/tableStyles.xml><?xml version="1.0" encoding="utf-8"?>
<a:tblStyleLst xmlns:a="http://schemas.openxmlformats.org/drawingml/2006/main" def="{5C22544A-7EE6-4342-B048-85BDC9FD1C3A}">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70"/>
    <p:restoredTop sz="96405"/>
  </p:normalViewPr>
  <p:slideViewPr>
    <p:cSldViewPr snapToGrid="0">
      <p:cViewPr varScale="1">
        <p:scale>
          <a:sx n="97" d="100"/>
          <a:sy n="97" d="100"/>
        </p:scale>
        <p:origin x="67" y="1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DRO RIESGO FERNANDEZ" userId="a7733abf-5b9a-4604-b1f6-2b8a758200a9" providerId="ADAL" clId="{6B4960B8-60AD-43E4-B849-FACB31EF7D27}"/>
    <pc:docChg chg="undo custSel modSld">
      <pc:chgData name="PEDRO RIESGO FERNANDEZ" userId="a7733abf-5b9a-4604-b1f6-2b8a758200a9" providerId="ADAL" clId="{6B4960B8-60AD-43E4-B849-FACB31EF7D27}" dt="2025-05-22T02:58:10.876" v="269" actId="1038"/>
      <pc:docMkLst>
        <pc:docMk/>
      </pc:docMkLst>
      <pc:sldChg chg="modSp mod">
        <pc:chgData name="PEDRO RIESGO FERNANDEZ" userId="a7733abf-5b9a-4604-b1f6-2b8a758200a9" providerId="ADAL" clId="{6B4960B8-60AD-43E4-B849-FACB31EF7D27}" dt="2025-05-22T02:40:50.948" v="89" actId="20577"/>
        <pc:sldMkLst>
          <pc:docMk/>
          <pc:sldMk cId="2321905542" sldId="261"/>
        </pc:sldMkLst>
        <pc:spChg chg="mod">
          <ac:chgData name="PEDRO RIESGO FERNANDEZ" userId="a7733abf-5b9a-4604-b1f6-2b8a758200a9" providerId="ADAL" clId="{6B4960B8-60AD-43E4-B849-FACB31EF7D27}" dt="2025-05-22T02:34:04.120" v="15" actId="20577"/>
          <ac:spMkLst>
            <pc:docMk/>
            <pc:sldMk cId="2321905542" sldId="261"/>
            <ac:spMk id="8" creationId="{9E242476-F145-1C0E-53EE-57B23E3FFC0D}"/>
          </ac:spMkLst>
        </pc:spChg>
        <pc:spChg chg="mod">
          <ac:chgData name="PEDRO RIESGO FERNANDEZ" userId="a7733abf-5b9a-4604-b1f6-2b8a758200a9" providerId="ADAL" clId="{6B4960B8-60AD-43E4-B849-FACB31EF7D27}" dt="2025-05-22T02:40:50.948" v="89" actId="20577"/>
          <ac:spMkLst>
            <pc:docMk/>
            <pc:sldMk cId="2321905542" sldId="261"/>
            <ac:spMk id="103" creationId="{594254E7-6413-C201-EAD5-D193E3DABEB1}"/>
          </ac:spMkLst>
        </pc:spChg>
      </pc:sldChg>
      <pc:sldChg chg="modSp mod">
        <pc:chgData name="PEDRO RIESGO FERNANDEZ" userId="a7733abf-5b9a-4604-b1f6-2b8a758200a9" providerId="ADAL" clId="{6B4960B8-60AD-43E4-B849-FACB31EF7D27}" dt="2025-05-22T02:42:43.684" v="112" actId="1036"/>
        <pc:sldMkLst>
          <pc:docMk/>
          <pc:sldMk cId="2541897154" sldId="268"/>
        </pc:sldMkLst>
        <pc:spChg chg="mod">
          <ac:chgData name="PEDRO RIESGO FERNANDEZ" userId="a7733abf-5b9a-4604-b1f6-2b8a758200a9" providerId="ADAL" clId="{6B4960B8-60AD-43E4-B849-FACB31EF7D27}" dt="2025-05-22T02:42:43.684" v="112" actId="1036"/>
          <ac:spMkLst>
            <pc:docMk/>
            <pc:sldMk cId="2541897154" sldId="268"/>
            <ac:spMk id="33" creationId="{BCE56961-C670-BD11-929E-A0B9792A9B94}"/>
          </ac:spMkLst>
        </pc:spChg>
      </pc:sldChg>
      <pc:sldChg chg="modSp mod">
        <pc:chgData name="PEDRO RIESGO FERNANDEZ" userId="a7733abf-5b9a-4604-b1f6-2b8a758200a9" providerId="ADAL" clId="{6B4960B8-60AD-43E4-B849-FACB31EF7D27}" dt="2025-05-22T02:42:55.572" v="114" actId="20577"/>
        <pc:sldMkLst>
          <pc:docMk/>
          <pc:sldMk cId="1999749896" sldId="269"/>
        </pc:sldMkLst>
        <pc:spChg chg="mod">
          <ac:chgData name="PEDRO RIESGO FERNANDEZ" userId="a7733abf-5b9a-4604-b1f6-2b8a758200a9" providerId="ADAL" clId="{6B4960B8-60AD-43E4-B849-FACB31EF7D27}" dt="2025-05-22T02:42:55.572" v="114" actId="20577"/>
          <ac:spMkLst>
            <pc:docMk/>
            <pc:sldMk cId="1999749896" sldId="269"/>
            <ac:spMk id="22" creationId="{48DF2CF5-B82A-163D-7A52-3AA678D5D4C0}"/>
          </ac:spMkLst>
        </pc:spChg>
      </pc:sldChg>
      <pc:sldChg chg="modSp mod">
        <pc:chgData name="PEDRO RIESGO FERNANDEZ" userId="a7733abf-5b9a-4604-b1f6-2b8a758200a9" providerId="ADAL" clId="{6B4960B8-60AD-43E4-B849-FACB31EF7D27}" dt="2025-05-22T02:43:40.490" v="139" actId="20577"/>
        <pc:sldMkLst>
          <pc:docMk/>
          <pc:sldMk cId="3101553543" sldId="270"/>
        </pc:sldMkLst>
        <pc:spChg chg="mod">
          <ac:chgData name="PEDRO RIESGO FERNANDEZ" userId="a7733abf-5b9a-4604-b1f6-2b8a758200a9" providerId="ADAL" clId="{6B4960B8-60AD-43E4-B849-FACB31EF7D27}" dt="2025-05-22T02:43:40.490" v="139" actId="20577"/>
          <ac:spMkLst>
            <pc:docMk/>
            <pc:sldMk cId="3101553543" sldId="270"/>
            <ac:spMk id="2" creationId="{C984520F-DE2E-8D0F-9767-66B25F43FABD}"/>
          </ac:spMkLst>
        </pc:spChg>
      </pc:sldChg>
      <pc:sldChg chg="addSp delSp modSp mod">
        <pc:chgData name="PEDRO RIESGO FERNANDEZ" userId="a7733abf-5b9a-4604-b1f6-2b8a758200a9" providerId="ADAL" clId="{6B4960B8-60AD-43E4-B849-FACB31EF7D27}" dt="2025-05-22T02:58:10.876" v="269" actId="1038"/>
        <pc:sldMkLst>
          <pc:docMk/>
          <pc:sldMk cId="4035031616" sldId="280"/>
        </pc:sldMkLst>
        <pc:spChg chg="mod">
          <ac:chgData name="PEDRO RIESGO FERNANDEZ" userId="a7733abf-5b9a-4604-b1f6-2b8a758200a9" providerId="ADAL" clId="{6B4960B8-60AD-43E4-B849-FACB31EF7D27}" dt="2025-05-22T02:57:40.829" v="256" actId="1076"/>
          <ac:spMkLst>
            <pc:docMk/>
            <pc:sldMk cId="4035031616" sldId="280"/>
            <ac:spMk id="14" creationId="{106A8C50-6847-A310-C49D-7CCDE1F713FC}"/>
          </ac:spMkLst>
        </pc:spChg>
        <pc:graphicFrameChg chg="add mod">
          <ac:chgData name="PEDRO RIESGO FERNANDEZ" userId="a7733abf-5b9a-4604-b1f6-2b8a758200a9" providerId="ADAL" clId="{6B4960B8-60AD-43E4-B849-FACB31EF7D27}" dt="2025-05-22T02:57:20.926" v="252"/>
          <ac:graphicFrameMkLst>
            <pc:docMk/>
            <pc:sldMk cId="4035031616" sldId="280"/>
            <ac:graphicFrameMk id="2" creationId="{305D0001-9A06-D6DE-AD63-CCFD58832861}"/>
          </ac:graphicFrameMkLst>
        </pc:graphicFrameChg>
        <pc:graphicFrameChg chg="add mod">
          <ac:chgData name="PEDRO RIESGO FERNANDEZ" userId="a7733abf-5b9a-4604-b1f6-2b8a758200a9" providerId="ADAL" clId="{6B4960B8-60AD-43E4-B849-FACB31EF7D27}" dt="2025-05-22T02:57:28.080" v="253"/>
          <ac:graphicFrameMkLst>
            <pc:docMk/>
            <pc:sldMk cId="4035031616" sldId="280"/>
            <ac:graphicFrameMk id="3" creationId="{1EDF3AF9-92D4-2F74-E06F-D8629365F982}"/>
          </ac:graphicFrameMkLst>
        </pc:graphicFrameChg>
        <pc:picChg chg="add mod">
          <ac:chgData name="PEDRO RIESGO FERNANDEZ" userId="a7733abf-5b9a-4604-b1f6-2b8a758200a9" providerId="ADAL" clId="{6B4960B8-60AD-43E4-B849-FACB31EF7D27}" dt="2025-05-22T02:58:10.876" v="269" actId="1038"/>
          <ac:picMkLst>
            <pc:docMk/>
            <pc:sldMk cId="4035031616" sldId="280"/>
            <ac:picMk id="4" creationId="{76E5E364-FF2B-9EAE-CEE5-FA9BC35EF873}"/>
          </ac:picMkLst>
        </pc:picChg>
        <pc:picChg chg="del">
          <ac:chgData name="PEDRO RIESGO FERNANDEZ" userId="a7733abf-5b9a-4604-b1f6-2b8a758200a9" providerId="ADAL" clId="{6B4960B8-60AD-43E4-B849-FACB31EF7D27}" dt="2025-05-22T02:57:17.754" v="251" actId="478"/>
          <ac:picMkLst>
            <pc:docMk/>
            <pc:sldMk cId="4035031616" sldId="280"/>
            <ac:picMk id="13" creationId="{A955034E-F484-EECB-ACA5-D1457BF690D5}"/>
          </ac:picMkLst>
        </pc:picChg>
      </pc:sldChg>
      <pc:sldChg chg="modSp mod">
        <pc:chgData name="PEDRO RIESGO FERNANDEZ" userId="a7733abf-5b9a-4604-b1f6-2b8a758200a9" providerId="ADAL" clId="{6B4960B8-60AD-43E4-B849-FACB31EF7D27}" dt="2025-05-22T02:51:51.853" v="173" actId="6549"/>
        <pc:sldMkLst>
          <pc:docMk/>
          <pc:sldMk cId="1010481837" sldId="283"/>
        </pc:sldMkLst>
        <pc:spChg chg="mod">
          <ac:chgData name="PEDRO RIESGO FERNANDEZ" userId="a7733abf-5b9a-4604-b1f6-2b8a758200a9" providerId="ADAL" clId="{6B4960B8-60AD-43E4-B849-FACB31EF7D27}" dt="2025-05-22T02:51:51.853" v="173" actId="6549"/>
          <ac:spMkLst>
            <pc:docMk/>
            <pc:sldMk cId="1010481837" sldId="283"/>
            <ac:spMk id="33" creationId="{BCE56961-C670-BD11-929E-A0B9792A9B94}"/>
          </ac:spMkLst>
        </pc:spChg>
      </pc:sldChg>
      <pc:sldChg chg="modSp mod">
        <pc:chgData name="PEDRO RIESGO FERNANDEZ" userId="a7733abf-5b9a-4604-b1f6-2b8a758200a9" providerId="ADAL" clId="{6B4960B8-60AD-43E4-B849-FACB31EF7D27}" dt="2025-05-22T02:53:07.359" v="193" actId="20577"/>
        <pc:sldMkLst>
          <pc:docMk/>
          <pc:sldMk cId="78820544" sldId="287"/>
        </pc:sldMkLst>
        <pc:spChg chg="mod">
          <ac:chgData name="PEDRO RIESGO FERNANDEZ" userId="a7733abf-5b9a-4604-b1f6-2b8a758200a9" providerId="ADAL" clId="{6B4960B8-60AD-43E4-B849-FACB31EF7D27}" dt="2025-05-22T02:53:07.359" v="193" actId="20577"/>
          <ac:spMkLst>
            <pc:docMk/>
            <pc:sldMk cId="78820544" sldId="287"/>
            <ac:spMk id="5" creationId="{CBDBD1A8-9425-C40D-254C-B603B5E33D9B}"/>
          </ac:spMkLst>
        </pc:spChg>
      </pc:sldChg>
      <pc:sldChg chg="modSp mod">
        <pc:chgData name="PEDRO RIESGO FERNANDEZ" userId="a7733abf-5b9a-4604-b1f6-2b8a758200a9" providerId="ADAL" clId="{6B4960B8-60AD-43E4-B849-FACB31EF7D27}" dt="2025-05-22T02:54:48.173" v="250" actId="1037"/>
        <pc:sldMkLst>
          <pc:docMk/>
          <pc:sldMk cId="749549955" sldId="307"/>
        </pc:sldMkLst>
        <pc:spChg chg="mod">
          <ac:chgData name="PEDRO RIESGO FERNANDEZ" userId="a7733abf-5b9a-4604-b1f6-2b8a758200a9" providerId="ADAL" clId="{6B4960B8-60AD-43E4-B849-FACB31EF7D27}" dt="2025-05-22T02:54:39.079" v="195" actId="1076"/>
          <ac:spMkLst>
            <pc:docMk/>
            <pc:sldMk cId="749549955" sldId="307"/>
            <ac:spMk id="23" creationId="{ED26ECF8-3D2D-1F7B-B80D-48CF032696BB}"/>
          </ac:spMkLst>
        </pc:spChg>
        <pc:picChg chg="mod">
          <ac:chgData name="PEDRO RIESGO FERNANDEZ" userId="a7733abf-5b9a-4604-b1f6-2b8a758200a9" providerId="ADAL" clId="{6B4960B8-60AD-43E4-B849-FACB31EF7D27}" dt="2025-05-22T02:54:48.173" v="250" actId="1037"/>
          <ac:picMkLst>
            <pc:docMk/>
            <pc:sldMk cId="749549955" sldId="307"/>
            <ac:picMk id="29" creationId="{FDF8DD78-100A-6DCB-9874-EB5AFA0AD5A5}"/>
          </ac:picMkLst>
        </pc:picChg>
      </pc:sldChg>
      <pc:sldChg chg="modSp mod">
        <pc:chgData name="PEDRO RIESGO FERNANDEZ" userId="a7733abf-5b9a-4604-b1f6-2b8a758200a9" providerId="ADAL" clId="{6B4960B8-60AD-43E4-B849-FACB31EF7D27}" dt="2025-05-22T02:45:41.066" v="155" actId="20577"/>
        <pc:sldMkLst>
          <pc:docMk/>
          <pc:sldMk cId="615621465" sldId="308"/>
        </pc:sldMkLst>
        <pc:spChg chg="mod">
          <ac:chgData name="PEDRO RIESGO FERNANDEZ" userId="a7733abf-5b9a-4604-b1f6-2b8a758200a9" providerId="ADAL" clId="{6B4960B8-60AD-43E4-B849-FACB31EF7D27}" dt="2025-05-22T02:45:41.066" v="155" actId="20577"/>
          <ac:spMkLst>
            <pc:docMk/>
            <pc:sldMk cId="615621465" sldId="308"/>
            <ac:spMk id="8" creationId="{6224A6EF-B87B-C02D-469F-7A33921D25BA}"/>
          </ac:spMkLst>
        </pc:spChg>
      </pc:sldChg>
      <pc:sldChg chg="modSp mod">
        <pc:chgData name="PEDRO RIESGO FERNANDEZ" userId="a7733abf-5b9a-4604-b1f6-2b8a758200a9" providerId="ADAL" clId="{6B4960B8-60AD-43E4-B849-FACB31EF7D27}" dt="2025-05-22T02:25:28.563" v="0" actId="1076"/>
        <pc:sldMkLst>
          <pc:docMk/>
          <pc:sldMk cId="1088841241" sldId="309"/>
        </pc:sldMkLst>
        <pc:picChg chg="mod">
          <ac:chgData name="PEDRO RIESGO FERNANDEZ" userId="a7733abf-5b9a-4604-b1f6-2b8a758200a9" providerId="ADAL" clId="{6B4960B8-60AD-43E4-B849-FACB31EF7D27}" dt="2025-05-22T02:25:28.563" v="0" actId="1076"/>
          <ac:picMkLst>
            <pc:docMk/>
            <pc:sldMk cId="1088841241" sldId="309"/>
            <ac:picMk id="11" creationId="{D81DC1C9-A2E8-D767-B2E5-86138B844FD8}"/>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2.5700934579439252E-2"/>
          <c:y val="0.11017488076311606"/>
          <c:w val="0.63136489072043567"/>
          <c:h val="0.79200305446715835"/>
        </c:manualLayout>
      </c:layout>
      <c:scatterChart>
        <c:scatterStyle val="lineMarker"/>
        <c:varyColors val="0"/>
        <c:ser>
          <c:idx val="0"/>
          <c:order val="0"/>
          <c:tx>
            <c:v>Precio del hidrógeno por tonelada (B2)</c:v>
          </c:tx>
          <c:spPr>
            <a:ln w="25400">
              <a:solidFill>
                <a:srgbClr val="333399"/>
              </a:solidFill>
              <a:prstDash val="solid"/>
            </a:ln>
          </c:spPr>
          <c:marker>
            <c:symbol val="none"/>
          </c:marker>
          <c:xVal>
            <c:numRef>
              <c:f>'Spider  B22'!$G$37:$G$41</c:f>
              <c:numCache>
                <c:formatCode>0.00%</c:formatCode>
                <c:ptCount val="5"/>
                <c:pt idx="0">
                  <c:v>-0.1</c:v>
                </c:pt>
                <c:pt idx="1">
                  <c:v>-0.05</c:v>
                </c:pt>
                <c:pt idx="2">
                  <c:v>0</c:v>
                </c:pt>
                <c:pt idx="3">
                  <c:v>0.05</c:v>
                </c:pt>
                <c:pt idx="4">
                  <c:v>0.1</c:v>
                </c:pt>
              </c:numCache>
            </c:numRef>
          </c:xVal>
          <c:yVal>
            <c:numRef>
              <c:f>'Spider  B22'!$J$37:$J$41</c:f>
              <c:numCache>
                <c:formatCode>0.00%</c:formatCode>
                <c:ptCount val="5"/>
                <c:pt idx="0">
                  <c:v>-0.25806055424836083</c:v>
                </c:pt>
                <c:pt idx="1">
                  <c:v>-0.12903027712418005</c:v>
                </c:pt>
                <c:pt idx="2">
                  <c:v>0</c:v>
                </c:pt>
                <c:pt idx="3">
                  <c:v>0.12903027712418147</c:v>
                </c:pt>
                <c:pt idx="4">
                  <c:v>0.258060554248362</c:v>
                </c:pt>
              </c:numCache>
            </c:numRef>
          </c:yVal>
          <c:smooth val="0"/>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10E-EB42-9202-CF147CE4DFE2}"/>
            </c:ext>
          </c:extLst>
        </c:ser>
        <c:ser>
          <c:idx val="1"/>
          <c:order val="1"/>
          <c:tx>
            <c:v>Producción de hidrógeno (ton/ (B3)</c:v>
          </c:tx>
          <c:spPr>
            <a:ln w="25400">
              <a:solidFill>
                <a:srgbClr val="993366"/>
              </a:solidFill>
              <a:prstDash val="solid"/>
            </a:ln>
          </c:spPr>
          <c:marker>
            <c:symbol val="none"/>
          </c:marker>
          <c:xVal>
            <c:numRef>
              <c:f>'Spider  B22'!$G$42:$G$46</c:f>
              <c:numCache>
                <c:formatCode>0.00%</c:formatCode>
                <c:ptCount val="5"/>
                <c:pt idx="0">
                  <c:v>-0.1</c:v>
                </c:pt>
                <c:pt idx="1">
                  <c:v>-0.05</c:v>
                </c:pt>
                <c:pt idx="2">
                  <c:v>0</c:v>
                </c:pt>
                <c:pt idx="3">
                  <c:v>0.05</c:v>
                </c:pt>
                <c:pt idx="4">
                  <c:v>0.1</c:v>
                </c:pt>
              </c:numCache>
            </c:numRef>
          </c:xVal>
          <c:yVal>
            <c:numRef>
              <c:f>'Spider  B22'!$J$42:$J$46</c:f>
              <c:numCache>
                <c:formatCode>0.00%</c:formatCode>
                <c:ptCount val="5"/>
                <c:pt idx="0">
                  <c:v>-0.25806055424836083</c:v>
                </c:pt>
                <c:pt idx="1">
                  <c:v>-0.12903027712418005</c:v>
                </c:pt>
                <c:pt idx="2">
                  <c:v>0</c:v>
                </c:pt>
                <c:pt idx="3">
                  <c:v>0.12903027712418147</c:v>
                </c:pt>
                <c:pt idx="4">
                  <c:v>0.258060554248362</c:v>
                </c:pt>
              </c:numCache>
            </c:numRef>
          </c:yVal>
          <c:smooth val="0"/>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10E-EB42-9202-CF147CE4DFE2}"/>
            </c:ext>
          </c:extLst>
        </c:ser>
        <c:ser>
          <c:idx val="2"/>
          <c:order val="2"/>
          <c:tx>
            <c:v>Costes de personal por año (B4)</c:v>
          </c:tx>
          <c:spPr>
            <a:ln w="25400">
              <a:solidFill>
                <a:srgbClr val="339966"/>
              </a:solidFill>
              <a:prstDash val="solid"/>
            </a:ln>
          </c:spPr>
          <c:marker>
            <c:symbol val="none"/>
          </c:marker>
          <c:xVal>
            <c:numRef>
              <c:f>'Spider  B22'!$G$47:$G$51</c:f>
              <c:numCache>
                <c:formatCode>0.00%</c:formatCode>
                <c:ptCount val="5"/>
                <c:pt idx="0">
                  <c:v>-0.10000000000000002</c:v>
                </c:pt>
                <c:pt idx="1">
                  <c:v>-5.0000000000000065E-2</c:v>
                </c:pt>
                <c:pt idx="2">
                  <c:v>0</c:v>
                </c:pt>
                <c:pt idx="3">
                  <c:v>4.9999999999999954E-2</c:v>
                </c:pt>
                <c:pt idx="4">
                  <c:v>9.9999999999999908E-2</c:v>
                </c:pt>
              </c:numCache>
            </c:numRef>
          </c:xVal>
          <c:yVal>
            <c:numRef>
              <c:f>'Spider  B22'!$J$47:$J$51</c:f>
              <c:numCache>
                <c:formatCode>0.00%</c:formatCode>
                <c:ptCount val="5"/>
                <c:pt idx="0">
                  <c:v>1.4088578964802862E-2</c:v>
                </c:pt>
                <c:pt idx="1">
                  <c:v>7.0442894824016703E-3</c:v>
                </c:pt>
                <c:pt idx="2">
                  <c:v>0</c:v>
                </c:pt>
                <c:pt idx="3">
                  <c:v>-7.0442894824007118E-3</c:v>
                </c:pt>
                <c:pt idx="4">
                  <c:v>-1.4088578964802383E-2</c:v>
                </c:pt>
              </c:numCache>
            </c:numRef>
          </c:yVal>
          <c:smooth val="0"/>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10E-EB42-9202-CF147CE4DFE2}"/>
            </c:ext>
          </c:extLst>
        </c:ser>
        <c:ser>
          <c:idx val="3"/>
          <c:order val="3"/>
          <c:tx>
            <c:v>Mantenimiento anual (B5)</c:v>
          </c:tx>
          <c:spPr>
            <a:ln w="25400">
              <a:solidFill>
                <a:srgbClr val="FFCC00"/>
              </a:solidFill>
              <a:prstDash val="solid"/>
            </a:ln>
          </c:spPr>
          <c:marker>
            <c:symbol val="none"/>
          </c:marker>
          <c:xVal>
            <c:numRef>
              <c:f>'Spider  B22'!$G$52:$G$56</c:f>
              <c:numCache>
                <c:formatCode>0.00%</c:formatCode>
                <c:ptCount val="5"/>
                <c:pt idx="0">
                  <c:v>-0.1</c:v>
                </c:pt>
                <c:pt idx="1">
                  <c:v>-0.05</c:v>
                </c:pt>
                <c:pt idx="2">
                  <c:v>0</c:v>
                </c:pt>
                <c:pt idx="3">
                  <c:v>0.05</c:v>
                </c:pt>
                <c:pt idx="4">
                  <c:v>0.1</c:v>
                </c:pt>
              </c:numCache>
            </c:numRef>
          </c:xVal>
          <c:yVal>
            <c:numRef>
              <c:f>'Spider  B22'!$J$52:$J$56</c:f>
              <c:numCache>
                <c:formatCode>0.00%</c:formatCode>
                <c:ptCount val="5"/>
                <c:pt idx="0">
                  <c:v>7.5048222408968948E-3</c:v>
                </c:pt>
                <c:pt idx="1">
                  <c:v>3.7524111204489271E-3</c:v>
                </c:pt>
                <c:pt idx="2">
                  <c:v>0</c:v>
                </c:pt>
                <c:pt idx="3">
                  <c:v>-3.7524111204474886E-3</c:v>
                </c:pt>
                <c:pt idx="4">
                  <c:v>-7.5048222408954568E-3</c:v>
                </c:pt>
              </c:numCache>
            </c:numRef>
          </c:yVal>
          <c:smooth val="0"/>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10E-EB42-9202-CF147CE4DFE2}"/>
            </c:ext>
          </c:extLst>
        </c:ser>
        <c:ser>
          <c:idx val="4"/>
          <c:order val="4"/>
          <c:tx>
            <c:v>Inversión (B6)</c:v>
          </c:tx>
          <c:spPr>
            <a:ln w="25400">
              <a:solidFill>
                <a:srgbClr val="0000FF"/>
              </a:solidFill>
              <a:prstDash val="solid"/>
            </a:ln>
          </c:spPr>
          <c:marker>
            <c:symbol val="none"/>
          </c:marker>
          <c:xVal>
            <c:numRef>
              <c:f>'Spider  B22'!$G$57:$G$61</c:f>
              <c:numCache>
                <c:formatCode>0.00%</c:formatCode>
                <c:ptCount val="5"/>
                <c:pt idx="0">
                  <c:v>-0.1</c:v>
                </c:pt>
                <c:pt idx="1">
                  <c:v>-0.05</c:v>
                </c:pt>
                <c:pt idx="2">
                  <c:v>0</c:v>
                </c:pt>
                <c:pt idx="3">
                  <c:v>0.05</c:v>
                </c:pt>
                <c:pt idx="4">
                  <c:v>0.1</c:v>
                </c:pt>
              </c:numCache>
            </c:numRef>
          </c:xVal>
          <c:yVal>
            <c:numRef>
              <c:f>'Spider  B22'!$J$57:$J$61</c:f>
              <c:numCache>
                <c:formatCode>0.00%</c:formatCode>
                <c:ptCount val="5"/>
                <c:pt idx="0">
                  <c:v>0.17389558929392768</c:v>
                </c:pt>
                <c:pt idx="1">
                  <c:v>8.6947794646964074E-2</c:v>
                </c:pt>
                <c:pt idx="2">
                  <c:v>0</c:v>
                </c:pt>
                <c:pt idx="3">
                  <c:v>-8.6947794646962631E-2</c:v>
                </c:pt>
                <c:pt idx="4">
                  <c:v>-0.17389558929392623</c:v>
                </c:pt>
              </c:numCache>
            </c:numRef>
          </c:yVal>
          <c:smooth val="0"/>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10E-EB42-9202-CF147CE4DFE2}"/>
            </c:ext>
          </c:extLst>
        </c:ser>
        <c:ser>
          <c:idx val="5"/>
          <c:order val="5"/>
          <c:tx>
            <c:v>Tipo de descuento (B7)</c:v>
          </c:tx>
          <c:spPr>
            <a:ln w="25400">
              <a:solidFill>
                <a:srgbClr val="99CC00"/>
              </a:solidFill>
              <a:prstDash val="solid"/>
            </a:ln>
          </c:spPr>
          <c:marker>
            <c:symbol val="none"/>
          </c:marker>
          <c:xVal>
            <c:numRef>
              <c:f>'Spider  B22'!$G$62:$G$66</c:f>
              <c:numCache>
                <c:formatCode>0.00%</c:formatCode>
                <c:ptCount val="5"/>
                <c:pt idx="0">
                  <c:v>-9.999999999999995E-2</c:v>
                </c:pt>
                <c:pt idx="1">
                  <c:v>-5.0000000000000044E-2</c:v>
                </c:pt>
                <c:pt idx="2">
                  <c:v>0</c:v>
                </c:pt>
                <c:pt idx="3">
                  <c:v>5.0000000000000044E-2</c:v>
                </c:pt>
                <c:pt idx="4">
                  <c:v>9.999999999999995E-2</c:v>
                </c:pt>
              </c:numCache>
            </c:numRef>
          </c:xVal>
          <c:yVal>
            <c:numRef>
              <c:f>'Spider  B22'!$J$62:$J$66</c:f>
              <c:numCache>
                <c:formatCode>0.00%</c:formatCode>
                <c:ptCount val="5"/>
                <c:pt idx="0">
                  <c:v>0.12419046070778139</c:v>
                </c:pt>
                <c:pt idx="1">
                  <c:v>6.1071349950789285E-2</c:v>
                </c:pt>
                <c:pt idx="2">
                  <c:v>0</c:v>
                </c:pt>
                <c:pt idx="3">
                  <c:v>-5.9103663133797828E-2</c:v>
                </c:pt>
                <c:pt idx="4">
                  <c:v>-0.11631610069639657</c:v>
                </c:pt>
              </c:numCache>
            </c:numRef>
          </c:yVal>
          <c:smooth val="0"/>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10E-EB42-9202-CF147CE4DFE2}"/>
            </c:ext>
          </c:extLst>
        </c:ser>
        <c:ser>
          <c:idx val="6"/>
          <c:order val="6"/>
          <c:tx>
            <c:v>Coste de la electricidad (B8)</c:v>
          </c:tx>
          <c:spPr>
            <a:ln w="25400">
              <a:solidFill>
                <a:srgbClr val="0066CC"/>
              </a:solidFill>
              <a:prstDash val="solid"/>
            </a:ln>
          </c:spPr>
          <c:marker>
            <c:symbol val="none"/>
          </c:marker>
          <c:xVal>
            <c:numRef>
              <c:f>'Spider  B22'!$G$67:$G$71</c:f>
              <c:numCache>
                <c:formatCode>0.00%</c:formatCode>
                <c:ptCount val="5"/>
                <c:pt idx="0">
                  <c:v>-0.1</c:v>
                </c:pt>
                <c:pt idx="1">
                  <c:v>-0.05</c:v>
                </c:pt>
                <c:pt idx="2">
                  <c:v>0</c:v>
                </c:pt>
                <c:pt idx="3">
                  <c:v>0.05</c:v>
                </c:pt>
                <c:pt idx="4">
                  <c:v>0.1</c:v>
                </c:pt>
              </c:numCache>
            </c:numRef>
          </c:xVal>
          <c:yVal>
            <c:numRef>
              <c:f>'Spider  B22'!$J$67:$J$71</c:f>
              <c:numCache>
                <c:formatCode>0.00%</c:formatCode>
                <c:ptCount val="5"/>
                <c:pt idx="0">
                  <c:v>5.1348783753510123E-3</c:v>
                </c:pt>
                <c:pt idx="1">
                  <c:v>2.5674391876755061E-3</c:v>
                </c:pt>
                <c:pt idx="2">
                  <c:v>0</c:v>
                </c:pt>
                <c:pt idx="3">
                  <c:v>-2.5674391876745468E-3</c:v>
                </c:pt>
                <c:pt idx="4">
                  <c:v>-5.1348783753490937E-3</c:v>
                </c:pt>
              </c:numCache>
            </c:numRef>
          </c:yVal>
          <c:smooth val="0"/>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10E-EB42-9202-CF147CE4DFE2}"/>
            </c:ext>
          </c:extLst>
        </c:ser>
        <c:ser>
          <c:idx val="7"/>
          <c:order val="7"/>
          <c:tx>
            <c:v>Ahorro de CO2 para incendios (B9)</c:v>
          </c:tx>
          <c:spPr>
            <a:ln w="25400">
              <a:solidFill>
                <a:srgbClr val="808080"/>
              </a:solidFill>
              <a:prstDash val="solid"/>
            </a:ln>
          </c:spPr>
          <c:marker>
            <c:symbol val="none"/>
          </c:marker>
          <c:xVal>
            <c:numRef>
              <c:f>'Spider  B22'!$G$72:$G$76</c:f>
              <c:numCache>
                <c:formatCode>0.00%</c:formatCode>
                <c:ptCount val="5"/>
                <c:pt idx="0">
                  <c:v>-0.1</c:v>
                </c:pt>
                <c:pt idx="1">
                  <c:v>-0.05</c:v>
                </c:pt>
                <c:pt idx="2">
                  <c:v>0</c:v>
                </c:pt>
                <c:pt idx="3">
                  <c:v>0.05</c:v>
                </c:pt>
                <c:pt idx="4">
                  <c:v>0.1</c:v>
                </c:pt>
              </c:numCache>
            </c:numRef>
          </c:xVal>
          <c:yVal>
            <c:numRef>
              <c:f>'Spider  B22'!$J$72:$J$76</c:f>
              <c:numCache>
                <c:formatCode>0.00%</c:formatCode>
                <c:ptCount val="5"/>
                <c:pt idx="0">
                  <c:v>-1.7120340242473282E-2</c:v>
                </c:pt>
                <c:pt idx="1">
                  <c:v>-8.560170121235923E-3</c:v>
                </c:pt>
                <c:pt idx="2">
                  <c:v>0</c:v>
                </c:pt>
                <c:pt idx="3">
                  <c:v>8.5601701212373611E-3</c:v>
                </c:pt>
                <c:pt idx="4">
                  <c:v>1.7120340242474722E-2</c:v>
                </c:pt>
              </c:numCache>
            </c:numRef>
          </c:yVal>
          <c:smooth val="0"/>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10E-EB42-9202-CF147CE4DFE2}"/>
            </c:ext>
          </c:extLst>
        </c:ser>
        <c:ser>
          <c:idx val="8"/>
          <c:order val="8"/>
          <c:tx>
            <c:v>Valor de la producción energética (B10)</c:v>
          </c:tx>
          <c:spPr>
            <a:ln w="25400">
              <a:solidFill>
                <a:srgbClr val="000000"/>
              </a:solidFill>
              <a:prstDash val="solid"/>
            </a:ln>
          </c:spPr>
          <c:marker>
            <c:symbol val="none"/>
          </c:marker>
          <c:xVal>
            <c:numRef>
              <c:f>'Spider  B22'!$G$77:$G$81</c:f>
              <c:numCache>
                <c:formatCode>0.00%</c:formatCode>
                <c:ptCount val="5"/>
                <c:pt idx="0">
                  <c:v>-0.10000000000000006</c:v>
                </c:pt>
                <c:pt idx="1">
                  <c:v>-5.0000000000000031E-2</c:v>
                </c:pt>
                <c:pt idx="2">
                  <c:v>0</c:v>
                </c:pt>
                <c:pt idx="3">
                  <c:v>5.0000000000000031E-2</c:v>
                </c:pt>
                <c:pt idx="4">
                  <c:v>0.10000000000000006</c:v>
                </c:pt>
              </c:numCache>
            </c:numRef>
          </c:xVal>
          <c:yVal>
            <c:numRef>
              <c:f>'Spider  B22'!$J$77:$J$81</c:f>
              <c:numCache>
                <c:formatCode>0.00%</c:formatCode>
                <c:ptCount val="5"/>
                <c:pt idx="0">
                  <c:v>-2.5442664032118173E-2</c:v>
                </c:pt>
                <c:pt idx="1">
                  <c:v>-1.2721332016058608E-2</c:v>
                </c:pt>
                <c:pt idx="2">
                  <c:v>0</c:v>
                </c:pt>
                <c:pt idx="3">
                  <c:v>1.2721332016060526E-2</c:v>
                </c:pt>
                <c:pt idx="4">
                  <c:v>2.5442664032119613E-2</c:v>
                </c:pt>
              </c:numCache>
            </c:numRef>
          </c:yVal>
          <c:smooth val="0"/>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10E-EB42-9202-CF147CE4DFE2}"/>
            </c:ext>
          </c:extLst>
        </c:ser>
        <c:dLbls>
          <c:showLegendKey val="0"/>
          <c:showVal val="0"/>
          <c:showCatName val="0"/>
          <c:showSerName val="0"/>
          <c:showPercent val="0"/>
          <c:showBubbleSize val="0"/>
        </c:dLbls>
        <c:axId val="62869424"/>
        <c:axId val="62870384"/>
      </c:scatterChart>
      <c:valAx>
        <c:axId val="62869424"/>
        <c:scaling>
          <c:orientation val="minMax"/>
        </c:scaling>
        <c:delete val="0"/>
        <c:axPos val="b"/>
        <c:title>
          <c:tx>
            <c:rich>
              <a:bodyPr/>
              <a:lstStyle/>
              <a:p>
                <a:pPr>
                  <a:defRPr sz="800" b="0"/>
                </a:pPr>
                <a:r>
                  <a:rPr lang="en-US"/>
                  <a:t>Entrada % Cambio</a:t>
                </a:r>
              </a:p>
            </c:rich>
          </c:tx>
          <c:layout>
            <c:manualLayout>
              <c:xMode val="edge"/>
              <c:yMode val="edge"/>
              <c:x val="0.27572908234601518"/>
              <c:y val="0.92443548689959065"/>
            </c:manualLayout>
          </c:layout>
          <c:overlay val="0"/>
        </c:title>
        <c:numFmt formatCode="0%" sourceLinked="0"/>
        <c:majorTickMark val="out"/>
        <c:minorTickMark val="none"/>
        <c:tickLblPos val="nextTo"/>
        <c:txPr>
          <a:bodyPr rot="-5400000" vert="horz"/>
          <a:lstStyle/>
          <a:p>
            <a:pPr>
              <a:defRPr sz="800" b="0"/>
            </a:pPr>
            <a:endParaRPr lang="es-ES"/>
          </a:p>
        </c:txPr>
        <c:crossAx val="62870384"/>
        <c:crossesAt val="-1.0000000000000001E+300"/>
        <c:crossBetween val="midCat"/>
      </c:valAx>
      <c:valAx>
        <c:axId val="62870384"/>
        <c:scaling>
          <c:orientation val="minMax"/>
        </c:scaling>
        <c:delete val="0"/>
        <c:axPos val="l"/>
        <c:title>
          <c:tx>
            <c:rich>
              <a:bodyPr/>
              <a:lstStyle/>
              <a:p>
                <a:pPr>
                  <a:defRPr sz="800" b="0"/>
                </a:pPr>
                <a:r>
                  <a:rPr lang="en-US"/>
                  <a:t>Producción % Variación</a:t>
                </a:r>
              </a:p>
            </c:rich>
          </c:tx>
          <c:overlay val="0"/>
        </c:title>
        <c:numFmt formatCode="0%" sourceLinked="0"/>
        <c:majorTickMark val="out"/>
        <c:minorTickMark val="none"/>
        <c:tickLblPos val="nextTo"/>
        <c:txPr>
          <a:bodyPr/>
          <a:lstStyle/>
          <a:p>
            <a:pPr>
              <a:defRPr sz="800" b="0"/>
            </a:pPr>
            <a:endParaRPr lang="es-ES"/>
          </a:p>
        </c:txPr>
        <c:crossAx val="62869424"/>
        <c:crossesAt val="-1.0000000000000001E+300"/>
        <c:crossBetween val="midCat"/>
      </c:valAx>
    </c:plotArea>
    <c:legend>
      <c:legendPos val="r"/>
      <c:overlay val="0"/>
      <c:spPr>
        <a:ln w="25400">
          <a:noFill/>
        </a:ln>
      </c:spPr>
      <c:txPr>
        <a:bodyPr/>
        <a:lstStyle/>
        <a:p>
          <a:pPr>
            <a:defRPr sz="800"/>
          </a:pPr>
          <a:endParaRPr lang="es-E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ln w="9525"/>
  </c:sp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7F65A4-5EAF-A7FC-E02D-87C5CC4C255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22C5233-8C30-F318-8DE4-27DBF12C94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53432D5-113F-CABB-F561-BAFAECD2C6C1}"/>
              </a:ext>
            </a:extLst>
          </p:cNvPr>
          <p:cNvSpPr>
            <a:spLocks noGrp="1"/>
          </p:cNvSpPr>
          <p:nvPr>
            <p:ph type="dt" sz="half" idx="10"/>
          </p:nvPr>
        </p:nvSpPr>
        <p:spPr/>
        <p:txBody>
          <a:bodyPr/>
          <a:lstStyle/>
          <a:p>
            <a:fld id="{09CF4F80-65EC-9049-B35D-0E675F2737B3}" type="datetimeFigureOut">
              <a:rPr lang="es-ES" smtClean="0"/>
              <a:t>22/05/2025</a:t>
            </a:fld>
            <a:endParaRPr lang="es-ES"/>
          </a:p>
        </p:txBody>
      </p:sp>
      <p:sp>
        <p:nvSpPr>
          <p:cNvPr id="5" name="Marcador de pie de página 4">
            <a:extLst>
              <a:ext uri="{FF2B5EF4-FFF2-40B4-BE49-F238E27FC236}">
                <a16:creationId xmlns:a16="http://schemas.microsoft.com/office/drawing/2014/main" id="{36EE0326-0D5E-EB82-C133-9F7D7E0CE86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85FFD6-4923-B566-CFA6-794DF4CBCD33}"/>
              </a:ext>
            </a:extLst>
          </p:cNvPr>
          <p:cNvSpPr>
            <a:spLocks noGrp="1"/>
          </p:cNvSpPr>
          <p:nvPr>
            <p:ph type="sldNum" sz="quarter" idx="12"/>
          </p:nvPr>
        </p:nvSpPr>
        <p:spPr/>
        <p:txBody>
          <a:bodyPr/>
          <a:lstStyle/>
          <a:p>
            <a:fld id="{E21349EF-26C0-DA4B-9C32-E14937B8C02F}" type="slidenum">
              <a:rPr lang="es-ES" smtClean="0"/>
              <a:t>‹Nº›</a:t>
            </a:fld>
            <a:endParaRPr lang="es-ES"/>
          </a:p>
        </p:txBody>
      </p:sp>
    </p:spTree>
    <p:extLst>
      <p:ext uri="{BB962C8B-B14F-4D97-AF65-F5344CB8AC3E}">
        <p14:creationId xmlns:p14="http://schemas.microsoft.com/office/powerpoint/2010/main" val="1425964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A32E0E-E7C1-C4C3-7FAF-9171E2031F2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8BCB63F-6AFF-42F3-8014-CA4599C50A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AC66397-C775-E771-1BDB-FEA18FDFBEF3}"/>
              </a:ext>
            </a:extLst>
          </p:cNvPr>
          <p:cNvSpPr>
            <a:spLocks noGrp="1"/>
          </p:cNvSpPr>
          <p:nvPr>
            <p:ph type="dt" sz="half" idx="10"/>
          </p:nvPr>
        </p:nvSpPr>
        <p:spPr/>
        <p:txBody>
          <a:bodyPr/>
          <a:lstStyle/>
          <a:p>
            <a:fld id="{09CF4F80-65EC-9049-B35D-0E675F2737B3}" type="datetimeFigureOut">
              <a:rPr lang="es-ES" smtClean="0"/>
              <a:t>22/05/2025</a:t>
            </a:fld>
            <a:endParaRPr lang="es-ES"/>
          </a:p>
        </p:txBody>
      </p:sp>
      <p:sp>
        <p:nvSpPr>
          <p:cNvPr id="5" name="Marcador de pie de página 4">
            <a:extLst>
              <a:ext uri="{FF2B5EF4-FFF2-40B4-BE49-F238E27FC236}">
                <a16:creationId xmlns:a16="http://schemas.microsoft.com/office/drawing/2014/main" id="{EC1F45A7-7943-F953-15A3-BFC406A0939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308D697-B148-BE30-109A-CBAFCF02725C}"/>
              </a:ext>
            </a:extLst>
          </p:cNvPr>
          <p:cNvSpPr>
            <a:spLocks noGrp="1"/>
          </p:cNvSpPr>
          <p:nvPr>
            <p:ph type="sldNum" sz="quarter" idx="12"/>
          </p:nvPr>
        </p:nvSpPr>
        <p:spPr/>
        <p:txBody>
          <a:bodyPr/>
          <a:lstStyle/>
          <a:p>
            <a:fld id="{E21349EF-26C0-DA4B-9C32-E14937B8C02F}" type="slidenum">
              <a:rPr lang="es-ES" smtClean="0"/>
              <a:t>‹Nº›</a:t>
            </a:fld>
            <a:endParaRPr lang="es-ES"/>
          </a:p>
        </p:txBody>
      </p:sp>
    </p:spTree>
    <p:extLst>
      <p:ext uri="{BB962C8B-B14F-4D97-AF65-F5344CB8AC3E}">
        <p14:creationId xmlns:p14="http://schemas.microsoft.com/office/powerpoint/2010/main" val="2787436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64ADDC6-B748-FA3A-E300-0BCA9C950CE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9F08E56-BA29-C960-F085-0BEA7ACC5A1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1D02497-F0B3-C704-8CED-5E24E23FB06D}"/>
              </a:ext>
            </a:extLst>
          </p:cNvPr>
          <p:cNvSpPr>
            <a:spLocks noGrp="1"/>
          </p:cNvSpPr>
          <p:nvPr>
            <p:ph type="dt" sz="half" idx="10"/>
          </p:nvPr>
        </p:nvSpPr>
        <p:spPr/>
        <p:txBody>
          <a:bodyPr/>
          <a:lstStyle/>
          <a:p>
            <a:fld id="{09CF4F80-65EC-9049-B35D-0E675F2737B3}" type="datetimeFigureOut">
              <a:rPr lang="es-ES" smtClean="0"/>
              <a:t>22/05/2025</a:t>
            </a:fld>
            <a:endParaRPr lang="es-ES"/>
          </a:p>
        </p:txBody>
      </p:sp>
      <p:sp>
        <p:nvSpPr>
          <p:cNvPr id="5" name="Marcador de pie de página 4">
            <a:extLst>
              <a:ext uri="{FF2B5EF4-FFF2-40B4-BE49-F238E27FC236}">
                <a16:creationId xmlns:a16="http://schemas.microsoft.com/office/drawing/2014/main" id="{A2B33DDA-3099-8DA4-457F-1B8D3A412E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5393993-7146-8240-0F6F-5CC2B5AE0065}"/>
              </a:ext>
            </a:extLst>
          </p:cNvPr>
          <p:cNvSpPr>
            <a:spLocks noGrp="1"/>
          </p:cNvSpPr>
          <p:nvPr>
            <p:ph type="sldNum" sz="quarter" idx="12"/>
          </p:nvPr>
        </p:nvSpPr>
        <p:spPr/>
        <p:txBody>
          <a:bodyPr/>
          <a:lstStyle/>
          <a:p>
            <a:fld id="{E21349EF-26C0-DA4B-9C32-E14937B8C02F}" type="slidenum">
              <a:rPr lang="es-ES" smtClean="0"/>
              <a:t>‹Nº›</a:t>
            </a:fld>
            <a:endParaRPr lang="es-ES"/>
          </a:p>
        </p:txBody>
      </p:sp>
    </p:spTree>
    <p:extLst>
      <p:ext uri="{BB962C8B-B14F-4D97-AF65-F5344CB8AC3E}">
        <p14:creationId xmlns:p14="http://schemas.microsoft.com/office/powerpoint/2010/main" val="2108360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4913C3-C48D-87D8-F2AE-A3B3CDE0E45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F71A4D9-6432-3B86-5CEC-433A26DC224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A44E583-F776-EB26-4904-F608C3F428A0}"/>
              </a:ext>
            </a:extLst>
          </p:cNvPr>
          <p:cNvSpPr>
            <a:spLocks noGrp="1"/>
          </p:cNvSpPr>
          <p:nvPr>
            <p:ph type="dt" sz="half" idx="10"/>
          </p:nvPr>
        </p:nvSpPr>
        <p:spPr/>
        <p:txBody>
          <a:bodyPr/>
          <a:lstStyle/>
          <a:p>
            <a:fld id="{09CF4F80-65EC-9049-B35D-0E675F2737B3}" type="datetimeFigureOut">
              <a:rPr lang="es-ES" smtClean="0"/>
              <a:t>22/05/2025</a:t>
            </a:fld>
            <a:endParaRPr lang="es-ES"/>
          </a:p>
        </p:txBody>
      </p:sp>
      <p:sp>
        <p:nvSpPr>
          <p:cNvPr id="5" name="Marcador de pie de página 4">
            <a:extLst>
              <a:ext uri="{FF2B5EF4-FFF2-40B4-BE49-F238E27FC236}">
                <a16:creationId xmlns:a16="http://schemas.microsoft.com/office/drawing/2014/main" id="{22D724E1-B2FA-802C-3467-C25067A841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FEC2601-0244-9075-555E-2A8D18CE7148}"/>
              </a:ext>
            </a:extLst>
          </p:cNvPr>
          <p:cNvSpPr>
            <a:spLocks noGrp="1"/>
          </p:cNvSpPr>
          <p:nvPr>
            <p:ph type="sldNum" sz="quarter" idx="12"/>
          </p:nvPr>
        </p:nvSpPr>
        <p:spPr/>
        <p:txBody>
          <a:bodyPr/>
          <a:lstStyle/>
          <a:p>
            <a:fld id="{E21349EF-26C0-DA4B-9C32-E14937B8C02F}" type="slidenum">
              <a:rPr lang="es-ES" smtClean="0"/>
              <a:t>‹Nº›</a:t>
            </a:fld>
            <a:endParaRPr lang="es-ES"/>
          </a:p>
        </p:txBody>
      </p:sp>
    </p:spTree>
    <p:extLst>
      <p:ext uri="{BB962C8B-B14F-4D97-AF65-F5344CB8AC3E}">
        <p14:creationId xmlns:p14="http://schemas.microsoft.com/office/powerpoint/2010/main" val="4147100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EFE956-EC7E-1713-3DE5-C2DB8D83491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3C12516-770D-ECEE-D9BB-E216982ACF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9E0A120-0C91-37C1-5FDA-5F56E26ECC4C}"/>
              </a:ext>
            </a:extLst>
          </p:cNvPr>
          <p:cNvSpPr>
            <a:spLocks noGrp="1"/>
          </p:cNvSpPr>
          <p:nvPr>
            <p:ph type="dt" sz="half" idx="10"/>
          </p:nvPr>
        </p:nvSpPr>
        <p:spPr/>
        <p:txBody>
          <a:bodyPr/>
          <a:lstStyle/>
          <a:p>
            <a:fld id="{09CF4F80-65EC-9049-B35D-0E675F2737B3}" type="datetimeFigureOut">
              <a:rPr lang="es-ES" smtClean="0"/>
              <a:t>22/05/2025</a:t>
            </a:fld>
            <a:endParaRPr lang="es-ES"/>
          </a:p>
        </p:txBody>
      </p:sp>
      <p:sp>
        <p:nvSpPr>
          <p:cNvPr id="5" name="Marcador de pie de página 4">
            <a:extLst>
              <a:ext uri="{FF2B5EF4-FFF2-40B4-BE49-F238E27FC236}">
                <a16:creationId xmlns:a16="http://schemas.microsoft.com/office/drawing/2014/main" id="{25E95B5B-85B4-D927-F893-C0AE7B5F399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3CB102D-921F-C47E-94B5-7DE8DE4B2C19}"/>
              </a:ext>
            </a:extLst>
          </p:cNvPr>
          <p:cNvSpPr>
            <a:spLocks noGrp="1"/>
          </p:cNvSpPr>
          <p:nvPr>
            <p:ph type="sldNum" sz="quarter" idx="12"/>
          </p:nvPr>
        </p:nvSpPr>
        <p:spPr/>
        <p:txBody>
          <a:bodyPr/>
          <a:lstStyle/>
          <a:p>
            <a:fld id="{E21349EF-26C0-DA4B-9C32-E14937B8C02F}" type="slidenum">
              <a:rPr lang="es-ES" smtClean="0"/>
              <a:t>‹Nº›</a:t>
            </a:fld>
            <a:endParaRPr lang="es-ES"/>
          </a:p>
        </p:txBody>
      </p:sp>
    </p:spTree>
    <p:extLst>
      <p:ext uri="{BB962C8B-B14F-4D97-AF65-F5344CB8AC3E}">
        <p14:creationId xmlns:p14="http://schemas.microsoft.com/office/powerpoint/2010/main" val="231785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7F89C1-3E49-96EA-5DF5-319536B3B0F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AABB87D-1BDB-0781-D507-5ABD8D34EFE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88A45EC-FE63-923E-0D4F-3C80A689E90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83D6943-89A8-4C90-C665-4112C8FA18D8}"/>
              </a:ext>
            </a:extLst>
          </p:cNvPr>
          <p:cNvSpPr>
            <a:spLocks noGrp="1"/>
          </p:cNvSpPr>
          <p:nvPr>
            <p:ph type="dt" sz="half" idx="10"/>
          </p:nvPr>
        </p:nvSpPr>
        <p:spPr/>
        <p:txBody>
          <a:bodyPr/>
          <a:lstStyle/>
          <a:p>
            <a:fld id="{09CF4F80-65EC-9049-B35D-0E675F2737B3}" type="datetimeFigureOut">
              <a:rPr lang="es-ES" smtClean="0"/>
              <a:t>22/05/2025</a:t>
            </a:fld>
            <a:endParaRPr lang="es-ES"/>
          </a:p>
        </p:txBody>
      </p:sp>
      <p:sp>
        <p:nvSpPr>
          <p:cNvPr id="6" name="Marcador de pie de página 5">
            <a:extLst>
              <a:ext uri="{FF2B5EF4-FFF2-40B4-BE49-F238E27FC236}">
                <a16:creationId xmlns:a16="http://schemas.microsoft.com/office/drawing/2014/main" id="{EABC0637-FD5B-ABBA-6137-6FB65078B30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0CF27EA-2F36-B7C2-5FE3-019B1E8C3418}"/>
              </a:ext>
            </a:extLst>
          </p:cNvPr>
          <p:cNvSpPr>
            <a:spLocks noGrp="1"/>
          </p:cNvSpPr>
          <p:nvPr>
            <p:ph type="sldNum" sz="quarter" idx="12"/>
          </p:nvPr>
        </p:nvSpPr>
        <p:spPr/>
        <p:txBody>
          <a:bodyPr/>
          <a:lstStyle/>
          <a:p>
            <a:fld id="{E21349EF-26C0-DA4B-9C32-E14937B8C02F}" type="slidenum">
              <a:rPr lang="es-ES" smtClean="0"/>
              <a:t>‹Nº›</a:t>
            </a:fld>
            <a:endParaRPr lang="es-ES"/>
          </a:p>
        </p:txBody>
      </p:sp>
    </p:spTree>
    <p:extLst>
      <p:ext uri="{BB962C8B-B14F-4D97-AF65-F5344CB8AC3E}">
        <p14:creationId xmlns:p14="http://schemas.microsoft.com/office/powerpoint/2010/main" val="829091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303F43-2DC0-E846-FE15-AD62E71A59D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BC21DB2-5E41-093F-1466-8A388210CD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145D228-3C24-42BE-6013-1A6FEC0D79F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154949C-8EA2-E4F9-AE2F-706703EC1D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F645398-43E0-797D-D1B1-1867AB36D3D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6E55ADF-C3BB-9CCB-3332-9D7D7E176B21}"/>
              </a:ext>
            </a:extLst>
          </p:cNvPr>
          <p:cNvSpPr>
            <a:spLocks noGrp="1"/>
          </p:cNvSpPr>
          <p:nvPr>
            <p:ph type="dt" sz="half" idx="10"/>
          </p:nvPr>
        </p:nvSpPr>
        <p:spPr/>
        <p:txBody>
          <a:bodyPr/>
          <a:lstStyle/>
          <a:p>
            <a:fld id="{09CF4F80-65EC-9049-B35D-0E675F2737B3}" type="datetimeFigureOut">
              <a:rPr lang="es-ES" smtClean="0"/>
              <a:t>22/05/2025</a:t>
            </a:fld>
            <a:endParaRPr lang="es-ES"/>
          </a:p>
        </p:txBody>
      </p:sp>
      <p:sp>
        <p:nvSpPr>
          <p:cNvPr id="8" name="Marcador de pie de página 7">
            <a:extLst>
              <a:ext uri="{FF2B5EF4-FFF2-40B4-BE49-F238E27FC236}">
                <a16:creationId xmlns:a16="http://schemas.microsoft.com/office/drawing/2014/main" id="{6486A6BF-8251-52B1-2EEF-F749C77183E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F303C69-BC70-91C0-E38B-A2101721F238}"/>
              </a:ext>
            </a:extLst>
          </p:cNvPr>
          <p:cNvSpPr>
            <a:spLocks noGrp="1"/>
          </p:cNvSpPr>
          <p:nvPr>
            <p:ph type="sldNum" sz="quarter" idx="12"/>
          </p:nvPr>
        </p:nvSpPr>
        <p:spPr/>
        <p:txBody>
          <a:bodyPr/>
          <a:lstStyle/>
          <a:p>
            <a:fld id="{E21349EF-26C0-DA4B-9C32-E14937B8C02F}" type="slidenum">
              <a:rPr lang="es-ES" smtClean="0"/>
              <a:t>‹Nº›</a:t>
            </a:fld>
            <a:endParaRPr lang="es-ES"/>
          </a:p>
        </p:txBody>
      </p:sp>
    </p:spTree>
    <p:extLst>
      <p:ext uri="{BB962C8B-B14F-4D97-AF65-F5344CB8AC3E}">
        <p14:creationId xmlns:p14="http://schemas.microsoft.com/office/powerpoint/2010/main" val="4069366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9F76FE-5577-8C11-A49E-BA1B3CFB554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CB3D37B-423D-EBE1-C656-5AB8FF1DD151}"/>
              </a:ext>
            </a:extLst>
          </p:cNvPr>
          <p:cNvSpPr>
            <a:spLocks noGrp="1"/>
          </p:cNvSpPr>
          <p:nvPr>
            <p:ph type="dt" sz="half" idx="10"/>
          </p:nvPr>
        </p:nvSpPr>
        <p:spPr/>
        <p:txBody>
          <a:bodyPr/>
          <a:lstStyle/>
          <a:p>
            <a:fld id="{09CF4F80-65EC-9049-B35D-0E675F2737B3}" type="datetimeFigureOut">
              <a:rPr lang="es-ES" smtClean="0"/>
              <a:t>22/05/2025</a:t>
            </a:fld>
            <a:endParaRPr lang="es-ES"/>
          </a:p>
        </p:txBody>
      </p:sp>
      <p:sp>
        <p:nvSpPr>
          <p:cNvPr id="4" name="Marcador de pie de página 3">
            <a:extLst>
              <a:ext uri="{FF2B5EF4-FFF2-40B4-BE49-F238E27FC236}">
                <a16:creationId xmlns:a16="http://schemas.microsoft.com/office/drawing/2014/main" id="{DC20AE48-0EC3-9B4D-94E9-2A1DF339410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169F8C7-C237-D3EA-75D5-5947FF653E02}"/>
              </a:ext>
            </a:extLst>
          </p:cNvPr>
          <p:cNvSpPr>
            <a:spLocks noGrp="1"/>
          </p:cNvSpPr>
          <p:nvPr>
            <p:ph type="sldNum" sz="quarter" idx="12"/>
          </p:nvPr>
        </p:nvSpPr>
        <p:spPr/>
        <p:txBody>
          <a:bodyPr/>
          <a:lstStyle/>
          <a:p>
            <a:fld id="{E21349EF-26C0-DA4B-9C32-E14937B8C02F}" type="slidenum">
              <a:rPr lang="es-ES" smtClean="0"/>
              <a:t>‹Nº›</a:t>
            </a:fld>
            <a:endParaRPr lang="es-ES"/>
          </a:p>
        </p:txBody>
      </p:sp>
    </p:spTree>
    <p:extLst>
      <p:ext uri="{BB962C8B-B14F-4D97-AF65-F5344CB8AC3E}">
        <p14:creationId xmlns:p14="http://schemas.microsoft.com/office/powerpoint/2010/main" val="763777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597111D-9DEB-69E0-1177-1AD790AFADFB}"/>
              </a:ext>
            </a:extLst>
          </p:cNvPr>
          <p:cNvSpPr>
            <a:spLocks noGrp="1"/>
          </p:cNvSpPr>
          <p:nvPr>
            <p:ph type="dt" sz="half" idx="10"/>
          </p:nvPr>
        </p:nvSpPr>
        <p:spPr/>
        <p:txBody>
          <a:bodyPr/>
          <a:lstStyle/>
          <a:p>
            <a:fld id="{09CF4F80-65EC-9049-B35D-0E675F2737B3}" type="datetimeFigureOut">
              <a:rPr lang="es-ES" smtClean="0"/>
              <a:t>22/05/2025</a:t>
            </a:fld>
            <a:endParaRPr lang="es-ES"/>
          </a:p>
        </p:txBody>
      </p:sp>
      <p:sp>
        <p:nvSpPr>
          <p:cNvPr id="3" name="Marcador de pie de página 2">
            <a:extLst>
              <a:ext uri="{FF2B5EF4-FFF2-40B4-BE49-F238E27FC236}">
                <a16:creationId xmlns:a16="http://schemas.microsoft.com/office/drawing/2014/main" id="{682FC460-10A8-24CB-EA4E-8D694580B17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9E0A749-50B0-E70F-DC22-90859E560686}"/>
              </a:ext>
            </a:extLst>
          </p:cNvPr>
          <p:cNvSpPr>
            <a:spLocks noGrp="1"/>
          </p:cNvSpPr>
          <p:nvPr>
            <p:ph type="sldNum" sz="quarter" idx="12"/>
          </p:nvPr>
        </p:nvSpPr>
        <p:spPr/>
        <p:txBody>
          <a:bodyPr/>
          <a:lstStyle/>
          <a:p>
            <a:fld id="{E21349EF-26C0-DA4B-9C32-E14937B8C02F}" type="slidenum">
              <a:rPr lang="es-ES" smtClean="0"/>
              <a:t>‹Nº›</a:t>
            </a:fld>
            <a:endParaRPr lang="es-ES"/>
          </a:p>
        </p:txBody>
      </p:sp>
    </p:spTree>
    <p:extLst>
      <p:ext uri="{BB962C8B-B14F-4D97-AF65-F5344CB8AC3E}">
        <p14:creationId xmlns:p14="http://schemas.microsoft.com/office/powerpoint/2010/main" val="288280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14B771-8261-77BF-A980-A5411B28EB8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DAD7321-32AC-14B1-F81C-8E8F382A68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B381AEA-ACA4-3371-B880-8E9771F773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61D3966-08D7-E06E-B516-D632D7610029}"/>
              </a:ext>
            </a:extLst>
          </p:cNvPr>
          <p:cNvSpPr>
            <a:spLocks noGrp="1"/>
          </p:cNvSpPr>
          <p:nvPr>
            <p:ph type="dt" sz="half" idx="10"/>
          </p:nvPr>
        </p:nvSpPr>
        <p:spPr/>
        <p:txBody>
          <a:bodyPr/>
          <a:lstStyle/>
          <a:p>
            <a:fld id="{09CF4F80-65EC-9049-B35D-0E675F2737B3}" type="datetimeFigureOut">
              <a:rPr lang="es-ES" smtClean="0"/>
              <a:t>22/05/2025</a:t>
            </a:fld>
            <a:endParaRPr lang="es-ES"/>
          </a:p>
        </p:txBody>
      </p:sp>
      <p:sp>
        <p:nvSpPr>
          <p:cNvPr id="6" name="Marcador de pie de página 5">
            <a:extLst>
              <a:ext uri="{FF2B5EF4-FFF2-40B4-BE49-F238E27FC236}">
                <a16:creationId xmlns:a16="http://schemas.microsoft.com/office/drawing/2014/main" id="{29902B0F-756B-666E-F739-F19CD75AB2A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8F1EB03-915C-8862-5857-0814CA44CDDE}"/>
              </a:ext>
            </a:extLst>
          </p:cNvPr>
          <p:cNvSpPr>
            <a:spLocks noGrp="1"/>
          </p:cNvSpPr>
          <p:nvPr>
            <p:ph type="sldNum" sz="quarter" idx="12"/>
          </p:nvPr>
        </p:nvSpPr>
        <p:spPr/>
        <p:txBody>
          <a:bodyPr/>
          <a:lstStyle/>
          <a:p>
            <a:fld id="{E21349EF-26C0-DA4B-9C32-E14937B8C02F}" type="slidenum">
              <a:rPr lang="es-ES" smtClean="0"/>
              <a:t>‹Nº›</a:t>
            </a:fld>
            <a:endParaRPr lang="es-ES"/>
          </a:p>
        </p:txBody>
      </p:sp>
    </p:spTree>
    <p:extLst>
      <p:ext uri="{BB962C8B-B14F-4D97-AF65-F5344CB8AC3E}">
        <p14:creationId xmlns:p14="http://schemas.microsoft.com/office/powerpoint/2010/main" val="2077770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B434FD-F734-F550-770F-AA0F518747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366195F-1EE6-E0F9-DDF7-3CDF35E491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28FE50C-6031-8083-7A5C-CC0C62F43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D8785E2-FDEF-70B2-BB51-F86AF46D3450}"/>
              </a:ext>
            </a:extLst>
          </p:cNvPr>
          <p:cNvSpPr>
            <a:spLocks noGrp="1"/>
          </p:cNvSpPr>
          <p:nvPr>
            <p:ph type="dt" sz="half" idx="10"/>
          </p:nvPr>
        </p:nvSpPr>
        <p:spPr/>
        <p:txBody>
          <a:bodyPr/>
          <a:lstStyle/>
          <a:p>
            <a:fld id="{09CF4F80-65EC-9049-B35D-0E675F2737B3}" type="datetimeFigureOut">
              <a:rPr lang="es-ES" smtClean="0"/>
              <a:t>22/05/2025</a:t>
            </a:fld>
            <a:endParaRPr lang="es-ES"/>
          </a:p>
        </p:txBody>
      </p:sp>
      <p:sp>
        <p:nvSpPr>
          <p:cNvPr id="6" name="Marcador de pie de página 5">
            <a:extLst>
              <a:ext uri="{FF2B5EF4-FFF2-40B4-BE49-F238E27FC236}">
                <a16:creationId xmlns:a16="http://schemas.microsoft.com/office/drawing/2014/main" id="{B6AFD3B4-DC81-0B7B-B54E-B8AAB7EDB2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91BBFB2-8303-F550-0ED5-32191140BD7B}"/>
              </a:ext>
            </a:extLst>
          </p:cNvPr>
          <p:cNvSpPr>
            <a:spLocks noGrp="1"/>
          </p:cNvSpPr>
          <p:nvPr>
            <p:ph type="sldNum" sz="quarter" idx="12"/>
          </p:nvPr>
        </p:nvSpPr>
        <p:spPr/>
        <p:txBody>
          <a:bodyPr/>
          <a:lstStyle/>
          <a:p>
            <a:fld id="{E21349EF-26C0-DA4B-9C32-E14937B8C02F}" type="slidenum">
              <a:rPr lang="es-ES" smtClean="0"/>
              <a:t>‹Nº›</a:t>
            </a:fld>
            <a:endParaRPr lang="es-ES"/>
          </a:p>
        </p:txBody>
      </p:sp>
    </p:spTree>
    <p:extLst>
      <p:ext uri="{BB962C8B-B14F-4D97-AF65-F5344CB8AC3E}">
        <p14:creationId xmlns:p14="http://schemas.microsoft.com/office/powerpoint/2010/main" val="1357918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D8F108-68F0-8205-FFE1-F5217C4E961C}"/>
              </a:ext>
            </a:extLst>
          </p:cNvPr>
          <p:cNvPicPr>
            <a:picLocks noChangeAspect="1"/>
          </p:cNvPicPr>
          <p:nvPr userDrawn="1"/>
        </p:nvPicPr>
        <p:blipFill rotWithShape="1">
          <a:blip r:embed="rId13" cstate="hqprint">
            <a:alphaModFix amt="35000"/>
            <a:extLst>
              <a:ext uri="{28A0092B-C50C-407E-A947-70E740481C1C}">
                <a14:useLocalDpi xmlns:a14="http://schemas.microsoft.com/office/drawing/2010/main"/>
              </a:ext>
            </a:extLst>
          </a:blip>
          <a:srcRect/>
          <a:stretch/>
        </p:blipFill>
        <p:spPr>
          <a:xfrm rot="10800000">
            <a:off x="6673881" y="-50541"/>
            <a:ext cx="5592417" cy="4186631"/>
          </a:xfrm>
          <a:prstGeom prst="rect">
            <a:avLst/>
          </a:prstGeom>
        </p:spPr>
      </p:pic>
      <p:sp>
        <p:nvSpPr>
          <p:cNvPr id="2" name="Marcador de título 1">
            <a:extLst>
              <a:ext uri="{FF2B5EF4-FFF2-40B4-BE49-F238E27FC236}">
                <a16:creationId xmlns:a16="http://schemas.microsoft.com/office/drawing/2014/main" id="{5A9EEB9F-7C4C-6157-1094-244801C516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B79E907B-BB19-1C27-74D6-980B3ACE2B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30FCE9A9-B732-5AD1-5B4C-8BCF7FFD42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CF4F80-65EC-9049-B35D-0E675F2737B3}" type="datetimeFigureOut">
              <a:rPr lang="es-ES" smtClean="0"/>
              <a:t>22/05/2025</a:t>
            </a:fld>
            <a:endParaRPr lang="es-ES"/>
          </a:p>
        </p:txBody>
      </p:sp>
      <p:sp>
        <p:nvSpPr>
          <p:cNvPr id="5" name="Marcador de pie de página 4">
            <a:extLst>
              <a:ext uri="{FF2B5EF4-FFF2-40B4-BE49-F238E27FC236}">
                <a16:creationId xmlns:a16="http://schemas.microsoft.com/office/drawing/2014/main" id="{7220157C-6C8F-4B14-5CEB-07A47D8F28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87F14E38-D85E-4AEC-252F-85B4A7AA9D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349EF-26C0-DA4B-9C32-E14937B8C02F}" type="slidenum">
              <a:rPr lang="es-ES" smtClean="0"/>
              <a:t>‹Nº›</a:t>
            </a:fld>
            <a:endParaRPr lang="es-ES"/>
          </a:p>
        </p:txBody>
      </p:sp>
      <p:graphicFrame>
        <p:nvGraphicFramePr>
          <p:cNvPr id="10" name="Tabla 9">
            <a:extLst>
              <a:ext uri="{FF2B5EF4-FFF2-40B4-BE49-F238E27FC236}">
                <a16:creationId xmlns:a16="http://schemas.microsoft.com/office/drawing/2014/main" id="{838C22B6-4D60-4C77-F620-E390A4E01B40}"/>
              </a:ext>
            </a:extLst>
          </p:cNvPr>
          <p:cNvGraphicFramePr>
            <a:graphicFrameLocks noGrp="1"/>
          </p:cNvGraphicFramePr>
          <p:nvPr userDrawn="1"/>
        </p:nvGraphicFramePr>
        <p:xfrm>
          <a:off x="223479" y="145028"/>
          <a:ext cx="279956" cy="6605094"/>
        </p:xfrm>
        <a:graphic>
          <a:graphicData uri="http://schemas.openxmlformats.org/drawingml/2006/table">
            <a:tbl>
              <a:tblPr firstRow="1" bandRow="1">
                <a:tableStyleId>{5C22544A-7EE6-4342-B048-85BDC9FD1C3A}</a:tableStyleId>
              </a:tblPr>
              <a:tblGrid>
                <a:gridCol w="279956">
                  <a:extLst>
                    <a:ext uri="{9D8B030D-6E8A-4147-A177-3AD203B41FA5}">
                      <a16:colId xmlns:a16="http://schemas.microsoft.com/office/drawing/2014/main" val="472062583"/>
                    </a:ext>
                  </a:extLst>
                </a:gridCol>
              </a:tblGrid>
              <a:tr h="1100849">
                <a:tc>
                  <a:txBody>
                    <a:bodyPr/>
                    <a:lstStyle/>
                    <a:p>
                      <a:endParaRPr lang="es-CO" sz="1400" noProof="1">
                        <a:solidFill>
                          <a:schemeClr val="tx2">
                            <a:lumMod val="20000"/>
                            <a:lumOff val="8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0AD1D"/>
                    </a:solidFill>
                  </a:tcPr>
                </a:tc>
                <a:extLst>
                  <a:ext uri="{0D108BD9-81ED-4DB2-BD59-A6C34878D82A}">
                    <a16:rowId xmlns:a16="http://schemas.microsoft.com/office/drawing/2014/main" val="273241408"/>
                  </a:ext>
                </a:extLst>
              </a:tr>
              <a:tr h="1100849">
                <a:tc>
                  <a:txBody>
                    <a:bodyPr/>
                    <a:lstStyle/>
                    <a:p>
                      <a:endParaRPr lang="es-CO" sz="1400" noProof="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7B46A"/>
                    </a:solidFill>
                  </a:tcPr>
                </a:tc>
                <a:extLst>
                  <a:ext uri="{0D108BD9-81ED-4DB2-BD59-A6C34878D82A}">
                    <a16:rowId xmlns:a16="http://schemas.microsoft.com/office/drawing/2014/main" val="130163611"/>
                  </a:ext>
                </a:extLst>
              </a:tr>
              <a:tr h="1100849">
                <a:tc>
                  <a:txBody>
                    <a:bodyPr/>
                    <a:lstStyle/>
                    <a:p>
                      <a:endParaRPr lang="es-CO" sz="1400" noProof="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2CFF3"/>
                    </a:solidFill>
                  </a:tcPr>
                </a:tc>
                <a:extLst>
                  <a:ext uri="{0D108BD9-81ED-4DB2-BD59-A6C34878D82A}">
                    <a16:rowId xmlns:a16="http://schemas.microsoft.com/office/drawing/2014/main" val="2824601810"/>
                  </a:ext>
                </a:extLst>
              </a:tr>
              <a:tr h="1100849">
                <a:tc>
                  <a:txBody>
                    <a:bodyPr/>
                    <a:lstStyle/>
                    <a:p>
                      <a:endParaRPr lang="es-CO" sz="1400" noProof="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33C64"/>
                    </a:solidFill>
                  </a:tcPr>
                </a:tc>
                <a:extLst>
                  <a:ext uri="{0D108BD9-81ED-4DB2-BD59-A6C34878D82A}">
                    <a16:rowId xmlns:a16="http://schemas.microsoft.com/office/drawing/2014/main" val="2689065746"/>
                  </a:ext>
                </a:extLst>
              </a:tr>
              <a:tr h="1100849">
                <a:tc>
                  <a:txBody>
                    <a:bodyPr/>
                    <a:lstStyle/>
                    <a:p>
                      <a:endParaRPr lang="es-CO" sz="1400" noProof="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6ED"/>
                    </a:solidFill>
                  </a:tcPr>
                </a:tc>
                <a:extLst>
                  <a:ext uri="{0D108BD9-81ED-4DB2-BD59-A6C34878D82A}">
                    <a16:rowId xmlns:a16="http://schemas.microsoft.com/office/drawing/2014/main" val="3834015648"/>
                  </a:ext>
                </a:extLst>
              </a:tr>
              <a:tr h="1100849">
                <a:tc>
                  <a:txBody>
                    <a:bodyPr/>
                    <a:lstStyle/>
                    <a:p>
                      <a:endParaRPr lang="es-CO" sz="1400" noProof="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8728683"/>
                  </a:ext>
                </a:extLst>
              </a:tr>
            </a:tbl>
          </a:graphicData>
        </a:graphic>
      </p:graphicFrame>
      <p:pic>
        <p:nvPicPr>
          <p:cNvPr id="11" name="Imagen 10">
            <a:extLst>
              <a:ext uri="{FF2B5EF4-FFF2-40B4-BE49-F238E27FC236}">
                <a16:creationId xmlns:a16="http://schemas.microsoft.com/office/drawing/2014/main" id="{AEA1878A-09F3-E9B5-8CDB-9BE9D9FA0A28}"/>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9470090" y="4136090"/>
            <a:ext cx="2721910" cy="2721910"/>
          </a:xfrm>
          <a:prstGeom prst="rect">
            <a:avLst/>
          </a:prstGeom>
        </p:spPr>
      </p:pic>
    </p:spTree>
    <p:extLst>
      <p:ext uri="{BB962C8B-B14F-4D97-AF65-F5344CB8AC3E}">
        <p14:creationId xmlns:p14="http://schemas.microsoft.com/office/powerpoint/2010/main" val="1827208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oleObject" Target="../embeddings/oleObject1.bin"/><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2.jpe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32.jpe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hyperlink" Target="https://www.youtube.com/watch?v=ZfOP0soqpms"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58.emf"/><Relationship Id="rId4" Type="http://schemas.openxmlformats.org/officeDocument/2006/relationships/image" Target="../media/image57.emf"/></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540.png"/><Relationship Id="rId4" Type="http://schemas.openxmlformats.org/officeDocument/2006/relationships/image" Target="../media/image62.emf"/></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hyperlink" Target="https://www.youtube.com/watch?v=o2sngsLmjwY"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crmsdataspaceproject.eu/" TargetMode="External"/><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84.png"/><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0.png"/></Relationships>
</file>

<file path=ppt/slides/_rels/slide4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4.png"/><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hyperlink" Target="http://www.mietoh2project.eu/" TargetMode="External"/><Relationship Id="rId3" Type="http://schemas.openxmlformats.org/officeDocument/2006/relationships/image" Target="../media/image12.jpe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hyperlink" Target="http://www.greenjobsproject.eu/" TargetMode="External"/><Relationship Id="rId11" Type="http://schemas.openxmlformats.org/officeDocument/2006/relationships/image" Target="../media/image17.jpe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hyperlink" Target="http://www.recoveryproject.eu/" TargetMode="Externa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C321C85E-9157-8500-9D34-A06D4408A8CE}"/>
              </a:ext>
            </a:extLst>
          </p:cNvPr>
          <p:cNvSpPr/>
          <p:nvPr/>
        </p:nvSpPr>
        <p:spPr>
          <a:xfrm>
            <a:off x="5915891" y="1"/>
            <a:ext cx="627610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a:extLst>
              <a:ext uri="{FF2B5EF4-FFF2-40B4-BE49-F238E27FC236}">
                <a16:creationId xmlns:a16="http://schemas.microsoft.com/office/drawing/2014/main" id="{041EF734-6042-2D5B-E286-E4B9A7290F4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352021" y="4680625"/>
            <a:ext cx="961407" cy="961407"/>
          </a:xfrm>
          <a:prstGeom prst="rect">
            <a:avLst/>
          </a:prstGeom>
        </p:spPr>
      </p:pic>
      <p:sp>
        <p:nvSpPr>
          <p:cNvPr id="18" name="Rectángulo 17">
            <a:extLst>
              <a:ext uri="{FF2B5EF4-FFF2-40B4-BE49-F238E27FC236}">
                <a16:creationId xmlns:a16="http://schemas.microsoft.com/office/drawing/2014/main" id="{81811ECE-1519-E18B-9B57-D76BD68931D5}"/>
              </a:ext>
            </a:extLst>
          </p:cNvPr>
          <p:cNvSpPr/>
          <p:nvPr/>
        </p:nvSpPr>
        <p:spPr>
          <a:xfrm>
            <a:off x="9471737" y="4913776"/>
            <a:ext cx="1815548" cy="830997"/>
          </a:xfrm>
          <a:prstGeom prst="rect">
            <a:avLst/>
          </a:prstGeom>
        </p:spPr>
        <p:txBody>
          <a:bodyPr wrap="square">
            <a:spAutoFit/>
          </a:bodyPr>
          <a:lstStyle/>
          <a:p>
            <a:r>
              <a:rPr lang="es-CO" sz="1600" dirty="0">
                <a:latin typeface="Arial" panose="020B0604020202020204" pitchFamily="34" charset="0"/>
                <a:ea typeface="Conga"/>
                <a:cs typeface="Arial" panose="020B0604020202020204" pitchFamily="34" charset="0"/>
              </a:rPr>
              <a:t>LUGAR:</a:t>
            </a:r>
          </a:p>
          <a:p>
            <a:r>
              <a:rPr lang="es-CO" sz="1600" dirty="0">
                <a:latin typeface="Arial" panose="020B0604020202020204" pitchFamily="34" charset="0"/>
                <a:ea typeface="Conga"/>
                <a:cs typeface="Arial" panose="020B0604020202020204" pitchFamily="34" charset="0"/>
              </a:rPr>
              <a:t>Hotel Sheraton Bogotá; Colombia</a:t>
            </a:r>
            <a:endParaRPr lang="es-ES_tradnl" sz="1600" dirty="0">
              <a:latin typeface="Arial" panose="020B0604020202020204" pitchFamily="34" charset="0"/>
              <a:cs typeface="Arial" panose="020B0604020202020204" pitchFamily="34" charset="0"/>
            </a:endParaRPr>
          </a:p>
        </p:txBody>
      </p:sp>
      <p:sp>
        <p:nvSpPr>
          <p:cNvPr id="19" name="Rectángulo 18">
            <a:extLst>
              <a:ext uri="{FF2B5EF4-FFF2-40B4-BE49-F238E27FC236}">
                <a16:creationId xmlns:a16="http://schemas.microsoft.com/office/drawing/2014/main" id="{BDBFE1DF-58D3-C2EE-118F-091A0DB99801}"/>
              </a:ext>
            </a:extLst>
          </p:cNvPr>
          <p:cNvSpPr/>
          <p:nvPr/>
        </p:nvSpPr>
        <p:spPr>
          <a:xfrm>
            <a:off x="9471737" y="3302231"/>
            <a:ext cx="2054087" cy="861774"/>
          </a:xfrm>
          <a:prstGeom prst="rect">
            <a:avLst/>
          </a:prstGeom>
        </p:spPr>
        <p:txBody>
          <a:bodyPr wrap="square">
            <a:spAutoFit/>
          </a:bodyPr>
          <a:lstStyle/>
          <a:p>
            <a:r>
              <a:rPr lang="es-CO" sz="1600" dirty="0">
                <a:latin typeface="Arial" panose="020B0604020202020204" pitchFamily="34" charset="0"/>
                <a:ea typeface="Conga"/>
                <a:cs typeface="Arial" panose="020B0604020202020204" pitchFamily="34" charset="0"/>
              </a:rPr>
              <a:t>FECHA:</a:t>
            </a:r>
          </a:p>
          <a:p>
            <a:r>
              <a:rPr lang="es-CO" sz="1600" dirty="0">
                <a:latin typeface="Arial" panose="020B0604020202020204" pitchFamily="34" charset="0"/>
                <a:ea typeface="Conga"/>
                <a:cs typeface="Arial" panose="020B0604020202020204" pitchFamily="34" charset="0"/>
              </a:rPr>
              <a:t>21, 22 y 23 de </a:t>
            </a:r>
          </a:p>
          <a:p>
            <a:r>
              <a:rPr lang="es-CO" sz="1600" dirty="0">
                <a:latin typeface="Arial" panose="020B0604020202020204" pitchFamily="34" charset="0"/>
                <a:ea typeface="Conga"/>
                <a:cs typeface="Arial" panose="020B0604020202020204" pitchFamily="34" charset="0"/>
              </a:rPr>
              <a:t>mayo del 2025</a:t>
            </a:r>
            <a:endParaRPr lang="es-ES_tradnl" sz="1600" dirty="0">
              <a:latin typeface="Arial" panose="020B0604020202020204" pitchFamily="34" charset="0"/>
              <a:cs typeface="Arial" panose="020B0604020202020204" pitchFamily="34" charset="0"/>
            </a:endParaRPr>
          </a:p>
        </p:txBody>
      </p:sp>
      <p:pic>
        <p:nvPicPr>
          <p:cNvPr id="20" name="Imagen 19">
            <a:extLst>
              <a:ext uri="{FF2B5EF4-FFF2-40B4-BE49-F238E27FC236}">
                <a16:creationId xmlns:a16="http://schemas.microsoft.com/office/drawing/2014/main" id="{79D4220D-9B89-FC5C-749D-72F6BDDE4FE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352021" y="3350360"/>
            <a:ext cx="768363" cy="768363"/>
          </a:xfrm>
          <a:prstGeom prst="rect">
            <a:avLst/>
          </a:prstGeom>
        </p:spPr>
      </p:pic>
      <p:pic>
        <p:nvPicPr>
          <p:cNvPr id="21" name="Imagen 20">
            <a:extLst>
              <a:ext uri="{FF2B5EF4-FFF2-40B4-BE49-F238E27FC236}">
                <a16:creationId xmlns:a16="http://schemas.microsoft.com/office/drawing/2014/main" id="{FF6A2DFE-DED6-9B1A-8AED-218D230B5C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65634" y="703923"/>
            <a:ext cx="5196616" cy="5196616"/>
          </a:xfrm>
          <a:prstGeom prst="rect">
            <a:avLst/>
          </a:prstGeom>
        </p:spPr>
      </p:pic>
    </p:spTree>
    <p:extLst>
      <p:ext uri="{BB962C8B-B14F-4D97-AF65-F5344CB8AC3E}">
        <p14:creationId xmlns:p14="http://schemas.microsoft.com/office/powerpoint/2010/main" val="2447359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29">
            <a:extLst>
              <a:ext uri="{FF2B5EF4-FFF2-40B4-BE49-F238E27FC236}">
                <a16:creationId xmlns:a16="http://schemas.microsoft.com/office/drawing/2014/main" id="{9F5915E3-8D86-118B-8E9C-B1C5D89199E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14327" y="1361759"/>
            <a:ext cx="3527144" cy="2360963"/>
          </a:xfrm>
          <a:prstGeom prst="rect">
            <a:avLst/>
          </a:prstGeom>
          <a:noFill/>
          <a:ln>
            <a:noFill/>
          </a:ln>
        </p:spPr>
      </p:pic>
      <p:pic>
        <p:nvPicPr>
          <p:cNvPr id="7" name="Imagen 17" descr="A black and white wireframe of a piece of paper&#10;&#10;Description automatically generated">
            <a:extLst>
              <a:ext uri="{FF2B5EF4-FFF2-40B4-BE49-F238E27FC236}">
                <a16:creationId xmlns:a16="http://schemas.microsoft.com/office/drawing/2014/main" id="{0EC73DF4-8E1E-4A5F-81BC-BF8035D5491B}"/>
              </a:ext>
            </a:extLst>
          </p:cNvPr>
          <p:cNvPicPr>
            <a:picLocks noChangeAspect="1"/>
          </p:cNvPicPr>
          <p:nvPr/>
        </p:nvPicPr>
        <p:blipFill>
          <a:blip r:embed="rId3"/>
          <a:stretch>
            <a:fillRect/>
          </a:stretch>
        </p:blipFill>
        <p:spPr>
          <a:xfrm>
            <a:off x="807358" y="1565006"/>
            <a:ext cx="3638550" cy="1828800"/>
          </a:xfrm>
          <a:prstGeom prst="rect">
            <a:avLst/>
          </a:prstGeom>
        </p:spPr>
      </p:pic>
      <p:pic>
        <p:nvPicPr>
          <p:cNvPr id="8" name="Imagen 57" descr="A close-up of a map&#10;&#10;Description automatically generated">
            <a:extLst>
              <a:ext uri="{FF2B5EF4-FFF2-40B4-BE49-F238E27FC236}">
                <a16:creationId xmlns:a16="http://schemas.microsoft.com/office/drawing/2014/main" id="{81F8A813-F286-BD64-3C0F-38877EE1AF6A}"/>
              </a:ext>
            </a:extLst>
          </p:cNvPr>
          <p:cNvPicPr>
            <a:picLocks noChangeAspect="1"/>
          </p:cNvPicPr>
          <p:nvPr/>
        </p:nvPicPr>
        <p:blipFill>
          <a:blip r:embed="rId4"/>
          <a:stretch>
            <a:fillRect/>
          </a:stretch>
        </p:blipFill>
        <p:spPr>
          <a:xfrm>
            <a:off x="1468530" y="4378594"/>
            <a:ext cx="6499669" cy="1934148"/>
          </a:xfrm>
          <a:prstGeom prst="rect">
            <a:avLst/>
          </a:prstGeom>
        </p:spPr>
      </p:pic>
      <p:pic>
        <p:nvPicPr>
          <p:cNvPr id="9" name="Imagen 205" descr="A map of a mountain&#10;&#10;Description automatically generated">
            <a:extLst>
              <a:ext uri="{FF2B5EF4-FFF2-40B4-BE49-F238E27FC236}">
                <a16:creationId xmlns:a16="http://schemas.microsoft.com/office/drawing/2014/main" id="{78E6E712-B8D4-8A57-6672-2994779433DE}"/>
              </a:ext>
            </a:extLst>
          </p:cNvPr>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7968199" y="1196436"/>
            <a:ext cx="3916458" cy="2526286"/>
          </a:xfrm>
          <a:prstGeom prst="rect">
            <a:avLst/>
          </a:prstGeom>
        </p:spPr>
      </p:pic>
      <p:grpSp>
        <p:nvGrpSpPr>
          <p:cNvPr id="2" name="Grupo 1">
            <a:extLst>
              <a:ext uri="{FF2B5EF4-FFF2-40B4-BE49-F238E27FC236}">
                <a16:creationId xmlns:a16="http://schemas.microsoft.com/office/drawing/2014/main" id="{A4C68352-90F5-D420-F208-0B13D6379CBF}"/>
              </a:ext>
            </a:extLst>
          </p:cNvPr>
          <p:cNvGrpSpPr/>
          <p:nvPr/>
        </p:nvGrpSpPr>
        <p:grpSpPr>
          <a:xfrm>
            <a:off x="755239" y="0"/>
            <a:ext cx="8436458" cy="788466"/>
            <a:chOff x="755239" y="0"/>
            <a:chExt cx="8436458" cy="788466"/>
          </a:xfrm>
        </p:grpSpPr>
        <p:sp>
          <p:nvSpPr>
            <p:cNvPr id="23" name="Redondear rectángulo de esquina diagonal 22">
              <a:extLst>
                <a:ext uri="{FF2B5EF4-FFF2-40B4-BE49-F238E27FC236}">
                  <a16:creationId xmlns:a16="http://schemas.microsoft.com/office/drawing/2014/main" id="{E858C5CD-258C-78EA-44E8-CCF368E7DD6D}"/>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4" name="Picture 2">
              <a:extLst>
                <a:ext uri="{FF2B5EF4-FFF2-40B4-BE49-F238E27FC236}">
                  <a16:creationId xmlns:a16="http://schemas.microsoft.com/office/drawing/2014/main" id="{7671A1F4-7EBF-4D55-DA89-5FA878E646E1}"/>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7454248" y="93801"/>
              <a:ext cx="932088" cy="600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dondear rectángulo de esquina diagonal 25">
              <a:extLst>
                <a:ext uri="{FF2B5EF4-FFF2-40B4-BE49-F238E27FC236}">
                  <a16:creationId xmlns:a16="http://schemas.microsoft.com/office/drawing/2014/main" id="{0EF64ABE-E7A1-F3AE-7F6D-7E1290989F0D}"/>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 name="CuadroTexto 26">
              <a:extLst>
                <a:ext uri="{FF2B5EF4-FFF2-40B4-BE49-F238E27FC236}">
                  <a16:creationId xmlns:a16="http://schemas.microsoft.com/office/drawing/2014/main" id="{FC111342-9761-CFF4-9225-E435800E818B}"/>
                </a:ext>
              </a:extLst>
            </p:cNvPr>
            <p:cNvSpPr txBox="1"/>
            <p:nvPr/>
          </p:nvSpPr>
          <p:spPr>
            <a:xfrm>
              <a:off x="1064949" y="213335"/>
              <a:ext cx="6054634" cy="400110"/>
            </a:xfrm>
            <a:prstGeom prst="rect">
              <a:avLst/>
            </a:prstGeom>
            <a:noFill/>
          </p:spPr>
          <p:txBody>
            <a:bodyPr wrap="square" rtlCol="0">
              <a:spAutoFit/>
            </a:bodyPr>
            <a:lstStyle/>
            <a:p>
              <a:r>
                <a:rPr lang="es-CO" sz="2000" noProof="1">
                  <a:solidFill>
                    <a:schemeClr val="bg1"/>
                  </a:solidFill>
                  <a:latin typeface="Arial" panose="020B0604020202020204" pitchFamily="34" charset="0"/>
                  <a:cs typeface="Arial" panose="020B0604020202020204" pitchFamily="34" charset="0"/>
                </a:rPr>
                <a:t>Riesgos medioambientales: resultados</a:t>
              </a:r>
            </a:p>
          </p:txBody>
        </p:sp>
      </p:grpSp>
    </p:spTree>
    <p:extLst>
      <p:ext uri="{BB962C8B-B14F-4D97-AF65-F5344CB8AC3E}">
        <p14:creationId xmlns:p14="http://schemas.microsoft.com/office/powerpoint/2010/main" val="4207793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71">
            <a:extLst>
              <a:ext uri="{FF2B5EF4-FFF2-40B4-BE49-F238E27FC236}">
                <a16:creationId xmlns:a16="http://schemas.microsoft.com/office/drawing/2014/main" id="{7DEB1CCE-8232-3E2D-A3EA-BA2D180454E7}"/>
              </a:ext>
            </a:extLst>
          </p:cNvPr>
          <p:cNvPicPr>
            <a:picLocks noChangeAspect="1"/>
          </p:cNvPicPr>
          <p:nvPr/>
        </p:nvPicPr>
        <p:blipFill>
          <a:blip r:embed="rId2"/>
          <a:srcRect/>
          <a:stretch>
            <a:fillRect/>
          </a:stretch>
        </p:blipFill>
        <p:spPr bwMode="auto">
          <a:xfrm>
            <a:off x="8221312" y="511734"/>
            <a:ext cx="3906037" cy="3836673"/>
          </a:xfrm>
          <a:prstGeom prst="rect">
            <a:avLst/>
          </a:prstGeom>
          <a:noFill/>
          <a:ln w="9525">
            <a:noFill/>
            <a:miter lim="800000"/>
            <a:headEnd/>
            <a:tailEnd/>
          </a:ln>
        </p:spPr>
      </p:pic>
      <p:pic>
        <p:nvPicPr>
          <p:cNvPr id="5" name="Picture 7" descr="A graph of different colored lines&#10;&#10;Description automatically generated">
            <a:extLst>
              <a:ext uri="{FF2B5EF4-FFF2-40B4-BE49-F238E27FC236}">
                <a16:creationId xmlns:a16="http://schemas.microsoft.com/office/drawing/2014/main" id="{C98A0DC5-6C18-6931-4EB7-948B33A59CF9}"/>
              </a:ext>
            </a:extLst>
          </p:cNvPr>
          <p:cNvPicPr/>
          <p:nvPr/>
        </p:nvPicPr>
        <p:blipFill>
          <a:blip r:embed="rId3"/>
          <a:stretch>
            <a:fillRect/>
          </a:stretch>
        </p:blipFill>
        <p:spPr>
          <a:xfrm>
            <a:off x="3679122" y="4071675"/>
            <a:ext cx="4707214" cy="2539896"/>
          </a:xfrm>
          <a:prstGeom prst="rect">
            <a:avLst/>
          </a:prstGeom>
        </p:spPr>
      </p:pic>
      <p:grpSp>
        <p:nvGrpSpPr>
          <p:cNvPr id="2" name="Grupo 1">
            <a:extLst>
              <a:ext uri="{FF2B5EF4-FFF2-40B4-BE49-F238E27FC236}">
                <a16:creationId xmlns:a16="http://schemas.microsoft.com/office/drawing/2014/main" id="{3A75597D-88C3-C734-E38A-F3E2D851DE93}"/>
              </a:ext>
            </a:extLst>
          </p:cNvPr>
          <p:cNvGrpSpPr/>
          <p:nvPr/>
        </p:nvGrpSpPr>
        <p:grpSpPr>
          <a:xfrm>
            <a:off x="755239" y="0"/>
            <a:ext cx="8436458" cy="788466"/>
            <a:chOff x="755239" y="0"/>
            <a:chExt cx="8436458" cy="788466"/>
          </a:xfrm>
        </p:grpSpPr>
        <p:sp>
          <p:nvSpPr>
            <p:cNvPr id="6" name="Redondear rectángulo de esquina diagonal 5">
              <a:extLst>
                <a:ext uri="{FF2B5EF4-FFF2-40B4-BE49-F238E27FC236}">
                  <a16:creationId xmlns:a16="http://schemas.microsoft.com/office/drawing/2014/main" id="{F2197734-A27F-E69B-8B8F-80C55356FFA8}"/>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7" name="Picture 2">
              <a:extLst>
                <a:ext uri="{FF2B5EF4-FFF2-40B4-BE49-F238E27FC236}">
                  <a16:creationId xmlns:a16="http://schemas.microsoft.com/office/drawing/2014/main" id="{128A30FA-05D3-18F7-5753-C233461C2FD6}"/>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7454248" y="93801"/>
              <a:ext cx="932088" cy="600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dondear rectángulo de esquina diagonal 7">
              <a:extLst>
                <a:ext uri="{FF2B5EF4-FFF2-40B4-BE49-F238E27FC236}">
                  <a16:creationId xmlns:a16="http://schemas.microsoft.com/office/drawing/2014/main" id="{81A81696-5414-57EC-24E2-1B51EEFBC497}"/>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CuadroTexto 8">
              <a:extLst>
                <a:ext uri="{FF2B5EF4-FFF2-40B4-BE49-F238E27FC236}">
                  <a16:creationId xmlns:a16="http://schemas.microsoft.com/office/drawing/2014/main" id="{137D5F82-3C41-8580-61B4-3B505694882D}"/>
                </a:ext>
              </a:extLst>
            </p:cNvPr>
            <p:cNvSpPr txBox="1"/>
            <p:nvPr/>
          </p:nvSpPr>
          <p:spPr>
            <a:xfrm>
              <a:off x="1064949" y="213335"/>
              <a:ext cx="6054634" cy="400110"/>
            </a:xfrm>
            <a:prstGeom prst="rect">
              <a:avLst/>
            </a:prstGeom>
            <a:noFill/>
          </p:spPr>
          <p:txBody>
            <a:bodyPr wrap="square" rtlCol="0">
              <a:spAutoFit/>
            </a:bodyPr>
            <a:lstStyle/>
            <a:p>
              <a:r>
                <a:rPr lang="es-CO" sz="2000" noProof="1">
                  <a:solidFill>
                    <a:schemeClr val="bg1"/>
                  </a:solidFill>
                  <a:latin typeface="Arial" panose="020B0604020202020204" pitchFamily="34" charset="0"/>
                  <a:cs typeface="Arial" panose="020B0604020202020204" pitchFamily="34" charset="0"/>
                </a:rPr>
                <a:t>Riesgos medioambientales: resultados</a:t>
              </a:r>
            </a:p>
          </p:txBody>
        </p:sp>
      </p:grpSp>
      <p:graphicFrame>
        <p:nvGraphicFramePr>
          <p:cNvPr id="4" name="Object 4">
            <a:extLst>
              <a:ext uri="{FF2B5EF4-FFF2-40B4-BE49-F238E27FC236}">
                <a16:creationId xmlns:a16="http://schemas.microsoft.com/office/drawing/2014/main" id="{322DF780-24FB-F664-7A04-5AC47F91744E}"/>
              </a:ext>
            </a:extLst>
          </p:cNvPr>
          <p:cNvGraphicFramePr>
            <a:graphicFrameLocks noChangeAspect="1"/>
          </p:cNvGraphicFramePr>
          <p:nvPr>
            <p:extLst>
              <p:ext uri="{D42A27DB-BD31-4B8C-83A1-F6EECF244321}">
                <p14:modId xmlns:p14="http://schemas.microsoft.com/office/powerpoint/2010/main" val="3962492843"/>
              </p:ext>
            </p:extLst>
          </p:nvPr>
        </p:nvGraphicFramePr>
        <p:xfrm>
          <a:off x="646056" y="1249541"/>
          <a:ext cx="6943464" cy="2447036"/>
        </p:xfrm>
        <a:graphic>
          <a:graphicData uri="http://schemas.openxmlformats.org/presentationml/2006/ole">
            <mc:AlternateContent xmlns:mc="http://schemas.openxmlformats.org/markup-compatibility/2006">
              <mc:Choice xmlns:v="urn:schemas-microsoft-com:vml" Requires="v">
                <p:oleObj name="Bitmap Image" r:id="rId5" imgW="10685714" imgH="3772427" progId="Paint.Picture">
                  <p:embed/>
                </p:oleObj>
              </mc:Choice>
              <mc:Fallback>
                <p:oleObj name="Bitmap Image" r:id="rId5" imgW="10685714" imgH="3772427" progId="Paint.Picture">
                  <p:embed/>
                  <p:pic>
                    <p:nvPicPr>
                      <p:cNvPr id="4" name="Object 4">
                        <a:extLst>
                          <a:ext uri="{FF2B5EF4-FFF2-40B4-BE49-F238E27FC236}">
                            <a16:creationId xmlns:a16="http://schemas.microsoft.com/office/drawing/2014/main" id="{322DF780-24FB-F664-7A04-5AC47F9174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056" y="1249541"/>
                        <a:ext cx="6943464" cy="2447036"/>
                      </a:xfrm>
                      <a:prstGeom prst="rect">
                        <a:avLst/>
                      </a:prstGeom>
                      <a:noFill/>
                    </p:spPr>
                  </p:pic>
                </p:oleObj>
              </mc:Fallback>
            </mc:AlternateContent>
          </a:graphicData>
        </a:graphic>
      </p:graphicFrame>
    </p:spTree>
    <p:extLst>
      <p:ext uri="{BB962C8B-B14F-4D97-AF65-F5344CB8AC3E}">
        <p14:creationId xmlns:p14="http://schemas.microsoft.com/office/powerpoint/2010/main" val="3463883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018BF0A-AD15-7638-8A61-D8C381A50612}"/>
              </a:ext>
            </a:extLst>
          </p:cNvPr>
          <p:cNvPicPr>
            <a:picLocks noChangeAspect="1"/>
          </p:cNvPicPr>
          <p:nvPr/>
        </p:nvPicPr>
        <p:blipFill>
          <a:blip r:embed="rId2"/>
          <a:stretch>
            <a:fillRect/>
          </a:stretch>
        </p:blipFill>
        <p:spPr>
          <a:xfrm>
            <a:off x="4907086" y="694092"/>
            <a:ext cx="6975340" cy="3036956"/>
          </a:xfrm>
          <a:prstGeom prst="round2DiagRect">
            <a:avLst>
              <a:gd name="adj1" fmla="val 8064"/>
              <a:gd name="adj2" fmla="val 0"/>
            </a:avLst>
          </a:prstGeom>
          <a:effectLst/>
        </p:spPr>
      </p:pic>
      <p:grpSp>
        <p:nvGrpSpPr>
          <p:cNvPr id="31" name="Grupo 30">
            <a:extLst>
              <a:ext uri="{FF2B5EF4-FFF2-40B4-BE49-F238E27FC236}">
                <a16:creationId xmlns:a16="http://schemas.microsoft.com/office/drawing/2014/main" id="{5084DB74-0FAA-89D6-4458-91525A47C07F}"/>
              </a:ext>
            </a:extLst>
          </p:cNvPr>
          <p:cNvGrpSpPr/>
          <p:nvPr/>
        </p:nvGrpSpPr>
        <p:grpSpPr>
          <a:xfrm>
            <a:off x="-532160" y="271094"/>
            <a:ext cx="5759804" cy="5759804"/>
            <a:chOff x="-235152" y="261468"/>
            <a:chExt cx="5759804" cy="5759804"/>
          </a:xfrm>
        </p:grpSpPr>
        <p:grpSp>
          <p:nvGrpSpPr>
            <p:cNvPr id="28" name="Grupo 27">
              <a:extLst>
                <a:ext uri="{FF2B5EF4-FFF2-40B4-BE49-F238E27FC236}">
                  <a16:creationId xmlns:a16="http://schemas.microsoft.com/office/drawing/2014/main" id="{CF42419B-3E34-2131-4D63-FDCDA0146C1F}"/>
                </a:ext>
              </a:extLst>
            </p:cNvPr>
            <p:cNvGrpSpPr/>
            <p:nvPr/>
          </p:nvGrpSpPr>
          <p:grpSpPr>
            <a:xfrm>
              <a:off x="2640180" y="1506865"/>
              <a:ext cx="1678409" cy="3399720"/>
              <a:chOff x="2640180" y="1506865"/>
              <a:chExt cx="1678409" cy="3399720"/>
            </a:xfrm>
          </p:grpSpPr>
          <p:sp>
            <p:nvSpPr>
              <p:cNvPr id="21" name="Rectangle 14">
                <a:extLst>
                  <a:ext uri="{FF2B5EF4-FFF2-40B4-BE49-F238E27FC236}">
                    <a16:creationId xmlns:a16="http://schemas.microsoft.com/office/drawing/2014/main" id="{6CEC78B3-6632-6F1B-2DC0-5CA548355F63}"/>
                  </a:ext>
                </a:extLst>
              </p:cNvPr>
              <p:cNvSpPr/>
              <p:nvPr/>
            </p:nvSpPr>
            <p:spPr>
              <a:xfrm rot="10800000">
                <a:off x="2644751" y="1506865"/>
                <a:ext cx="1403905" cy="3399720"/>
              </a:xfrm>
              <a:prstGeom prst="rect">
                <a:avLst/>
              </a:prstGeom>
              <a:solidFill>
                <a:schemeClr val="bg1"/>
              </a:solidFill>
              <a:ln>
                <a:noFill/>
              </a:ln>
              <a:effectLst>
                <a:outerShdw blurRad="1270000" dir="11580000" sx="108000" sy="108000" algn="ctr" rotWithShape="0">
                  <a:srgbClr val="03C2B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Rectangle 15">
                <a:extLst>
                  <a:ext uri="{FF2B5EF4-FFF2-40B4-BE49-F238E27FC236}">
                    <a16:creationId xmlns:a16="http://schemas.microsoft.com/office/drawing/2014/main" id="{AE412FEB-29EF-8C2E-8446-152295398655}"/>
                  </a:ext>
                </a:extLst>
              </p:cNvPr>
              <p:cNvSpPr/>
              <p:nvPr/>
            </p:nvSpPr>
            <p:spPr>
              <a:xfrm rot="2700000">
                <a:off x="2640180" y="2295289"/>
                <a:ext cx="1678409" cy="1678409"/>
              </a:xfrm>
              <a:prstGeom prst="rect">
                <a:avLst/>
              </a:prstGeom>
              <a:gradFill>
                <a:gsLst>
                  <a:gs pos="0">
                    <a:srgbClr val="03C2BD"/>
                  </a:gs>
                  <a:gs pos="100000">
                    <a:srgbClr val="4E13DB"/>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3" name="Freeform: Shape 16">
              <a:extLst>
                <a:ext uri="{FF2B5EF4-FFF2-40B4-BE49-F238E27FC236}">
                  <a16:creationId xmlns:a16="http://schemas.microsoft.com/office/drawing/2014/main" id="{B8D7561E-B39B-FEF3-53C4-61E3C743113C}"/>
                </a:ext>
              </a:extLst>
            </p:cNvPr>
            <p:cNvSpPr/>
            <p:nvPr/>
          </p:nvSpPr>
          <p:spPr>
            <a:xfrm rot="2700000">
              <a:off x="-235152" y="261468"/>
              <a:ext cx="5759804" cy="5759804"/>
            </a:xfrm>
            <a:custGeom>
              <a:avLst/>
              <a:gdLst>
                <a:gd name="connsiteX0" fmla="*/ 0 w 11767317"/>
                <a:gd name="connsiteY0" fmla="*/ 4063526 h 11767317"/>
                <a:gd name="connsiteX1" fmla="*/ 4063525 w 11767317"/>
                <a:gd name="connsiteY1" fmla="*/ 0 h 11767317"/>
                <a:gd name="connsiteX2" fmla="*/ 7477245 w 11767317"/>
                <a:gd name="connsiteY2" fmla="*/ 3413720 h 11767317"/>
                <a:gd name="connsiteX3" fmla="*/ 7477245 w 11767317"/>
                <a:gd name="connsiteY3" fmla="*/ 3413719 h 11767317"/>
                <a:gd name="connsiteX4" fmla="*/ 8353598 w 11767317"/>
                <a:gd name="connsiteY4" fmla="*/ 3413719 h 11767317"/>
                <a:gd name="connsiteX5" fmla="*/ 8353598 w 11767317"/>
                <a:gd name="connsiteY5" fmla="*/ 4290072 h 11767317"/>
                <a:gd name="connsiteX6" fmla="*/ 8353597 w 11767317"/>
                <a:gd name="connsiteY6" fmla="*/ 4290072 h 11767317"/>
                <a:gd name="connsiteX7" fmla="*/ 11767317 w 11767317"/>
                <a:gd name="connsiteY7" fmla="*/ 7703792 h 11767317"/>
                <a:gd name="connsiteX8" fmla="*/ 7703792 w 11767317"/>
                <a:gd name="connsiteY8" fmla="*/ 11767317 h 1176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7317" h="11767317">
                  <a:moveTo>
                    <a:pt x="0" y="4063526"/>
                  </a:moveTo>
                  <a:lnTo>
                    <a:pt x="4063525" y="0"/>
                  </a:lnTo>
                  <a:lnTo>
                    <a:pt x="7477245" y="3413720"/>
                  </a:lnTo>
                  <a:lnTo>
                    <a:pt x="7477245" y="3413719"/>
                  </a:lnTo>
                  <a:lnTo>
                    <a:pt x="8353598" y="3413719"/>
                  </a:lnTo>
                  <a:lnTo>
                    <a:pt x="8353598" y="4290072"/>
                  </a:lnTo>
                  <a:lnTo>
                    <a:pt x="8353597" y="4290072"/>
                  </a:lnTo>
                  <a:lnTo>
                    <a:pt x="11767317" y="7703792"/>
                  </a:lnTo>
                  <a:lnTo>
                    <a:pt x="7703792" y="117673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sp>
        <p:nvSpPr>
          <p:cNvPr id="33" name="CuadroTexto 32">
            <a:extLst>
              <a:ext uri="{FF2B5EF4-FFF2-40B4-BE49-F238E27FC236}">
                <a16:creationId xmlns:a16="http://schemas.microsoft.com/office/drawing/2014/main" id="{BCE56961-C670-BD11-929E-A0B9792A9B94}"/>
              </a:ext>
            </a:extLst>
          </p:cNvPr>
          <p:cNvSpPr txBox="1"/>
          <p:nvPr/>
        </p:nvSpPr>
        <p:spPr>
          <a:xfrm>
            <a:off x="4907086" y="4337074"/>
            <a:ext cx="4189617" cy="1815882"/>
          </a:xfrm>
          <a:prstGeom prst="rect">
            <a:avLst/>
          </a:prstGeom>
          <a:noFill/>
        </p:spPr>
        <p:txBody>
          <a:bodyPr wrap="square" rtlCol="0">
            <a:spAutoFit/>
          </a:bodyPr>
          <a:lstStyle/>
          <a:p>
            <a:pPr>
              <a:spcBef>
                <a:spcPts val="1200"/>
              </a:spcBef>
            </a:pPr>
            <a:r>
              <a:rPr lang="es-ES" sz="1600" noProof="1">
                <a:solidFill>
                  <a:schemeClr val="tx1">
                    <a:lumMod val="85000"/>
                    <a:lumOff val="15000"/>
                  </a:schemeClr>
                </a:solidFill>
                <a:latin typeface="Arial" panose="020B0604020202020204" pitchFamily="34" charset="0"/>
                <a:cs typeface="Arial" panose="020B0604020202020204" pitchFamily="34" charset="0"/>
              </a:rPr>
              <a:t>El proyecto RECOVERY se centra en la rehabilitación del suelo y la restauración ecológica de las zonas afectadas por la minería del carbón, con el objetivo de acelerar la recuperación de ecosistemas degradados y transformados hasta alcanzar un buen estado de los ecosistemas.</a:t>
            </a:r>
          </a:p>
        </p:txBody>
      </p:sp>
      <p:pic>
        <p:nvPicPr>
          <p:cNvPr id="2" name="Obraz 1">
            <a:extLst>
              <a:ext uri="{FF2B5EF4-FFF2-40B4-BE49-F238E27FC236}">
                <a16:creationId xmlns:a16="http://schemas.microsoft.com/office/drawing/2014/main" id="{C2A1311E-0C07-43DA-7128-A4E62E9F540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01605" y="2651760"/>
            <a:ext cx="2507792" cy="945378"/>
          </a:xfrm>
          <a:prstGeom prst="rect">
            <a:avLst/>
          </a:prstGeom>
          <a:noFill/>
          <a:ln>
            <a:noFill/>
          </a:ln>
        </p:spPr>
      </p:pic>
    </p:spTree>
    <p:extLst>
      <p:ext uri="{BB962C8B-B14F-4D97-AF65-F5344CB8AC3E}">
        <p14:creationId xmlns:p14="http://schemas.microsoft.com/office/powerpoint/2010/main" val="2541897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picture containing sky, outdoor, ground, nature&#10;&#10;Description automatically generated">
            <a:extLst>
              <a:ext uri="{FF2B5EF4-FFF2-40B4-BE49-F238E27FC236}">
                <a16:creationId xmlns:a16="http://schemas.microsoft.com/office/drawing/2014/main" id="{F139C157-36CA-E4E0-2D25-AF0732634A0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46056" y="1191935"/>
            <a:ext cx="8576321" cy="5379941"/>
          </a:xfrm>
          <a:prstGeom prst="round2DiagRect">
            <a:avLst>
              <a:gd name="adj1" fmla="val 10687"/>
              <a:gd name="adj2" fmla="val 0"/>
            </a:avLst>
          </a:prstGeom>
          <a:effectLst/>
        </p:spPr>
      </p:pic>
      <p:sp>
        <p:nvSpPr>
          <p:cNvPr id="9" name="CuadroTexto 8">
            <a:extLst>
              <a:ext uri="{FF2B5EF4-FFF2-40B4-BE49-F238E27FC236}">
                <a16:creationId xmlns:a16="http://schemas.microsoft.com/office/drawing/2014/main" id="{F8C58040-2BEA-B14C-7CF3-FC02B6CFA2AD}"/>
              </a:ext>
            </a:extLst>
          </p:cNvPr>
          <p:cNvSpPr txBox="1"/>
          <p:nvPr/>
        </p:nvSpPr>
        <p:spPr>
          <a:xfrm>
            <a:off x="903514" y="5220869"/>
            <a:ext cx="7665720" cy="1077218"/>
          </a:xfrm>
          <a:prstGeom prst="rect">
            <a:avLst/>
          </a:prstGeom>
          <a:noFill/>
        </p:spPr>
        <p:txBody>
          <a:bodyPr wrap="square" rtlCol="0">
            <a:spAutoFit/>
          </a:bodyPr>
          <a:lstStyle/>
          <a:p>
            <a:pPr>
              <a:spcBef>
                <a:spcPts val="1200"/>
              </a:spcBef>
            </a:pPr>
            <a:r>
              <a:rPr lang="es-ES" sz="1600" noProof="1">
                <a:solidFill>
                  <a:schemeClr val="bg1"/>
                </a:solidFill>
                <a:latin typeface="Arial" panose="020B0604020202020204" pitchFamily="34" charset="0"/>
                <a:cs typeface="Arial" panose="020B0604020202020204" pitchFamily="34" charset="0"/>
              </a:rPr>
              <a:t>La mina de Janina es una mina de carbón en activo situada en el sur de Polonia. La escombrera es uno de los mayores objetos de este tipo en la parte oriental de la cuenca carbonífera de Silesia. Los residuos almacenados en la escombrera ocupan una superficie de 80 hectáreas y alcanzan una altura de 35 metros. </a:t>
            </a:r>
          </a:p>
        </p:txBody>
      </p:sp>
      <p:grpSp>
        <p:nvGrpSpPr>
          <p:cNvPr id="25" name="Grupo 24">
            <a:extLst>
              <a:ext uri="{FF2B5EF4-FFF2-40B4-BE49-F238E27FC236}">
                <a16:creationId xmlns:a16="http://schemas.microsoft.com/office/drawing/2014/main" id="{07074F32-AF4D-3A8A-1E20-A6534B03ED16}"/>
              </a:ext>
            </a:extLst>
          </p:cNvPr>
          <p:cNvGrpSpPr/>
          <p:nvPr/>
        </p:nvGrpSpPr>
        <p:grpSpPr>
          <a:xfrm>
            <a:off x="755239" y="0"/>
            <a:ext cx="8436458" cy="788466"/>
            <a:chOff x="755239" y="0"/>
            <a:chExt cx="8436458" cy="788466"/>
          </a:xfrm>
        </p:grpSpPr>
        <p:sp>
          <p:nvSpPr>
            <p:cNvPr id="19" name="Redondear rectángulo de esquina diagonal 18">
              <a:extLst>
                <a:ext uri="{FF2B5EF4-FFF2-40B4-BE49-F238E27FC236}">
                  <a16:creationId xmlns:a16="http://schemas.microsoft.com/office/drawing/2014/main" id="{90911C35-5FF9-1625-6533-117CE4121B84}"/>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Redondear rectángulo de esquina diagonal 20">
              <a:extLst>
                <a:ext uri="{FF2B5EF4-FFF2-40B4-BE49-F238E27FC236}">
                  <a16:creationId xmlns:a16="http://schemas.microsoft.com/office/drawing/2014/main" id="{509C8C4B-87FD-276E-7837-876FAB9792FB}"/>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CuadroTexto 21">
              <a:extLst>
                <a:ext uri="{FF2B5EF4-FFF2-40B4-BE49-F238E27FC236}">
                  <a16:creationId xmlns:a16="http://schemas.microsoft.com/office/drawing/2014/main" id="{48DF2CF5-B82A-163D-7A52-3AA678D5D4C0}"/>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Mina Janina</a:t>
              </a:r>
              <a:endParaRPr kumimoji="0" lang="en-GB" sz="2000" i="0" u="none" strike="noStrike" kern="1200" cap="none" spc="0" normalizeH="0" baseline="-25000" noProof="0" dirty="0">
                <a:ln>
                  <a:noFill/>
                </a:ln>
                <a:solidFill>
                  <a:schemeClr val="bg1"/>
                </a:solidFill>
                <a:effectLst/>
                <a:uLnTx/>
                <a:uFillTx/>
                <a:latin typeface="Arial" panose="020B0604020202020204" pitchFamily="34" charset="0"/>
                <a:ea typeface="+mn-ea"/>
                <a:cs typeface="Times New Roman" panose="02020603050405020304" pitchFamily="18" charset="0"/>
              </a:endParaRPr>
            </a:p>
          </p:txBody>
        </p:sp>
        <p:pic>
          <p:nvPicPr>
            <p:cNvPr id="24" name="Obraz 1">
              <a:extLst>
                <a:ext uri="{FF2B5EF4-FFF2-40B4-BE49-F238E27FC236}">
                  <a16:creationId xmlns:a16="http://schemas.microsoft.com/office/drawing/2014/main" id="{7A474B55-6A81-21D1-86FD-CB00A1F66217}"/>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429294" y="136203"/>
              <a:ext cx="1344377" cy="506798"/>
            </a:xfrm>
            <a:prstGeom prst="rect">
              <a:avLst/>
            </a:prstGeom>
            <a:noFill/>
            <a:ln>
              <a:noFill/>
            </a:ln>
          </p:spPr>
        </p:pic>
      </p:grpSp>
    </p:spTree>
    <p:extLst>
      <p:ext uri="{BB962C8B-B14F-4D97-AF65-F5344CB8AC3E}">
        <p14:creationId xmlns:p14="http://schemas.microsoft.com/office/powerpoint/2010/main" val="1999749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dondear rectángulo de esquina diagonal 6">
            <a:extLst>
              <a:ext uri="{FF2B5EF4-FFF2-40B4-BE49-F238E27FC236}">
                <a16:creationId xmlns:a16="http://schemas.microsoft.com/office/drawing/2014/main" id="{238830B9-4746-5333-4548-5537E082B507}"/>
              </a:ext>
            </a:extLst>
          </p:cNvPr>
          <p:cNvSpPr/>
          <p:nvPr/>
        </p:nvSpPr>
        <p:spPr>
          <a:xfrm>
            <a:off x="738846" y="1149531"/>
            <a:ext cx="8496594" cy="5016138"/>
          </a:xfrm>
          <a:prstGeom prst="round2DiagRect">
            <a:avLst>
              <a:gd name="adj1" fmla="val 10938"/>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C984520F-DE2E-8D0F-9767-66B25F43FABD}"/>
              </a:ext>
            </a:extLst>
          </p:cNvPr>
          <p:cNvSpPr txBox="1"/>
          <p:nvPr/>
        </p:nvSpPr>
        <p:spPr>
          <a:xfrm>
            <a:off x="9552508" y="1149531"/>
            <a:ext cx="2410098" cy="3354765"/>
          </a:xfrm>
          <a:prstGeom prst="rect">
            <a:avLst/>
          </a:prstGeom>
          <a:noFill/>
        </p:spPr>
        <p:txBody>
          <a:bodyPr wrap="square" rtlCol="0">
            <a:spAutoFit/>
          </a:bodyPr>
          <a:lstStyle/>
          <a:p>
            <a:pPr marL="0" marR="0" lvl="0" indent="0" defTabSz="914400" rtl="0" eaLnBrk="1" fontAlgn="auto" latinLnBrk="0" hangingPunct="1">
              <a:lnSpc>
                <a:spcPct val="100000"/>
              </a:lnSpc>
              <a:spcBef>
                <a:spcPts val="1200"/>
              </a:spcBef>
              <a:spcAft>
                <a:spcPts val="0"/>
              </a:spcAft>
              <a:buClrTx/>
              <a:buSzTx/>
              <a:buFontTx/>
              <a:buNone/>
              <a:tabLst/>
              <a:defRPr/>
            </a:pPr>
            <a:r>
              <a:rPr kumimoji="0" lang="es-ES" sz="1600" b="0" i="0" u="none" strike="noStrike" kern="1200" cap="none" spc="0" normalizeH="0" baseline="0" noProof="1">
                <a:ln>
                  <a:noFill/>
                </a:ln>
                <a:solidFill>
                  <a:schemeClr val="tx1">
                    <a:lumMod val="85000"/>
                    <a:lumOff val="15000"/>
                  </a:schemeClr>
                </a:solidFill>
                <a:effectLst/>
                <a:uLnTx/>
                <a:uFillTx/>
                <a:latin typeface="Arial" panose="020B0604020202020204" pitchFamily="34" charset="0"/>
                <a:cs typeface="Arial" panose="020B0604020202020204" pitchFamily="34" charset="0"/>
              </a:rPr>
              <a:t>Se utilizaron subproductos industriales procedentes de minas de carbón y centrales </a:t>
            </a:r>
            <a:r>
              <a:rPr lang="es-ES" sz="1600" noProof="1">
                <a:solidFill>
                  <a:schemeClr val="tx1">
                    <a:lumMod val="85000"/>
                    <a:lumOff val="15000"/>
                  </a:schemeClr>
                </a:solidFill>
                <a:latin typeface="Arial" panose="020B0604020202020204" pitchFamily="34" charset="0"/>
                <a:cs typeface="Arial" panose="020B0604020202020204" pitchFamily="34" charset="0"/>
              </a:rPr>
              <a:t>t</a:t>
            </a:r>
            <a:r>
              <a:rPr kumimoji="0" lang="es-ES" sz="1600" b="0" i="0" u="none" strike="noStrike" kern="1200" cap="none" spc="0" normalizeH="0" baseline="0" noProof="1">
                <a:ln>
                  <a:noFill/>
                </a:ln>
                <a:solidFill>
                  <a:schemeClr val="tx1">
                    <a:lumMod val="85000"/>
                    <a:lumOff val="15000"/>
                  </a:schemeClr>
                </a:solidFill>
                <a:effectLst/>
                <a:uLnTx/>
                <a:uFillTx/>
                <a:latin typeface="Arial" panose="020B0604020202020204" pitchFamily="34" charset="0"/>
                <a:cs typeface="Arial" panose="020B0604020202020204" pitchFamily="34" charset="0"/>
              </a:rPr>
              <a:t>érmicas, así como lodos de residuos orgánicos, como componentes para elaborar mezclas de sustitutos del suelo.</a:t>
            </a:r>
          </a:p>
          <a:p>
            <a:pPr marL="0" marR="0" lvl="0" indent="0" defTabSz="914400" rtl="0" eaLnBrk="1" fontAlgn="auto" latinLnBrk="0" hangingPunct="1">
              <a:lnSpc>
                <a:spcPct val="100000"/>
              </a:lnSpc>
              <a:spcBef>
                <a:spcPts val="1200"/>
              </a:spcBef>
              <a:spcAft>
                <a:spcPts val="0"/>
              </a:spcAft>
              <a:buClrTx/>
              <a:buSzTx/>
              <a:buFontTx/>
              <a:buNone/>
              <a:tabLst/>
              <a:defRPr/>
            </a:pPr>
            <a:r>
              <a:rPr kumimoji="0" lang="es-ES" sz="1600" b="0" i="0" u="none" strike="noStrike" kern="1200" cap="none" spc="0" normalizeH="0" baseline="0" noProof="1">
                <a:ln>
                  <a:noFill/>
                </a:ln>
                <a:solidFill>
                  <a:schemeClr val="tx1">
                    <a:lumMod val="85000"/>
                    <a:lumOff val="15000"/>
                  </a:schemeClr>
                </a:solidFill>
                <a:effectLst/>
                <a:uLnTx/>
                <a:uFillTx/>
                <a:latin typeface="Arial" panose="020B0604020202020204" pitchFamily="34" charset="0"/>
                <a:cs typeface="Arial" panose="020B0604020202020204" pitchFamily="34" charset="0"/>
              </a:rPr>
              <a:t> </a:t>
            </a:r>
          </a:p>
          <a:p>
            <a:pPr marL="457200" marR="0" lvl="0" indent="-457200" defTabSz="914400" rtl="0" eaLnBrk="1" fontAlgn="auto" latinLnBrk="0" hangingPunct="1">
              <a:lnSpc>
                <a:spcPct val="100000"/>
              </a:lnSpc>
              <a:spcBef>
                <a:spcPts val="1200"/>
              </a:spcBef>
              <a:spcAft>
                <a:spcPts val="0"/>
              </a:spcAft>
              <a:buClrTx/>
              <a:buSzTx/>
              <a:buFontTx/>
              <a:buAutoNum type="arabicPeriod"/>
              <a:tabLst/>
              <a:defRPr/>
            </a:pPr>
            <a:endParaRPr kumimoji="0" lang="es-CO" sz="1600" b="0" i="0" u="none" strike="noStrike" kern="1200" cap="none" spc="0" normalizeH="0" baseline="0" noProof="1">
              <a:ln>
                <a:noFill/>
              </a:ln>
              <a:solidFill>
                <a:schemeClr val="tx1">
                  <a:lumMod val="85000"/>
                  <a:lumOff val="15000"/>
                </a:schemeClr>
              </a:solidFill>
              <a:effectLst/>
              <a:uLnTx/>
              <a:uFillTx/>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963B66C2-1F58-7D0C-6C82-AD4E9E245C62}"/>
              </a:ext>
            </a:extLst>
          </p:cNvPr>
          <p:cNvSpPr txBox="1"/>
          <p:nvPr/>
        </p:nvSpPr>
        <p:spPr>
          <a:xfrm>
            <a:off x="5638800" y="2971800"/>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Imagen 5">
            <a:extLst>
              <a:ext uri="{FF2B5EF4-FFF2-40B4-BE49-F238E27FC236}">
                <a16:creationId xmlns:a16="http://schemas.microsoft.com/office/drawing/2014/main" id="{9C4EF6C9-ECE9-7049-04E1-7173CF5F91D9}"/>
              </a:ext>
            </a:extLst>
          </p:cNvPr>
          <p:cNvPicPr>
            <a:picLocks noChangeAspect="1"/>
          </p:cNvPicPr>
          <p:nvPr/>
        </p:nvPicPr>
        <p:blipFill>
          <a:blip r:embed="rId2" cstate="print"/>
          <a:stretch>
            <a:fillRect/>
          </a:stretch>
        </p:blipFill>
        <p:spPr>
          <a:xfrm>
            <a:off x="1055914" y="1429284"/>
            <a:ext cx="7970520" cy="4351598"/>
          </a:xfrm>
          <a:prstGeom prst="rect">
            <a:avLst/>
          </a:prstGeom>
        </p:spPr>
      </p:pic>
      <p:grpSp>
        <p:nvGrpSpPr>
          <p:cNvPr id="15" name="Grupo 14">
            <a:extLst>
              <a:ext uri="{FF2B5EF4-FFF2-40B4-BE49-F238E27FC236}">
                <a16:creationId xmlns:a16="http://schemas.microsoft.com/office/drawing/2014/main" id="{8DBF2376-8FD2-7309-4700-B40D2F0A3F59}"/>
              </a:ext>
            </a:extLst>
          </p:cNvPr>
          <p:cNvGrpSpPr/>
          <p:nvPr/>
        </p:nvGrpSpPr>
        <p:grpSpPr>
          <a:xfrm>
            <a:off x="755239" y="0"/>
            <a:ext cx="8436458" cy="788466"/>
            <a:chOff x="755239" y="0"/>
            <a:chExt cx="8436458" cy="788466"/>
          </a:xfrm>
        </p:grpSpPr>
        <p:sp>
          <p:nvSpPr>
            <p:cNvPr id="16" name="Redondear rectángulo de esquina diagonal 15">
              <a:extLst>
                <a:ext uri="{FF2B5EF4-FFF2-40B4-BE49-F238E27FC236}">
                  <a16:creationId xmlns:a16="http://schemas.microsoft.com/office/drawing/2014/main" id="{07C03BFB-92B8-3099-00E7-74FE60B565B9}"/>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Redondear rectángulo de esquina diagonal 16">
              <a:extLst>
                <a:ext uri="{FF2B5EF4-FFF2-40B4-BE49-F238E27FC236}">
                  <a16:creationId xmlns:a16="http://schemas.microsoft.com/office/drawing/2014/main" id="{7CF4E5C1-D10D-8105-D8F2-58F8B0B4E5CB}"/>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CuadroTexto 17">
              <a:extLst>
                <a:ext uri="{FF2B5EF4-FFF2-40B4-BE49-F238E27FC236}">
                  <a16:creationId xmlns:a16="http://schemas.microsoft.com/office/drawing/2014/main" id="{752AEE2D-31D9-41DF-DFD7-D793CDC7CD5F}"/>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Desarrollo de </a:t>
              </a:r>
              <a:r>
                <a:rPr kumimoji="0" lang="en-US" sz="2000" i="0" u="none" strike="noStrike" kern="1200" cap="none" spc="0" normalizeH="0" baseline="0" noProof="0" dirty="0" err="1">
                  <a:ln>
                    <a:noFill/>
                  </a:ln>
                  <a:solidFill>
                    <a:schemeClr val="bg1"/>
                  </a:solidFill>
                  <a:effectLst/>
                  <a:uLnTx/>
                  <a:uFillTx/>
                  <a:latin typeface="Arial" panose="020B0604020202020204" pitchFamily="34" charset="0"/>
                  <a:ea typeface="+mn-ea"/>
                  <a:cs typeface="Times New Roman" panose="02020603050405020304" pitchFamily="18" charset="0"/>
                </a:rPr>
                <a:t>sustitutos</a:t>
              </a:r>
              <a:r>
                <a:rPr kumimoji="0" lang="en-U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 </a:t>
              </a:r>
              <a:r>
                <a:rPr kumimoji="0" lang="en-US" sz="2000" i="0" u="none" strike="noStrike" kern="1200" cap="none" spc="0" normalizeH="0" baseline="0" noProof="0" dirty="0" err="1">
                  <a:ln>
                    <a:noFill/>
                  </a:ln>
                  <a:solidFill>
                    <a:schemeClr val="bg1"/>
                  </a:solidFill>
                  <a:effectLst/>
                  <a:uLnTx/>
                  <a:uFillTx/>
                  <a:latin typeface="Arial" panose="020B0604020202020204" pitchFamily="34" charset="0"/>
                  <a:ea typeface="+mn-ea"/>
                  <a:cs typeface="Times New Roman" panose="02020603050405020304" pitchFamily="18" charset="0"/>
                </a:rPr>
                <a:t>artificiales</a:t>
              </a:r>
              <a:r>
                <a:rPr kumimoji="0" lang="en-U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 del </a:t>
              </a:r>
              <a:r>
                <a:rPr kumimoji="0" lang="en-US" sz="2000" i="0" u="none" strike="noStrike" kern="1200" cap="none" spc="0" normalizeH="0" baseline="0" noProof="0" dirty="0" err="1">
                  <a:ln>
                    <a:noFill/>
                  </a:ln>
                  <a:solidFill>
                    <a:schemeClr val="bg1"/>
                  </a:solidFill>
                  <a:effectLst/>
                  <a:uLnTx/>
                  <a:uFillTx/>
                  <a:latin typeface="Arial" panose="020B0604020202020204" pitchFamily="34" charset="0"/>
                  <a:ea typeface="+mn-ea"/>
                  <a:cs typeface="Times New Roman" panose="02020603050405020304" pitchFamily="18" charset="0"/>
                </a:rPr>
                <a:t>suelo</a:t>
              </a:r>
              <a:endParaRPr kumimoji="0" lang="en-GB" sz="2000" i="0" u="none" strike="noStrike" kern="1200" cap="none" spc="0" normalizeH="0" baseline="-25000" noProof="0" dirty="0">
                <a:ln>
                  <a:noFill/>
                </a:ln>
                <a:solidFill>
                  <a:schemeClr val="bg1"/>
                </a:solidFill>
                <a:effectLst/>
                <a:uLnTx/>
                <a:uFillTx/>
                <a:latin typeface="Arial" panose="020B0604020202020204" pitchFamily="34" charset="0"/>
                <a:ea typeface="+mn-ea"/>
                <a:cs typeface="Times New Roman" panose="02020603050405020304" pitchFamily="18" charset="0"/>
              </a:endParaRPr>
            </a:p>
          </p:txBody>
        </p:sp>
        <p:pic>
          <p:nvPicPr>
            <p:cNvPr id="19" name="Obraz 1">
              <a:extLst>
                <a:ext uri="{FF2B5EF4-FFF2-40B4-BE49-F238E27FC236}">
                  <a16:creationId xmlns:a16="http://schemas.microsoft.com/office/drawing/2014/main" id="{63B6B191-C0B2-899F-1720-10A4ABB3CE12}"/>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429294" y="136203"/>
              <a:ext cx="1344377" cy="506798"/>
            </a:xfrm>
            <a:prstGeom prst="rect">
              <a:avLst/>
            </a:prstGeom>
            <a:noFill/>
            <a:ln>
              <a:noFill/>
            </a:ln>
          </p:spPr>
        </p:pic>
      </p:grpSp>
    </p:spTree>
    <p:extLst>
      <p:ext uri="{BB962C8B-B14F-4D97-AF65-F5344CB8AC3E}">
        <p14:creationId xmlns:p14="http://schemas.microsoft.com/office/powerpoint/2010/main" val="3101553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5CE8A1C2-4C5E-6CD3-D99D-DC2AA6C253DD}"/>
              </a:ext>
            </a:extLst>
          </p:cNvPr>
          <p:cNvSpPr/>
          <p:nvPr/>
        </p:nvSpPr>
        <p:spPr>
          <a:xfrm>
            <a:off x="7515226" y="1149531"/>
            <a:ext cx="1504949" cy="38332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dondear rectángulo de esquina diagonal 6">
            <a:extLst>
              <a:ext uri="{FF2B5EF4-FFF2-40B4-BE49-F238E27FC236}">
                <a16:creationId xmlns:a16="http://schemas.microsoft.com/office/drawing/2014/main" id="{238830B9-4746-5333-4548-5537E082B507}"/>
              </a:ext>
            </a:extLst>
          </p:cNvPr>
          <p:cNvSpPr/>
          <p:nvPr/>
        </p:nvSpPr>
        <p:spPr>
          <a:xfrm>
            <a:off x="738846" y="1149531"/>
            <a:ext cx="6602480" cy="5016138"/>
          </a:xfrm>
          <a:prstGeom prst="round2DiagRect">
            <a:avLst>
              <a:gd name="adj1" fmla="val 7032"/>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C984520F-DE2E-8D0F-9767-66B25F43FABD}"/>
              </a:ext>
            </a:extLst>
          </p:cNvPr>
          <p:cNvSpPr txBox="1"/>
          <p:nvPr/>
        </p:nvSpPr>
        <p:spPr>
          <a:xfrm>
            <a:off x="9138450" y="1392542"/>
            <a:ext cx="2939528" cy="2893100"/>
          </a:xfrm>
          <a:prstGeom prst="rect">
            <a:avLst/>
          </a:prstGeom>
          <a:noFill/>
        </p:spPr>
        <p:txBody>
          <a:bodyPr wrap="square" rtlCol="0">
            <a:spAutoFit/>
          </a:bodyPr>
          <a:lstStyle/>
          <a:p>
            <a:r>
              <a:rPr lang="es-ES" sz="1400" dirty="0">
                <a:effectLst/>
                <a:latin typeface="Helvetica" pitchFamily="2" charset="0"/>
              </a:rPr>
              <a:t>Suelos para </a:t>
            </a:r>
            <a:r>
              <a:rPr lang="es-ES" sz="1400" dirty="0">
                <a:latin typeface="Helvetica" pitchFamily="2" charset="0"/>
              </a:rPr>
              <a:t>vegetación de pequeño tamaño en hábitats pobres y secos</a:t>
            </a:r>
            <a:r>
              <a:rPr lang="es-ES" sz="1400" dirty="0">
                <a:effectLst/>
                <a:latin typeface="Helvetica" pitchFamily="2" charset="0"/>
              </a:rPr>
              <a:t> (A1-A3)</a:t>
            </a:r>
          </a:p>
          <a:p>
            <a:endParaRPr lang="es-ES" sz="1400" dirty="0">
              <a:effectLst/>
              <a:latin typeface="Helvetica" pitchFamily="2" charset="0"/>
            </a:endParaRPr>
          </a:p>
          <a:p>
            <a:r>
              <a:rPr lang="es-ES" sz="1400" dirty="0">
                <a:effectLst/>
                <a:latin typeface="Helvetica" pitchFamily="2" charset="0"/>
              </a:rPr>
              <a:t>Suelos para vegetación de pequeño tamaño en nuevos hábitats (B1-B3)</a:t>
            </a:r>
          </a:p>
          <a:p>
            <a:endParaRPr lang="es-ES" sz="1400" dirty="0">
              <a:effectLst/>
              <a:latin typeface="Helvetica" pitchFamily="2" charset="0"/>
            </a:endParaRPr>
          </a:p>
          <a:p>
            <a:r>
              <a:rPr lang="es-ES" sz="1400" dirty="0">
                <a:effectLst/>
                <a:latin typeface="Helvetica" pitchFamily="2" charset="0"/>
              </a:rPr>
              <a:t>Suelos para vegetación leñosa y arbustiva (C1-C3)</a:t>
            </a:r>
          </a:p>
          <a:p>
            <a:endParaRPr lang="es-ES" sz="1400" dirty="0">
              <a:effectLst/>
              <a:latin typeface="Helvetica" pitchFamily="2" charset="0"/>
            </a:endParaRPr>
          </a:p>
          <a:p>
            <a:r>
              <a:rPr lang="es-ES" sz="1400" dirty="0">
                <a:effectLst/>
                <a:latin typeface="Helvetica" pitchFamily="2" charset="0"/>
              </a:rPr>
              <a:t>Suelos para vegetación de hábitats húmedos (D1-D3)</a:t>
            </a:r>
          </a:p>
        </p:txBody>
      </p:sp>
      <p:sp>
        <p:nvSpPr>
          <p:cNvPr id="3" name="CuadroTexto 2">
            <a:extLst>
              <a:ext uri="{FF2B5EF4-FFF2-40B4-BE49-F238E27FC236}">
                <a16:creationId xmlns:a16="http://schemas.microsoft.com/office/drawing/2014/main" id="{963B66C2-1F58-7D0C-6C82-AD4E9E245C62}"/>
              </a:ext>
            </a:extLst>
          </p:cNvPr>
          <p:cNvSpPr txBox="1"/>
          <p:nvPr/>
        </p:nvSpPr>
        <p:spPr>
          <a:xfrm>
            <a:off x="5638800" y="2971800"/>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Imagen 2">
            <a:extLst>
              <a:ext uri="{FF2B5EF4-FFF2-40B4-BE49-F238E27FC236}">
                <a16:creationId xmlns:a16="http://schemas.microsoft.com/office/drawing/2014/main" id="{605FF634-9EBB-B052-E8E9-88C0A15F308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12564" y="1392542"/>
            <a:ext cx="6133695" cy="4530115"/>
          </a:xfrm>
          <a:prstGeom prst="rect">
            <a:avLst/>
          </a:prstGeom>
        </p:spPr>
      </p:pic>
      <p:pic>
        <p:nvPicPr>
          <p:cNvPr id="17" name="Imagen 2">
            <a:extLst>
              <a:ext uri="{FF2B5EF4-FFF2-40B4-BE49-F238E27FC236}">
                <a16:creationId xmlns:a16="http://schemas.microsoft.com/office/drawing/2014/main" id="{C0002B79-4F8E-51C0-978A-0ED8D03551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643619" y="2216581"/>
            <a:ext cx="1336554" cy="955174"/>
          </a:xfrm>
          <a:prstGeom prst="rect">
            <a:avLst/>
          </a:prstGeom>
        </p:spPr>
      </p:pic>
      <p:pic>
        <p:nvPicPr>
          <p:cNvPr id="18" name="Imagen 2">
            <a:extLst>
              <a:ext uri="{FF2B5EF4-FFF2-40B4-BE49-F238E27FC236}">
                <a16:creationId xmlns:a16="http://schemas.microsoft.com/office/drawing/2014/main" id="{DBA9A93E-59DC-4ED0-841D-DE94F36809C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643619" y="1197156"/>
            <a:ext cx="1328339" cy="1012894"/>
          </a:xfrm>
          <a:prstGeom prst="rect">
            <a:avLst/>
          </a:prstGeom>
        </p:spPr>
      </p:pic>
      <p:pic>
        <p:nvPicPr>
          <p:cNvPr id="19" name="Imagen 2">
            <a:extLst>
              <a:ext uri="{FF2B5EF4-FFF2-40B4-BE49-F238E27FC236}">
                <a16:creationId xmlns:a16="http://schemas.microsoft.com/office/drawing/2014/main" id="{E924B8F5-3606-0E7B-A5A2-F7988B4F7DD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35404" y="3159236"/>
            <a:ext cx="1336554" cy="955174"/>
          </a:xfrm>
          <a:prstGeom prst="rect">
            <a:avLst/>
          </a:prstGeom>
        </p:spPr>
      </p:pic>
      <p:pic>
        <p:nvPicPr>
          <p:cNvPr id="20" name="Imagen 2">
            <a:extLst>
              <a:ext uri="{FF2B5EF4-FFF2-40B4-BE49-F238E27FC236}">
                <a16:creationId xmlns:a16="http://schemas.microsoft.com/office/drawing/2014/main" id="{C3C36037-BCF5-3FC1-CCBC-512C3CE9677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643619" y="4114410"/>
            <a:ext cx="1336554" cy="955174"/>
          </a:xfrm>
          <a:prstGeom prst="rect">
            <a:avLst/>
          </a:prstGeom>
        </p:spPr>
      </p:pic>
      <p:grpSp>
        <p:nvGrpSpPr>
          <p:cNvPr id="27" name="Grupo 26">
            <a:extLst>
              <a:ext uri="{FF2B5EF4-FFF2-40B4-BE49-F238E27FC236}">
                <a16:creationId xmlns:a16="http://schemas.microsoft.com/office/drawing/2014/main" id="{C96B6286-CC79-B4A0-AA1D-8BB84E620587}"/>
              </a:ext>
            </a:extLst>
          </p:cNvPr>
          <p:cNvGrpSpPr/>
          <p:nvPr/>
        </p:nvGrpSpPr>
        <p:grpSpPr>
          <a:xfrm>
            <a:off x="755239" y="0"/>
            <a:ext cx="8436458" cy="788466"/>
            <a:chOff x="755239" y="0"/>
            <a:chExt cx="8436458" cy="788466"/>
          </a:xfrm>
        </p:grpSpPr>
        <p:sp>
          <p:nvSpPr>
            <p:cNvPr id="28" name="Redondear rectángulo de esquina diagonal 27">
              <a:extLst>
                <a:ext uri="{FF2B5EF4-FFF2-40B4-BE49-F238E27FC236}">
                  <a16:creationId xmlns:a16="http://schemas.microsoft.com/office/drawing/2014/main" id="{1F95BF5C-79FE-7738-D92C-84EE29B1E4EB}"/>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9" name="Redondear rectángulo de esquina diagonal 28">
              <a:extLst>
                <a:ext uri="{FF2B5EF4-FFF2-40B4-BE49-F238E27FC236}">
                  <a16:creationId xmlns:a16="http://schemas.microsoft.com/office/drawing/2014/main" id="{B394AC65-7A48-C645-5036-CB627FFC9BE8}"/>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0" name="CuadroTexto 29">
              <a:extLst>
                <a:ext uri="{FF2B5EF4-FFF2-40B4-BE49-F238E27FC236}">
                  <a16:creationId xmlns:a16="http://schemas.microsoft.com/office/drawing/2014/main" id="{452962EE-3913-473E-84F2-67930340DAE9}"/>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Preparación de 12 mezclas de sustitutos del suelo </a:t>
              </a:r>
            </a:p>
          </p:txBody>
        </p:sp>
        <p:pic>
          <p:nvPicPr>
            <p:cNvPr id="31" name="Obraz 1">
              <a:extLst>
                <a:ext uri="{FF2B5EF4-FFF2-40B4-BE49-F238E27FC236}">
                  <a16:creationId xmlns:a16="http://schemas.microsoft.com/office/drawing/2014/main" id="{F3DC77B6-7258-56B8-3B3D-46FFCA13F5C3}"/>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7429294" y="136203"/>
              <a:ext cx="1344377" cy="506798"/>
            </a:xfrm>
            <a:prstGeom prst="rect">
              <a:avLst/>
            </a:prstGeom>
            <a:noFill/>
            <a:ln>
              <a:noFill/>
            </a:ln>
          </p:spPr>
        </p:pic>
      </p:grpSp>
    </p:spTree>
    <p:extLst>
      <p:ext uri="{BB962C8B-B14F-4D97-AF65-F5344CB8AC3E}">
        <p14:creationId xmlns:p14="http://schemas.microsoft.com/office/powerpoint/2010/main" val="4285018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dondear rectángulo de esquina diagonal 6">
            <a:extLst>
              <a:ext uri="{FF2B5EF4-FFF2-40B4-BE49-F238E27FC236}">
                <a16:creationId xmlns:a16="http://schemas.microsoft.com/office/drawing/2014/main" id="{238830B9-4746-5333-4548-5537E082B507}"/>
              </a:ext>
            </a:extLst>
          </p:cNvPr>
          <p:cNvSpPr/>
          <p:nvPr/>
        </p:nvSpPr>
        <p:spPr>
          <a:xfrm>
            <a:off x="738846" y="1149531"/>
            <a:ext cx="4054380" cy="5016138"/>
          </a:xfrm>
          <a:prstGeom prst="round2DiagRect">
            <a:avLst>
              <a:gd name="adj1" fmla="val 7032"/>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63B66C2-1F58-7D0C-6C82-AD4E9E245C62}"/>
              </a:ext>
            </a:extLst>
          </p:cNvPr>
          <p:cNvSpPr txBox="1"/>
          <p:nvPr/>
        </p:nvSpPr>
        <p:spPr>
          <a:xfrm>
            <a:off x="5638800" y="2971800"/>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32B76BF9-4A3E-FB81-E1AC-E658B5E78D3D}"/>
              </a:ext>
            </a:extLst>
          </p:cNvPr>
          <p:cNvSpPr txBox="1"/>
          <p:nvPr/>
        </p:nvSpPr>
        <p:spPr>
          <a:xfrm>
            <a:off x="5151028" y="4280260"/>
            <a:ext cx="4332185" cy="1569660"/>
          </a:xfrm>
          <a:prstGeom prst="rect">
            <a:avLst/>
          </a:prstGeom>
          <a:noFill/>
        </p:spPr>
        <p:txBody>
          <a:bodyPr wrap="square" rtlCol="0">
            <a:spAutoFit/>
          </a:bodyPr>
          <a:lstStyle/>
          <a:p>
            <a:pPr marL="0" marR="0" lvl="0" indent="0" defTabSz="914400" rtl="0" eaLnBrk="1" fontAlgn="auto" latinLnBrk="0" hangingPunct="1">
              <a:lnSpc>
                <a:spcPct val="100000"/>
              </a:lnSpc>
              <a:spcBef>
                <a:spcPts val="1200"/>
              </a:spcBef>
              <a:spcAft>
                <a:spcPts val="0"/>
              </a:spcAft>
              <a:buClrTx/>
              <a:buSzTx/>
              <a:buFontTx/>
              <a:buNone/>
              <a:tabLst/>
              <a:defRPr/>
            </a:pPr>
            <a:r>
              <a:rPr kumimoji="0" lang="es-ES" sz="1600" b="0" i="0" u="none" strike="noStrike" kern="1200" cap="none" spc="0" normalizeH="0" baseline="0" noProof="1">
                <a:ln>
                  <a:noFill/>
                </a:ln>
                <a:solidFill>
                  <a:schemeClr val="tx1">
                    <a:lumMod val="85000"/>
                    <a:lumOff val="15000"/>
                  </a:schemeClr>
                </a:solidFill>
                <a:effectLst/>
                <a:uLnTx/>
                <a:uFillTx/>
                <a:latin typeface="Arial" panose="020B0604020202020204" pitchFamily="34" charset="0"/>
                <a:cs typeface="Arial" panose="020B0604020202020204" pitchFamily="34" charset="0"/>
              </a:rPr>
              <a:t>La prueba de fitotoxicidad utilizando semillas de mostaza blanca (Sinapis alba L.) como planta de ensayo típica se llevó a cabo con éxito en diferentes mezclas en condiciones de laboratorio: Temperatura 22ºC, humedad 30-40%, y luz blanca durante 12 horas al día. </a:t>
            </a:r>
          </a:p>
        </p:txBody>
      </p:sp>
      <p:pic>
        <p:nvPicPr>
          <p:cNvPr id="5" name="Picture 2" descr="C:\Users\AWieckol\Desktop\Doktorat\Testy doniczkowe\Foto\Laboratorium\IMG_20201103_152201.jpg">
            <a:extLst>
              <a:ext uri="{FF2B5EF4-FFF2-40B4-BE49-F238E27FC236}">
                <a16:creationId xmlns:a16="http://schemas.microsoft.com/office/drawing/2014/main" id="{4BD4A807-2069-2FDA-B1A9-9ACD900DA31F}"/>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5151028" y="1149531"/>
            <a:ext cx="5541553" cy="2772388"/>
          </a:xfrm>
          <a:prstGeom prst="round2DiagRect">
            <a:avLst/>
          </a:prstGeom>
        </p:spPr>
      </p:pic>
      <p:pic>
        <p:nvPicPr>
          <p:cNvPr id="9" name="Obraz 17" descr="4-2_20200313_100049">
            <a:extLst>
              <a:ext uri="{FF2B5EF4-FFF2-40B4-BE49-F238E27FC236}">
                <a16:creationId xmlns:a16="http://schemas.microsoft.com/office/drawing/2014/main" id="{4D99B47D-5612-97BC-9A03-0CD7B6C3CDC7}"/>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2928237" y="1492213"/>
            <a:ext cx="1452586" cy="1870419"/>
          </a:xfrm>
          <a:prstGeom prst="rect">
            <a:avLst/>
          </a:prstGeom>
          <a:noFill/>
          <a:ln>
            <a:noFill/>
          </a:ln>
        </p:spPr>
      </p:pic>
      <p:pic>
        <p:nvPicPr>
          <p:cNvPr id="11" name="Obraz 18" descr="4-3_20200313_100202">
            <a:extLst>
              <a:ext uri="{FF2B5EF4-FFF2-40B4-BE49-F238E27FC236}">
                <a16:creationId xmlns:a16="http://schemas.microsoft.com/office/drawing/2014/main" id="{9BB155E6-C103-99A3-841A-FDAFE08A0822}"/>
              </a:ext>
            </a:extLst>
          </p:cNvPr>
          <p:cNvPicPr/>
          <p:nvPr/>
        </p:nvPicPr>
        <p:blipFill rotWithShape="1">
          <a:blip r:embed="rId4" cstate="hqprint">
            <a:extLst>
              <a:ext uri="{28A0092B-C50C-407E-A947-70E740481C1C}">
                <a14:useLocalDpi xmlns:a14="http://schemas.microsoft.com/office/drawing/2010/main"/>
              </a:ext>
            </a:extLst>
          </a:blip>
          <a:srcRect/>
          <a:stretch/>
        </p:blipFill>
        <p:spPr bwMode="auto">
          <a:xfrm>
            <a:off x="1022908" y="3749138"/>
            <a:ext cx="1722289" cy="1959331"/>
          </a:xfrm>
          <a:prstGeom prst="rect">
            <a:avLst/>
          </a:prstGeom>
          <a:noFill/>
          <a:ln>
            <a:noFill/>
          </a:ln>
          <a:extLst>
            <a:ext uri="{53640926-AAD7-44D8-BBD7-CCE9431645EC}">
              <a14:shadowObscured xmlns:a14="http://schemas.microsoft.com/office/drawing/2010/main"/>
            </a:ext>
          </a:extLst>
        </p:spPr>
      </p:pic>
      <p:pic>
        <p:nvPicPr>
          <p:cNvPr id="13" name="Obraz 19" descr="4-4_20200313_100235">
            <a:extLst>
              <a:ext uri="{FF2B5EF4-FFF2-40B4-BE49-F238E27FC236}">
                <a16:creationId xmlns:a16="http://schemas.microsoft.com/office/drawing/2014/main" id="{A53B29B9-F595-922F-B614-94D5C67DD6D9}"/>
              </a:ext>
            </a:extLst>
          </p:cNvPr>
          <p:cNvPicPr/>
          <p:nvPr/>
        </p:nvPicPr>
        <p:blipFill rotWithShape="1">
          <a:blip r:embed="rId5" cstate="hqprint">
            <a:extLst>
              <a:ext uri="{28A0092B-C50C-407E-A947-70E740481C1C}">
                <a14:useLocalDpi xmlns:a14="http://schemas.microsoft.com/office/drawing/2010/main"/>
              </a:ext>
            </a:extLst>
          </a:blip>
          <a:srcRect/>
          <a:stretch/>
        </p:blipFill>
        <p:spPr bwMode="auto">
          <a:xfrm>
            <a:off x="2928237" y="3664411"/>
            <a:ext cx="1517643" cy="1959331"/>
          </a:xfrm>
          <a:prstGeom prst="rect">
            <a:avLst/>
          </a:prstGeom>
          <a:noFill/>
          <a:ln>
            <a:noFill/>
          </a:ln>
          <a:extLst>
            <a:ext uri="{53640926-AAD7-44D8-BBD7-CCE9431645EC}">
              <a14:shadowObscured xmlns:a14="http://schemas.microsoft.com/office/drawing/2010/main"/>
            </a:ext>
          </a:extLst>
        </p:spPr>
      </p:pic>
      <p:pic>
        <p:nvPicPr>
          <p:cNvPr id="14" name="Obraz 20" descr="4-1_20200313_095842">
            <a:extLst>
              <a:ext uri="{FF2B5EF4-FFF2-40B4-BE49-F238E27FC236}">
                <a16:creationId xmlns:a16="http://schemas.microsoft.com/office/drawing/2014/main" id="{C971E013-772B-532A-D145-53A577F4B617}"/>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1140332" y="1445523"/>
            <a:ext cx="1487443" cy="1917109"/>
          </a:xfrm>
          <a:prstGeom prst="rect">
            <a:avLst/>
          </a:prstGeom>
          <a:noFill/>
          <a:ln>
            <a:noFill/>
          </a:ln>
        </p:spPr>
      </p:pic>
      <p:grpSp>
        <p:nvGrpSpPr>
          <p:cNvPr id="21" name="Grupo 20">
            <a:extLst>
              <a:ext uri="{FF2B5EF4-FFF2-40B4-BE49-F238E27FC236}">
                <a16:creationId xmlns:a16="http://schemas.microsoft.com/office/drawing/2014/main" id="{A4CA2216-BF80-EABF-9445-0960E8102A4E}"/>
              </a:ext>
            </a:extLst>
          </p:cNvPr>
          <p:cNvGrpSpPr/>
          <p:nvPr/>
        </p:nvGrpSpPr>
        <p:grpSpPr>
          <a:xfrm>
            <a:off x="755239" y="0"/>
            <a:ext cx="8436458" cy="788466"/>
            <a:chOff x="755239" y="0"/>
            <a:chExt cx="8436458" cy="788466"/>
          </a:xfrm>
        </p:grpSpPr>
        <p:sp>
          <p:nvSpPr>
            <p:cNvPr id="22" name="Redondear rectángulo de esquina diagonal 21">
              <a:extLst>
                <a:ext uri="{FF2B5EF4-FFF2-40B4-BE49-F238E27FC236}">
                  <a16:creationId xmlns:a16="http://schemas.microsoft.com/office/drawing/2014/main" id="{30D598B1-10C0-9ECE-ECA2-005063F455F6}"/>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3" name="Redondear rectángulo de esquina diagonal 22">
              <a:extLst>
                <a:ext uri="{FF2B5EF4-FFF2-40B4-BE49-F238E27FC236}">
                  <a16:creationId xmlns:a16="http://schemas.microsoft.com/office/drawing/2014/main" id="{2D2BC037-F6AE-BBCC-631F-2DEDB1303D93}"/>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CuadroTexto 23">
              <a:extLst>
                <a:ext uri="{FF2B5EF4-FFF2-40B4-BE49-F238E27FC236}">
                  <a16:creationId xmlns:a16="http://schemas.microsoft.com/office/drawing/2014/main" id="{89C66FF8-15DC-E8DF-D396-42496EC1824C}"/>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Pruebas de germinación de semillas</a:t>
              </a:r>
            </a:p>
          </p:txBody>
        </p:sp>
        <p:pic>
          <p:nvPicPr>
            <p:cNvPr id="25" name="Obraz 1">
              <a:extLst>
                <a:ext uri="{FF2B5EF4-FFF2-40B4-BE49-F238E27FC236}">
                  <a16:creationId xmlns:a16="http://schemas.microsoft.com/office/drawing/2014/main" id="{7B8F1C5C-955A-0639-18B8-5D16C79FE32A}"/>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7429294" y="136203"/>
              <a:ext cx="1344377" cy="506798"/>
            </a:xfrm>
            <a:prstGeom prst="rect">
              <a:avLst/>
            </a:prstGeom>
            <a:noFill/>
            <a:ln>
              <a:noFill/>
            </a:ln>
          </p:spPr>
        </p:pic>
      </p:grpSp>
    </p:spTree>
    <p:extLst>
      <p:ext uri="{BB962C8B-B14F-4D97-AF65-F5344CB8AC3E}">
        <p14:creationId xmlns:p14="http://schemas.microsoft.com/office/powerpoint/2010/main" val="3005407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Obraz 174" descr="F:\Dropbox\WEGETACJA\III_FOTO_Kiełkowanie GLEBY III_gorczyca\KOMPONENTY DO GLEB III_2.jpg">
            <a:extLst>
              <a:ext uri="{FF2B5EF4-FFF2-40B4-BE49-F238E27FC236}">
                <a16:creationId xmlns:a16="http://schemas.microsoft.com/office/drawing/2014/main" id="{AEB382F3-5C84-C896-A41D-81032C0403C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10800000">
            <a:off x="3883848" y="2198109"/>
            <a:ext cx="1672065" cy="343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Obraz 28">
            <a:extLst>
              <a:ext uri="{FF2B5EF4-FFF2-40B4-BE49-F238E27FC236}">
                <a16:creationId xmlns:a16="http://schemas.microsoft.com/office/drawing/2014/main" id="{56163B04-6459-F9A1-A7C7-AC126E844A8E}"/>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660222" y="2011942"/>
            <a:ext cx="1096866" cy="3513693"/>
          </a:xfrm>
          <a:prstGeom prst="rect">
            <a:avLst/>
          </a:prstGeom>
          <a:solidFill>
            <a:srgbClr val="FFFFFF"/>
          </a:solidFill>
        </p:spPr>
      </p:pic>
      <p:pic>
        <p:nvPicPr>
          <p:cNvPr id="91" name="Obraz 13">
            <a:extLst>
              <a:ext uri="{FF2B5EF4-FFF2-40B4-BE49-F238E27FC236}">
                <a16:creationId xmlns:a16="http://schemas.microsoft.com/office/drawing/2014/main" id="{936E5CEB-19D8-70F9-0FDC-C4940A23D662}"/>
              </a:ext>
            </a:extLst>
          </p:cNvPr>
          <p:cNvPicPr/>
          <p:nvPr/>
        </p:nvPicPr>
        <p:blipFill rotWithShape="1">
          <a:blip r:embed="rId4" cstate="hqprint">
            <a:extLst>
              <a:ext uri="{28A0092B-C50C-407E-A947-70E740481C1C}">
                <a14:useLocalDpi xmlns:a14="http://schemas.microsoft.com/office/drawing/2010/main"/>
              </a:ext>
            </a:extLst>
          </a:blip>
          <a:srcRect/>
          <a:stretch/>
        </p:blipFill>
        <p:spPr bwMode="auto">
          <a:xfrm>
            <a:off x="7396659" y="1457511"/>
            <a:ext cx="1143359" cy="4046706"/>
          </a:xfrm>
          <a:prstGeom prst="rect">
            <a:avLst/>
          </a:prstGeom>
          <a:noFill/>
        </p:spPr>
      </p:pic>
      <p:pic>
        <p:nvPicPr>
          <p:cNvPr id="92" name="Obraz 18">
            <a:extLst>
              <a:ext uri="{FF2B5EF4-FFF2-40B4-BE49-F238E27FC236}">
                <a16:creationId xmlns:a16="http://schemas.microsoft.com/office/drawing/2014/main" id="{6A84061F-6662-2D0A-D253-A59906BDE8C2}"/>
              </a:ext>
            </a:extLst>
          </p:cNvPr>
          <p:cNvPicPr/>
          <p:nvPr/>
        </p:nvPicPr>
        <p:blipFill rotWithShape="1">
          <a:blip r:embed="rId5" cstate="hqprint">
            <a:extLst>
              <a:ext uri="{28A0092B-C50C-407E-A947-70E740481C1C}">
                <a14:useLocalDpi xmlns:a14="http://schemas.microsoft.com/office/drawing/2010/main"/>
              </a:ext>
            </a:extLst>
          </a:blip>
          <a:srcRect/>
          <a:stretch/>
        </p:blipFill>
        <p:spPr bwMode="auto">
          <a:xfrm>
            <a:off x="660222" y="1485904"/>
            <a:ext cx="1143359" cy="526039"/>
          </a:xfrm>
          <a:prstGeom prst="rect">
            <a:avLst/>
          </a:prstGeom>
          <a:noFill/>
        </p:spPr>
      </p:pic>
      <p:sp>
        <p:nvSpPr>
          <p:cNvPr id="3" name="CuadroTexto 2">
            <a:extLst>
              <a:ext uri="{FF2B5EF4-FFF2-40B4-BE49-F238E27FC236}">
                <a16:creationId xmlns:a16="http://schemas.microsoft.com/office/drawing/2014/main" id="{963B66C2-1F58-7D0C-6C82-AD4E9E245C62}"/>
              </a:ext>
            </a:extLst>
          </p:cNvPr>
          <p:cNvSpPr txBox="1"/>
          <p:nvPr/>
        </p:nvSpPr>
        <p:spPr>
          <a:xfrm>
            <a:off x="5638800" y="2971800"/>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CuadroTexto 5">
            <a:extLst>
              <a:ext uri="{FF2B5EF4-FFF2-40B4-BE49-F238E27FC236}">
                <a16:creationId xmlns:a16="http://schemas.microsoft.com/office/drawing/2014/main" id="{1EBF525E-E446-AABC-B0F4-70C49B574325}"/>
              </a:ext>
            </a:extLst>
          </p:cNvPr>
          <p:cNvSpPr txBox="1"/>
          <p:nvPr/>
        </p:nvSpPr>
        <p:spPr>
          <a:xfrm>
            <a:off x="5535561" y="2779633"/>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CuadroTexto 14">
            <a:extLst>
              <a:ext uri="{FF2B5EF4-FFF2-40B4-BE49-F238E27FC236}">
                <a16:creationId xmlns:a16="http://schemas.microsoft.com/office/drawing/2014/main" id="{E43A4943-50A3-FAC6-69AB-64294BEE80F1}"/>
              </a:ext>
            </a:extLst>
          </p:cNvPr>
          <p:cNvSpPr txBox="1"/>
          <p:nvPr/>
        </p:nvSpPr>
        <p:spPr>
          <a:xfrm>
            <a:off x="952675" y="1679394"/>
            <a:ext cx="7587343"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s-CO"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pole tekstowe 25">
            <a:extLst>
              <a:ext uri="{FF2B5EF4-FFF2-40B4-BE49-F238E27FC236}">
                <a16:creationId xmlns:a16="http://schemas.microsoft.com/office/drawing/2014/main" id="{6F358C2F-08E9-95A5-72D9-A8649DB485D9}"/>
              </a:ext>
            </a:extLst>
          </p:cNvPr>
          <p:cNvSpPr txBox="1"/>
          <p:nvPr/>
        </p:nvSpPr>
        <p:spPr>
          <a:xfrm>
            <a:off x="4018799" y="1221180"/>
            <a:ext cx="1516762" cy="338554"/>
          </a:xfrm>
          <a:prstGeom prst="rect">
            <a:avLst/>
          </a:prstGeom>
          <a:noFill/>
        </p:spPr>
        <p:txBody>
          <a:bodyPr wrap="none" rtlCol="0">
            <a:spAutoFit/>
          </a:bodyPr>
          <a:lstStyle/>
          <a:p>
            <a:pPr algn="ctr"/>
            <a:r>
              <a:rPr lang="pl-PL" sz="1600" b="1" dirty="0" err="1">
                <a:latin typeface="Arial" panose="020B0604020202020204" pitchFamily="34" charset="0"/>
                <a:cs typeface="Arial" panose="020B0604020202020204" pitchFamily="34" charset="0"/>
              </a:rPr>
              <a:t>componentes</a:t>
            </a:r>
            <a:endParaRPr lang="en-US" sz="1600" b="1" dirty="0">
              <a:latin typeface="Arial" panose="020B0604020202020204" pitchFamily="34" charset="0"/>
              <a:cs typeface="Arial" panose="020B0604020202020204" pitchFamily="34" charset="0"/>
            </a:endParaRPr>
          </a:p>
        </p:txBody>
      </p:sp>
      <p:sp>
        <p:nvSpPr>
          <p:cNvPr id="58" name="Strzałka zakrzywiona w dół 20">
            <a:extLst>
              <a:ext uri="{FF2B5EF4-FFF2-40B4-BE49-F238E27FC236}">
                <a16:creationId xmlns:a16="http://schemas.microsoft.com/office/drawing/2014/main" id="{C5DF7370-0390-2AC5-0411-049679E34177}"/>
              </a:ext>
            </a:extLst>
          </p:cNvPr>
          <p:cNvSpPr/>
          <p:nvPr/>
        </p:nvSpPr>
        <p:spPr>
          <a:xfrm>
            <a:off x="4573773" y="1482540"/>
            <a:ext cx="3789293" cy="1264215"/>
          </a:xfrm>
          <a:prstGeom prst="curvedDownArrow">
            <a:avLst/>
          </a:prstGeom>
          <a:gradFill>
            <a:gsLst>
              <a:gs pos="0">
                <a:srgbClr val="03C2BD"/>
              </a:gs>
              <a:gs pos="100000">
                <a:srgbClr val="4E13DB"/>
              </a:gs>
            </a:gsLst>
            <a:lin ang="3000000" scaled="0"/>
          </a:gradFill>
          <a:ln>
            <a:noFill/>
          </a:ln>
          <a:effectLst>
            <a:outerShdw blurRad="136705" dist="68473"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94" name="Strzałka zakrzywiona w dół 20">
            <a:extLst>
              <a:ext uri="{FF2B5EF4-FFF2-40B4-BE49-F238E27FC236}">
                <a16:creationId xmlns:a16="http://schemas.microsoft.com/office/drawing/2014/main" id="{1CD2C504-AEC7-D420-92C9-6E5EA91F7CE4}"/>
              </a:ext>
            </a:extLst>
          </p:cNvPr>
          <p:cNvSpPr/>
          <p:nvPr/>
        </p:nvSpPr>
        <p:spPr>
          <a:xfrm flipH="1">
            <a:off x="934072" y="1429103"/>
            <a:ext cx="3966246" cy="1323251"/>
          </a:xfrm>
          <a:prstGeom prst="curvedDownArrow">
            <a:avLst/>
          </a:prstGeom>
          <a:gradFill>
            <a:gsLst>
              <a:gs pos="0">
                <a:srgbClr val="03C2BD"/>
              </a:gs>
              <a:gs pos="100000">
                <a:srgbClr val="4E13DB"/>
              </a:gs>
            </a:gsLst>
            <a:lin ang="3000000" scaled="0"/>
          </a:gradFill>
          <a:ln>
            <a:noFill/>
          </a:ln>
          <a:effectLst>
            <a:outerShdw blurRad="136705" dist="68473"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59" name="Strzałka zakrzywiona w dół 20">
            <a:extLst>
              <a:ext uri="{FF2B5EF4-FFF2-40B4-BE49-F238E27FC236}">
                <a16:creationId xmlns:a16="http://schemas.microsoft.com/office/drawing/2014/main" id="{BADCFA5B-0433-3147-05A2-CCB3ACA3C964}"/>
              </a:ext>
            </a:extLst>
          </p:cNvPr>
          <p:cNvSpPr/>
          <p:nvPr/>
        </p:nvSpPr>
        <p:spPr>
          <a:xfrm rot="838628">
            <a:off x="4609745" y="2044306"/>
            <a:ext cx="3789293" cy="1264215"/>
          </a:xfrm>
          <a:prstGeom prst="curvedDownArrow">
            <a:avLst/>
          </a:prstGeom>
          <a:gradFill>
            <a:gsLst>
              <a:gs pos="0">
                <a:srgbClr val="03C2BD"/>
              </a:gs>
              <a:gs pos="100000">
                <a:srgbClr val="4E13DB"/>
              </a:gs>
            </a:gsLst>
            <a:lin ang="3000000" scaled="0"/>
          </a:gradFill>
          <a:ln>
            <a:noFill/>
          </a:ln>
          <a:effectLst>
            <a:outerShdw blurRad="136705" dist="68473"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grpSp>
        <p:nvGrpSpPr>
          <p:cNvPr id="95" name="Grupo 94">
            <a:extLst>
              <a:ext uri="{FF2B5EF4-FFF2-40B4-BE49-F238E27FC236}">
                <a16:creationId xmlns:a16="http://schemas.microsoft.com/office/drawing/2014/main" id="{4FF5EA23-76BB-4CDF-7163-AE9F5C21D78C}"/>
              </a:ext>
            </a:extLst>
          </p:cNvPr>
          <p:cNvGrpSpPr/>
          <p:nvPr/>
        </p:nvGrpSpPr>
        <p:grpSpPr>
          <a:xfrm>
            <a:off x="1757088" y="2609801"/>
            <a:ext cx="8528926" cy="2667074"/>
            <a:chOff x="1940608" y="2595583"/>
            <a:chExt cx="8528926" cy="2667074"/>
          </a:xfrm>
        </p:grpSpPr>
        <p:sp>
          <p:nvSpPr>
            <p:cNvPr id="96" name="CuadroTexto 95">
              <a:extLst>
                <a:ext uri="{FF2B5EF4-FFF2-40B4-BE49-F238E27FC236}">
                  <a16:creationId xmlns:a16="http://schemas.microsoft.com/office/drawing/2014/main" id="{96AC8AEB-16D6-3427-B7CA-7D6C1B2F080C}"/>
                </a:ext>
              </a:extLst>
            </p:cNvPr>
            <p:cNvSpPr txBox="1"/>
            <p:nvPr/>
          </p:nvSpPr>
          <p:spPr>
            <a:xfrm>
              <a:off x="5638800" y="2971800"/>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7" name="pole tekstowe 40">
              <a:extLst>
                <a:ext uri="{FF2B5EF4-FFF2-40B4-BE49-F238E27FC236}">
                  <a16:creationId xmlns:a16="http://schemas.microsoft.com/office/drawing/2014/main" id="{5B6BF0DA-FC6A-2F88-DB2C-44BA121965C4}"/>
                </a:ext>
              </a:extLst>
            </p:cNvPr>
            <p:cNvSpPr txBox="1"/>
            <p:nvPr/>
          </p:nvSpPr>
          <p:spPr>
            <a:xfrm>
              <a:off x="5775809" y="2650060"/>
              <a:ext cx="1852455" cy="261610"/>
            </a:xfrm>
            <a:prstGeom prst="rect">
              <a:avLst/>
            </a:prstGeom>
            <a:noFill/>
          </p:spPr>
          <p:txBody>
            <a:bodyPr wrap="square" rtlCol="0">
              <a:spAutoFit/>
            </a:bodyPr>
            <a:lstStyle/>
            <a:p>
              <a:r>
                <a:rPr lang="pl-PL" sz="1100" dirty="0" err="1">
                  <a:latin typeface="Arial" panose="020B0604020202020204" pitchFamily="34" charset="0"/>
                  <a:cs typeface="Arial" panose="020B0604020202020204" pitchFamily="34" charset="0"/>
                </a:rPr>
                <a:t>Escoria energética</a:t>
              </a:r>
              <a:endParaRPr lang="pl-PL" sz="1100" dirty="0">
                <a:latin typeface="Arial" panose="020B0604020202020204" pitchFamily="34" charset="0"/>
                <a:cs typeface="Arial" panose="020B0604020202020204" pitchFamily="34" charset="0"/>
              </a:endParaRPr>
            </a:p>
          </p:txBody>
        </p:sp>
        <p:cxnSp>
          <p:nvCxnSpPr>
            <p:cNvPr id="98" name="Łącznik prostoliniowy 41">
              <a:extLst>
                <a:ext uri="{FF2B5EF4-FFF2-40B4-BE49-F238E27FC236}">
                  <a16:creationId xmlns:a16="http://schemas.microsoft.com/office/drawing/2014/main" id="{F468F34D-2C40-EBE0-EE11-19AEB84C46BA}"/>
                </a:ext>
              </a:extLst>
            </p:cNvPr>
            <p:cNvCxnSpPr/>
            <p:nvPr/>
          </p:nvCxnSpPr>
          <p:spPr>
            <a:xfrm>
              <a:off x="5761615" y="2999503"/>
              <a:ext cx="1367103"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cxnSp>
          <p:nvCxnSpPr>
            <p:cNvPr id="99" name="Łącznik prostoliniowy 42">
              <a:extLst>
                <a:ext uri="{FF2B5EF4-FFF2-40B4-BE49-F238E27FC236}">
                  <a16:creationId xmlns:a16="http://schemas.microsoft.com/office/drawing/2014/main" id="{BAF3CA51-DB45-E279-9B23-B2572A564BF3}"/>
                </a:ext>
              </a:extLst>
            </p:cNvPr>
            <p:cNvCxnSpPr/>
            <p:nvPr/>
          </p:nvCxnSpPr>
          <p:spPr>
            <a:xfrm>
              <a:off x="5761614" y="3520583"/>
              <a:ext cx="1595395"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cxnSp>
          <p:nvCxnSpPr>
            <p:cNvPr id="100" name="Łącznik prostoliniowy 43">
              <a:extLst>
                <a:ext uri="{FF2B5EF4-FFF2-40B4-BE49-F238E27FC236}">
                  <a16:creationId xmlns:a16="http://schemas.microsoft.com/office/drawing/2014/main" id="{47B56F96-8B10-0413-8FDE-30FDA69FC631}"/>
                </a:ext>
              </a:extLst>
            </p:cNvPr>
            <p:cNvCxnSpPr/>
            <p:nvPr/>
          </p:nvCxnSpPr>
          <p:spPr>
            <a:xfrm>
              <a:off x="5775808" y="3990058"/>
              <a:ext cx="1581201"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cxnSp>
          <p:nvCxnSpPr>
            <p:cNvPr id="101" name="Łącznik prostoliniowy 44">
              <a:extLst>
                <a:ext uri="{FF2B5EF4-FFF2-40B4-BE49-F238E27FC236}">
                  <a16:creationId xmlns:a16="http://schemas.microsoft.com/office/drawing/2014/main" id="{B3C37D0F-2B87-4382-6328-ED96DEFB9AB2}"/>
                </a:ext>
              </a:extLst>
            </p:cNvPr>
            <p:cNvCxnSpPr/>
            <p:nvPr/>
          </p:nvCxnSpPr>
          <p:spPr>
            <a:xfrm>
              <a:off x="5761615" y="4490975"/>
              <a:ext cx="1693620"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cxnSp>
          <p:nvCxnSpPr>
            <p:cNvPr id="102" name="Łącznik prostoliniowy 45">
              <a:extLst>
                <a:ext uri="{FF2B5EF4-FFF2-40B4-BE49-F238E27FC236}">
                  <a16:creationId xmlns:a16="http://schemas.microsoft.com/office/drawing/2014/main" id="{59287085-D8E1-9463-C79B-6751F0FA1C9A}"/>
                </a:ext>
              </a:extLst>
            </p:cNvPr>
            <p:cNvCxnSpPr/>
            <p:nvPr/>
          </p:nvCxnSpPr>
          <p:spPr>
            <a:xfrm>
              <a:off x="5761615" y="5262657"/>
              <a:ext cx="1693620"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sp>
          <p:nvSpPr>
            <p:cNvPr id="103" name="pole tekstowe 46">
              <a:extLst>
                <a:ext uri="{FF2B5EF4-FFF2-40B4-BE49-F238E27FC236}">
                  <a16:creationId xmlns:a16="http://schemas.microsoft.com/office/drawing/2014/main" id="{FF313B3A-1422-9F86-AEA7-2E988791BDF3}"/>
                </a:ext>
              </a:extLst>
            </p:cNvPr>
            <p:cNvSpPr txBox="1"/>
            <p:nvPr/>
          </p:nvSpPr>
          <p:spPr>
            <a:xfrm>
              <a:off x="5746429" y="3227599"/>
              <a:ext cx="2436930" cy="261610"/>
            </a:xfrm>
            <a:prstGeom prst="rect">
              <a:avLst/>
            </a:prstGeom>
            <a:noFill/>
          </p:spPr>
          <p:txBody>
            <a:bodyPr wrap="square" rtlCol="0">
              <a:spAutoFit/>
            </a:bodyPr>
            <a:lstStyle/>
            <a:p>
              <a:r>
                <a:rPr lang="pl-PL" sz="1100" dirty="0" err="1">
                  <a:latin typeface="Arial" panose="020B0604020202020204" pitchFamily="34" charset="0"/>
                  <a:cs typeface="Arial" panose="020B0604020202020204" pitchFamily="34" charset="0"/>
                </a:rPr>
                <a:t>Cal de descarbonización</a:t>
              </a:r>
              <a:endParaRPr lang="pl-PL" sz="1100" dirty="0">
                <a:latin typeface="Arial" panose="020B0604020202020204" pitchFamily="34" charset="0"/>
                <a:cs typeface="Arial" panose="020B0604020202020204" pitchFamily="34" charset="0"/>
              </a:endParaRPr>
            </a:p>
          </p:txBody>
        </p:sp>
        <p:sp>
          <p:nvSpPr>
            <p:cNvPr id="104" name="pole tekstowe 47">
              <a:extLst>
                <a:ext uri="{FF2B5EF4-FFF2-40B4-BE49-F238E27FC236}">
                  <a16:creationId xmlns:a16="http://schemas.microsoft.com/office/drawing/2014/main" id="{53FE2DA1-BAED-F4FA-36F4-7B0719DC148B}"/>
                </a:ext>
              </a:extLst>
            </p:cNvPr>
            <p:cNvSpPr txBox="1"/>
            <p:nvPr/>
          </p:nvSpPr>
          <p:spPr>
            <a:xfrm>
              <a:off x="5746429" y="3664199"/>
              <a:ext cx="2378172" cy="261610"/>
            </a:xfrm>
            <a:prstGeom prst="rect">
              <a:avLst/>
            </a:prstGeom>
            <a:noFill/>
          </p:spPr>
          <p:txBody>
            <a:bodyPr wrap="square" rtlCol="0">
              <a:spAutoFit/>
            </a:bodyPr>
            <a:lstStyle/>
            <a:p>
              <a:r>
                <a:rPr lang="pl-PL" sz="1100" dirty="0" err="1">
                  <a:latin typeface="Arial" panose="020B0604020202020204" pitchFamily="34" charset="0"/>
                  <a:cs typeface="Arial" panose="020B0604020202020204" pitchFamily="34" charset="0"/>
                </a:rPr>
                <a:t>Áridos </a:t>
              </a:r>
              <a:r>
                <a:rPr lang="pl-PL" sz="1100" dirty="0">
                  <a:latin typeface="Arial" panose="020B0604020202020204" pitchFamily="34" charset="0"/>
                  <a:cs typeface="Arial" panose="020B0604020202020204" pitchFamily="34" charset="0"/>
                </a:rPr>
                <a:t>(0-2 mm)</a:t>
              </a:r>
            </a:p>
          </p:txBody>
        </p:sp>
        <p:sp>
          <p:nvSpPr>
            <p:cNvPr id="105" name="pole tekstowe 48">
              <a:extLst>
                <a:ext uri="{FF2B5EF4-FFF2-40B4-BE49-F238E27FC236}">
                  <a16:creationId xmlns:a16="http://schemas.microsoft.com/office/drawing/2014/main" id="{3ADCB11F-DA4C-7961-91C4-5FC8DF70805A}"/>
                </a:ext>
              </a:extLst>
            </p:cNvPr>
            <p:cNvSpPr txBox="1"/>
            <p:nvPr/>
          </p:nvSpPr>
          <p:spPr>
            <a:xfrm>
              <a:off x="5775809" y="4109630"/>
              <a:ext cx="1852455" cy="261610"/>
            </a:xfrm>
            <a:prstGeom prst="rect">
              <a:avLst/>
            </a:prstGeom>
            <a:noFill/>
          </p:spPr>
          <p:txBody>
            <a:bodyPr wrap="square" rtlCol="0">
              <a:spAutoFit/>
            </a:bodyPr>
            <a:lstStyle/>
            <a:p>
              <a:r>
                <a:rPr lang="pl-PL" sz="1100" dirty="0" err="1">
                  <a:latin typeface="Arial" panose="020B0604020202020204" pitchFamily="34" charset="0"/>
                  <a:cs typeface="Arial" panose="020B0604020202020204" pitchFamily="34" charset="0"/>
                </a:rPr>
                <a:t>Material de sellado</a:t>
              </a:r>
              <a:endParaRPr lang="pl-PL" sz="1100" dirty="0">
                <a:latin typeface="Arial" panose="020B0604020202020204" pitchFamily="34" charset="0"/>
                <a:cs typeface="Arial" panose="020B0604020202020204" pitchFamily="34" charset="0"/>
              </a:endParaRPr>
            </a:p>
          </p:txBody>
        </p:sp>
        <p:sp>
          <p:nvSpPr>
            <p:cNvPr id="106" name="pole tekstowe 49">
              <a:extLst>
                <a:ext uri="{FF2B5EF4-FFF2-40B4-BE49-F238E27FC236}">
                  <a16:creationId xmlns:a16="http://schemas.microsoft.com/office/drawing/2014/main" id="{7FFE7365-25F5-D6AE-37CA-1FDD39FD02C9}"/>
                </a:ext>
              </a:extLst>
            </p:cNvPr>
            <p:cNvSpPr txBox="1"/>
            <p:nvPr/>
          </p:nvSpPr>
          <p:spPr>
            <a:xfrm>
              <a:off x="5746428" y="4895131"/>
              <a:ext cx="2915216" cy="261610"/>
            </a:xfrm>
            <a:prstGeom prst="rect">
              <a:avLst/>
            </a:prstGeom>
            <a:noFill/>
          </p:spPr>
          <p:txBody>
            <a:bodyPr wrap="square" rtlCol="0">
              <a:spAutoFit/>
            </a:bodyPr>
            <a:lstStyle/>
            <a:p>
              <a:r>
                <a:rPr lang="pl-PL" sz="1100" dirty="0" err="1">
                  <a:latin typeface="Arial" panose="020B0604020202020204" pitchFamily="34" charset="0"/>
                  <a:cs typeface="Arial" panose="020B0604020202020204" pitchFamily="34" charset="0"/>
                </a:rPr>
                <a:t>Compost de setas usado</a:t>
              </a:r>
              <a:endParaRPr lang="pl-PL" sz="1100" dirty="0">
                <a:latin typeface="Arial" panose="020B0604020202020204" pitchFamily="34" charset="0"/>
                <a:cs typeface="Arial" panose="020B0604020202020204" pitchFamily="34" charset="0"/>
              </a:endParaRPr>
            </a:p>
          </p:txBody>
        </p:sp>
        <p:sp>
          <p:nvSpPr>
            <p:cNvPr id="107" name="pole tekstowe 26">
              <a:extLst>
                <a:ext uri="{FF2B5EF4-FFF2-40B4-BE49-F238E27FC236}">
                  <a16:creationId xmlns:a16="http://schemas.microsoft.com/office/drawing/2014/main" id="{BA88E79D-CBDA-BA49-02A9-50E86C31347B}"/>
                </a:ext>
              </a:extLst>
            </p:cNvPr>
            <p:cNvSpPr txBox="1"/>
            <p:nvPr/>
          </p:nvSpPr>
          <p:spPr>
            <a:xfrm>
              <a:off x="1944255" y="3506863"/>
              <a:ext cx="2607945" cy="261610"/>
            </a:xfrm>
            <a:prstGeom prst="rect">
              <a:avLst/>
            </a:prstGeom>
            <a:noFill/>
          </p:spPr>
          <p:txBody>
            <a:bodyPr wrap="square" rtlCol="0">
              <a:spAutoFit/>
            </a:bodyPr>
            <a:lstStyle/>
            <a:p>
              <a:r>
                <a:rPr lang="pl-PL" sz="1100" dirty="0">
                  <a:latin typeface="Arial" panose="020B0604020202020204" pitchFamily="34" charset="0"/>
                  <a:cs typeface="Arial" panose="020B0604020202020204" pitchFamily="34" charset="0"/>
                </a:rPr>
                <a:t>Material de </a:t>
              </a:r>
              <a:r>
                <a:rPr lang="pl-PL" sz="1100" dirty="0" err="1">
                  <a:latin typeface="Arial" panose="020B0604020202020204" pitchFamily="34" charset="0"/>
                  <a:cs typeface="Arial" panose="020B0604020202020204" pitchFamily="34" charset="0"/>
                </a:rPr>
                <a:t>sellado </a:t>
              </a:r>
            </a:p>
          </p:txBody>
        </p:sp>
        <p:cxnSp>
          <p:nvCxnSpPr>
            <p:cNvPr id="108" name="Łącznik prostoliniowy 29">
              <a:extLst>
                <a:ext uri="{FF2B5EF4-FFF2-40B4-BE49-F238E27FC236}">
                  <a16:creationId xmlns:a16="http://schemas.microsoft.com/office/drawing/2014/main" id="{B521A92C-5E43-010C-69C6-CE298C86D6D1}"/>
                </a:ext>
              </a:extLst>
            </p:cNvPr>
            <p:cNvCxnSpPr/>
            <p:nvPr/>
          </p:nvCxnSpPr>
          <p:spPr>
            <a:xfrm>
              <a:off x="1962787" y="3541779"/>
              <a:ext cx="1973490" cy="0"/>
            </a:xfrm>
            <a:prstGeom prst="line">
              <a:avLst/>
            </a:prstGeom>
            <a:ln>
              <a:headEnd type="stealth"/>
              <a:tailEnd type="none"/>
            </a:ln>
          </p:spPr>
          <p:style>
            <a:lnRef idx="1">
              <a:schemeClr val="accent1"/>
            </a:lnRef>
            <a:fillRef idx="0">
              <a:schemeClr val="accent1"/>
            </a:fillRef>
            <a:effectRef idx="0">
              <a:schemeClr val="accent1"/>
            </a:effectRef>
            <a:fontRef idx="minor">
              <a:schemeClr val="tx1"/>
            </a:fontRef>
          </p:style>
        </p:cxnSp>
        <p:cxnSp>
          <p:nvCxnSpPr>
            <p:cNvPr id="109" name="Łącznik prostoliniowy 30">
              <a:extLst>
                <a:ext uri="{FF2B5EF4-FFF2-40B4-BE49-F238E27FC236}">
                  <a16:creationId xmlns:a16="http://schemas.microsoft.com/office/drawing/2014/main" id="{504D8BA8-3393-BB02-7FD3-8620533189C2}"/>
                </a:ext>
              </a:extLst>
            </p:cNvPr>
            <p:cNvCxnSpPr/>
            <p:nvPr/>
          </p:nvCxnSpPr>
          <p:spPr>
            <a:xfrm>
              <a:off x="1940610" y="4384550"/>
              <a:ext cx="1995667"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cxnSp>
          <p:nvCxnSpPr>
            <p:cNvPr id="110" name="Łącznik prostoliniowy 31">
              <a:extLst>
                <a:ext uri="{FF2B5EF4-FFF2-40B4-BE49-F238E27FC236}">
                  <a16:creationId xmlns:a16="http://schemas.microsoft.com/office/drawing/2014/main" id="{ACB2B627-9402-1BB4-7F23-84DC04CA8396}"/>
                </a:ext>
              </a:extLst>
            </p:cNvPr>
            <p:cNvCxnSpPr/>
            <p:nvPr/>
          </p:nvCxnSpPr>
          <p:spPr>
            <a:xfrm>
              <a:off x="1957564" y="3786248"/>
              <a:ext cx="1978713"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cxnSp>
          <p:nvCxnSpPr>
            <p:cNvPr id="111" name="Łącznik prostoliniowy 32">
              <a:extLst>
                <a:ext uri="{FF2B5EF4-FFF2-40B4-BE49-F238E27FC236}">
                  <a16:creationId xmlns:a16="http://schemas.microsoft.com/office/drawing/2014/main" id="{91D8E9DF-634D-DCCB-DCA2-9D2B08A4116E}"/>
                </a:ext>
              </a:extLst>
            </p:cNvPr>
            <p:cNvCxnSpPr/>
            <p:nvPr/>
          </p:nvCxnSpPr>
          <p:spPr>
            <a:xfrm>
              <a:off x="1957564" y="3999743"/>
              <a:ext cx="800716"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sp>
          <p:nvSpPr>
            <p:cNvPr id="112" name="pole tekstowe 33">
              <a:extLst>
                <a:ext uri="{FF2B5EF4-FFF2-40B4-BE49-F238E27FC236}">
                  <a16:creationId xmlns:a16="http://schemas.microsoft.com/office/drawing/2014/main" id="{BE45B57A-3ADB-7234-A89D-F2E9B1A26FB9}"/>
                </a:ext>
              </a:extLst>
            </p:cNvPr>
            <p:cNvSpPr txBox="1"/>
            <p:nvPr/>
          </p:nvSpPr>
          <p:spPr>
            <a:xfrm>
              <a:off x="1957564" y="3241459"/>
              <a:ext cx="1599640" cy="261610"/>
            </a:xfrm>
            <a:prstGeom prst="rect">
              <a:avLst/>
            </a:prstGeom>
            <a:noFill/>
          </p:spPr>
          <p:txBody>
            <a:bodyPr wrap="square" rtlCol="0">
              <a:spAutoFit/>
            </a:bodyPr>
            <a:lstStyle/>
            <a:p>
              <a:r>
                <a:rPr lang="pl-PL" sz="1100" dirty="0" err="1">
                  <a:latin typeface="Arial" panose="020B0604020202020204" pitchFamily="34" charset="0"/>
                  <a:cs typeface="Arial" panose="020B0604020202020204" pitchFamily="34" charset="0"/>
                </a:rPr>
                <a:t>Agregado de dolomita</a:t>
              </a:r>
              <a:endParaRPr lang="pl-PL" sz="1100" dirty="0">
                <a:latin typeface="Arial" panose="020B0604020202020204" pitchFamily="34" charset="0"/>
                <a:cs typeface="Arial" panose="020B0604020202020204" pitchFamily="34" charset="0"/>
              </a:endParaRPr>
            </a:p>
          </p:txBody>
        </p:sp>
        <p:cxnSp>
          <p:nvCxnSpPr>
            <p:cNvPr id="113" name="Łącznik prostoliniowy 34">
              <a:extLst>
                <a:ext uri="{FF2B5EF4-FFF2-40B4-BE49-F238E27FC236}">
                  <a16:creationId xmlns:a16="http://schemas.microsoft.com/office/drawing/2014/main" id="{64B65687-2247-B493-3D5B-E74376B20FC1}"/>
                </a:ext>
              </a:extLst>
            </p:cNvPr>
            <p:cNvCxnSpPr/>
            <p:nvPr/>
          </p:nvCxnSpPr>
          <p:spPr>
            <a:xfrm>
              <a:off x="1940608" y="2921507"/>
              <a:ext cx="1995669"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sp>
          <p:nvSpPr>
            <p:cNvPr id="114" name="pole tekstowe 35">
              <a:extLst>
                <a:ext uri="{FF2B5EF4-FFF2-40B4-BE49-F238E27FC236}">
                  <a16:creationId xmlns:a16="http://schemas.microsoft.com/office/drawing/2014/main" id="{6DE96B2D-4F85-5102-5D1D-DCE787E08B9D}"/>
                </a:ext>
              </a:extLst>
            </p:cNvPr>
            <p:cNvSpPr txBox="1"/>
            <p:nvPr/>
          </p:nvSpPr>
          <p:spPr>
            <a:xfrm>
              <a:off x="1968825" y="3720547"/>
              <a:ext cx="688009" cy="246221"/>
            </a:xfrm>
            <a:prstGeom prst="rect">
              <a:avLst/>
            </a:prstGeom>
            <a:noFill/>
          </p:spPr>
          <p:txBody>
            <a:bodyPr wrap="none" rtlCol="0">
              <a:spAutoFit/>
            </a:bodyPr>
            <a:lstStyle/>
            <a:p>
              <a:r>
                <a:rPr lang="pl-PL" sz="1000" dirty="0" err="1">
                  <a:latin typeface="Arial" panose="020B0604020202020204" pitchFamily="34" charset="0"/>
                  <a:cs typeface="Arial" panose="020B0604020202020204" pitchFamily="34" charset="0"/>
                </a:rPr>
                <a:t>Geotextil</a:t>
              </a:r>
              <a:endParaRPr lang="pl-PL" sz="1000" dirty="0">
                <a:latin typeface="Arial" panose="020B0604020202020204" pitchFamily="34" charset="0"/>
                <a:cs typeface="Arial" panose="020B0604020202020204" pitchFamily="34" charset="0"/>
              </a:endParaRPr>
            </a:p>
          </p:txBody>
        </p:sp>
        <p:sp>
          <p:nvSpPr>
            <p:cNvPr id="115" name="pole tekstowe 36">
              <a:extLst>
                <a:ext uri="{FF2B5EF4-FFF2-40B4-BE49-F238E27FC236}">
                  <a16:creationId xmlns:a16="http://schemas.microsoft.com/office/drawing/2014/main" id="{37D26D45-9D7B-3992-8450-B4A155EC8458}"/>
                </a:ext>
              </a:extLst>
            </p:cNvPr>
            <p:cNvSpPr txBox="1"/>
            <p:nvPr/>
          </p:nvSpPr>
          <p:spPr>
            <a:xfrm>
              <a:off x="1940608" y="4053221"/>
              <a:ext cx="1750800" cy="246221"/>
            </a:xfrm>
            <a:prstGeom prst="rect">
              <a:avLst/>
            </a:prstGeom>
            <a:noFill/>
          </p:spPr>
          <p:txBody>
            <a:bodyPr wrap="none" rtlCol="0">
              <a:spAutoFit/>
            </a:bodyPr>
            <a:lstStyle/>
            <a:p>
              <a:r>
                <a:rPr lang="pl-PL" sz="1000" dirty="0" err="1">
                  <a:latin typeface="Arial" panose="020B0604020202020204" pitchFamily="34" charset="0"/>
                  <a:cs typeface="Arial" panose="020B0604020202020204" pitchFamily="34" charset="0"/>
                </a:rPr>
                <a:t>Piedra de dolomita triturada</a:t>
              </a:r>
              <a:endParaRPr lang="pl-PL" sz="1000" dirty="0">
                <a:latin typeface="Arial" panose="020B0604020202020204" pitchFamily="34" charset="0"/>
                <a:cs typeface="Arial" panose="020B0604020202020204" pitchFamily="34" charset="0"/>
              </a:endParaRPr>
            </a:p>
          </p:txBody>
        </p:sp>
        <p:cxnSp>
          <p:nvCxnSpPr>
            <p:cNvPr id="116" name="Łącznik prostoliniowy 37">
              <a:extLst>
                <a:ext uri="{FF2B5EF4-FFF2-40B4-BE49-F238E27FC236}">
                  <a16:creationId xmlns:a16="http://schemas.microsoft.com/office/drawing/2014/main" id="{6413612B-474A-E058-508B-A8786C7532FA}"/>
                </a:ext>
              </a:extLst>
            </p:cNvPr>
            <p:cNvCxnSpPr/>
            <p:nvPr/>
          </p:nvCxnSpPr>
          <p:spPr>
            <a:xfrm>
              <a:off x="1940608" y="5202794"/>
              <a:ext cx="986829"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sp>
          <p:nvSpPr>
            <p:cNvPr id="117" name="pole tekstowe 38">
              <a:extLst>
                <a:ext uri="{FF2B5EF4-FFF2-40B4-BE49-F238E27FC236}">
                  <a16:creationId xmlns:a16="http://schemas.microsoft.com/office/drawing/2014/main" id="{E699127B-4950-3722-1DBB-0CFA39058009}"/>
                </a:ext>
              </a:extLst>
            </p:cNvPr>
            <p:cNvSpPr txBox="1"/>
            <p:nvPr/>
          </p:nvSpPr>
          <p:spPr>
            <a:xfrm>
              <a:off x="1968825" y="4918168"/>
              <a:ext cx="1207382" cy="246221"/>
            </a:xfrm>
            <a:prstGeom prst="rect">
              <a:avLst/>
            </a:prstGeom>
            <a:noFill/>
          </p:spPr>
          <p:txBody>
            <a:bodyPr wrap="none" rtlCol="0">
              <a:spAutoFit/>
            </a:bodyPr>
            <a:lstStyle/>
            <a:p>
              <a:r>
                <a:rPr lang="pl-PL" sz="1000" dirty="0">
                  <a:latin typeface="Arial" panose="020B0604020202020204" pitchFamily="34" charset="0"/>
                  <a:cs typeface="Arial" panose="020B0604020202020204" pitchFamily="34" charset="0"/>
                </a:rPr>
                <a:t>Residuos min</a:t>
              </a:r>
              <a:r>
                <a:rPr lang="pl-PL" sz="1000" dirty="0" err="1">
                  <a:latin typeface="Arial" panose="020B0604020202020204" pitchFamily="34" charset="0"/>
                  <a:cs typeface="Arial" panose="020B0604020202020204" pitchFamily="34" charset="0"/>
                </a:rPr>
                <a:t>eros</a:t>
              </a:r>
            </a:p>
          </p:txBody>
        </p:sp>
        <p:cxnSp>
          <p:nvCxnSpPr>
            <p:cNvPr id="118" name="Łącznik prostoliniowy 14">
              <a:extLst>
                <a:ext uri="{FF2B5EF4-FFF2-40B4-BE49-F238E27FC236}">
                  <a16:creationId xmlns:a16="http://schemas.microsoft.com/office/drawing/2014/main" id="{E5AF84C8-9228-C6EA-7BCD-9B8548C7D600}"/>
                </a:ext>
              </a:extLst>
            </p:cNvPr>
            <p:cNvCxnSpPr/>
            <p:nvPr/>
          </p:nvCxnSpPr>
          <p:spPr>
            <a:xfrm>
              <a:off x="8637472" y="5202794"/>
              <a:ext cx="958087"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sp>
          <p:nvSpPr>
            <p:cNvPr id="119" name="pole tekstowe 15">
              <a:extLst>
                <a:ext uri="{FF2B5EF4-FFF2-40B4-BE49-F238E27FC236}">
                  <a16:creationId xmlns:a16="http://schemas.microsoft.com/office/drawing/2014/main" id="{40D24659-70D6-78AF-CD7F-96F7F254F0A9}"/>
                </a:ext>
              </a:extLst>
            </p:cNvPr>
            <p:cNvSpPr txBox="1"/>
            <p:nvPr/>
          </p:nvSpPr>
          <p:spPr>
            <a:xfrm>
              <a:off x="8657352" y="4908728"/>
              <a:ext cx="1207382" cy="246221"/>
            </a:xfrm>
            <a:prstGeom prst="rect">
              <a:avLst/>
            </a:prstGeom>
            <a:noFill/>
          </p:spPr>
          <p:txBody>
            <a:bodyPr wrap="none" rtlCol="0">
              <a:spAutoFit/>
            </a:bodyPr>
            <a:lstStyle/>
            <a:p>
              <a:r>
                <a:rPr lang="pl-PL" sz="1000" dirty="0">
                  <a:latin typeface="Arial" panose="020B0604020202020204" pitchFamily="34" charset="0"/>
                  <a:cs typeface="Arial" panose="020B0604020202020204" pitchFamily="34" charset="0"/>
                </a:rPr>
                <a:t>Residuos min</a:t>
              </a:r>
              <a:r>
                <a:rPr lang="pl-PL" sz="1000" dirty="0" err="1">
                  <a:latin typeface="Arial" panose="020B0604020202020204" pitchFamily="34" charset="0"/>
                  <a:cs typeface="Arial" panose="020B0604020202020204" pitchFamily="34" charset="0"/>
                </a:rPr>
                <a:t>eros</a:t>
              </a:r>
            </a:p>
          </p:txBody>
        </p:sp>
        <p:cxnSp>
          <p:nvCxnSpPr>
            <p:cNvPr id="120" name="Łącznik prostoliniowy 16">
              <a:extLst>
                <a:ext uri="{FF2B5EF4-FFF2-40B4-BE49-F238E27FC236}">
                  <a16:creationId xmlns:a16="http://schemas.microsoft.com/office/drawing/2014/main" id="{20A40EBC-50C6-C480-AF0F-F67D357C232D}"/>
                </a:ext>
              </a:extLst>
            </p:cNvPr>
            <p:cNvCxnSpPr/>
            <p:nvPr/>
          </p:nvCxnSpPr>
          <p:spPr>
            <a:xfrm>
              <a:off x="8617591" y="4219558"/>
              <a:ext cx="958087"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sp>
          <p:nvSpPr>
            <p:cNvPr id="121" name="pole tekstowe 17">
              <a:extLst>
                <a:ext uri="{FF2B5EF4-FFF2-40B4-BE49-F238E27FC236}">
                  <a16:creationId xmlns:a16="http://schemas.microsoft.com/office/drawing/2014/main" id="{0E5A2CAF-3E95-D506-BCED-E552037593F0}"/>
                </a:ext>
              </a:extLst>
            </p:cNvPr>
            <p:cNvSpPr txBox="1"/>
            <p:nvPr/>
          </p:nvSpPr>
          <p:spPr>
            <a:xfrm>
              <a:off x="8584081" y="3720577"/>
              <a:ext cx="1885453" cy="400110"/>
            </a:xfrm>
            <a:prstGeom prst="rect">
              <a:avLst/>
            </a:prstGeom>
            <a:noFill/>
          </p:spPr>
          <p:txBody>
            <a:bodyPr wrap="none" rtlCol="0">
              <a:spAutoFit/>
            </a:bodyPr>
            <a:lstStyle/>
            <a:p>
              <a:r>
                <a:rPr lang="pl-PL" sz="1000" dirty="0" err="1">
                  <a:latin typeface="Arial" panose="020B0604020202020204" pitchFamily="34" charset="0"/>
                  <a:cs typeface="Arial" panose="020B0604020202020204" pitchFamily="34" charset="0"/>
                </a:rPr>
                <a:t>Mezcla </a:t>
              </a:r>
              <a:r>
                <a:rPr lang="pl-PL" sz="1000" dirty="0">
                  <a:latin typeface="Arial" panose="020B0604020202020204" pitchFamily="34" charset="0"/>
                  <a:cs typeface="Arial" panose="020B0604020202020204" pitchFamily="34" charset="0"/>
                </a:rPr>
                <a:t>de </a:t>
              </a:r>
              <a:r>
                <a:rPr lang="pl-PL" sz="1000" dirty="0" err="1">
                  <a:latin typeface="Arial" panose="020B0604020202020204" pitchFamily="34" charset="0"/>
                  <a:cs typeface="Arial" panose="020B0604020202020204" pitchFamily="34" charset="0"/>
                </a:rPr>
                <a:t>sustitutos del suelo</a:t>
              </a:r>
              <a:endParaRPr lang="pl-PL" sz="1000" dirty="0">
                <a:latin typeface="Arial" panose="020B0604020202020204" pitchFamily="34" charset="0"/>
                <a:cs typeface="Arial" panose="020B0604020202020204" pitchFamily="34" charset="0"/>
              </a:endParaRPr>
            </a:p>
            <a:p>
              <a:r>
                <a:rPr lang="pl-PL" sz="1000" dirty="0">
                  <a:latin typeface="Arial" panose="020B0604020202020204" pitchFamily="34" charset="0"/>
                  <a:cs typeface="Arial" panose="020B0604020202020204" pitchFamily="34" charset="0"/>
                </a:rPr>
                <a:t>y </a:t>
              </a:r>
              <a:r>
                <a:rPr lang="pl-PL" sz="1000" dirty="0" err="1">
                  <a:latin typeface="Arial" panose="020B0604020202020204" pitchFamily="34" charset="0"/>
                  <a:cs typeface="Arial" panose="020B0604020202020204" pitchFamily="34" charset="0"/>
                </a:rPr>
                <a:t>residuos mineros</a:t>
              </a:r>
              <a:endParaRPr lang="pl-PL" sz="1000" dirty="0">
                <a:latin typeface="Arial" panose="020B0604020202020204" pitchFamily="34" charset="0"/>
                <a:cs typeface="Arial" panose="020B0604020202020204" pitchFamily="34" charset="0"/>
              </a:endParaRPr>
            </a:p>
          </p:txBody>
        </p:sp>
        <p:cxnSp>
          <p:nvCxnSpPr>
            <p:cNvPr id="122" name="Łącznik prostoliniowy 19">
              <a:extLst>
                <a:ext uri="{FF2B5EF4-FFF2-40B4-BE49-F238E27FC236}">
                  <a16:creationId xmlns:a16="http://schemas.microsoft.com/office/drawing/2014/main" id="{1A1D84C3-9BF0-C9E0-370F-1C0DF8FF8586}"/>
                </a:ext>
              </a:extLst>
            </p:cNvPr>
            <p:cNvCxnSpPr/>
            <p:nvPr/>
          </p:nvCxnSpPr>
          <p:spPr>
            <a:xfrm>
              <a:off x="8637472" y="2928257"/>
              <a:ext cx="1581175" cy="0"/>
            </a:xfrm>
            <a:prstGeom prst="line">
              <a:avLst/>
            </a:prstGeom>
            <a:ln>
              <a:headEnd type="stealth"/>
            </a:ln>
          </p:spPr>
          <p:style>
            <a:lnRef idx="1">
              <a:schemeClr val="accent1"/>
            </a:lnRef>
            <a:fillRef idx="0">
              <a:schemeClr val="accent1"/>
            </a:fillRef>
            <a:effectRef idx="0">
              <a:schemeClr val="accent1"/>
            </a:effectRef>
            <a:fontRef idx="minor">
              <a:schemeClr val="tx1"/>
            </a:fontRef>
          </p:style>
        </p:cxnSp>
        <p:sp>
          <p:nvSpPr>
            <p:cNvPr id="123" name="pole tekstowe 23">
              <a:extLst>
                <a:ext uri="{FF2B5EF4-FFF2-40B4-BE49-F238E27FC236}">
                  <a16:creationId xmlns:a16="http://schemas.microsoft.com/office/drawing/2014/main" id="{0A8200B6-0931-1E47-8DFB-97262D8A11DB}"/>
                </a:ext>
              </a:extLst>
            </p:cNvPr>
            <p:cNvSpPr txBox="1"/>
            <p:nvPr/>
          </p:nvSpPr>
          <p:spPr>
            <a:xfrm>
              <a:off x="1951320" y="2605242"/>
              <a:ext cx="2138228" cy="246221"/>
            </a:xfrm>
            <a:prstGeom prst="rect">
              <a:avLst/>
            </a:prstGeom>
            <a:noFill/>
          </p:spPr>
          <p:txBody>
            <a:bodyPr wrap="square" rtlCol="0">
              <a:spAutoFit/>
            </a:bodyPr>
            <a:lstStyle/>
            <a:p>
              <a:r>
                <a:rPr lang="pl-PL" sz="1000" dirty="0" err="1">
                  <a:latin typeface="Arial" panose="020B0604020202020204" pitchFamily="34" charset="0"/>
                  <a:cs typeface="Arial" panose="020B0604020202020204" pitchFamily="34" charset="0"/>
                </a:rPr>
                <a:t>Suelos artificiales sustitutos </a:t>
              </a:r>
              <a:r>
                <a:rPr lang="pl-PL" sz="1000" dirty="0">
                  <a:latin typeface="Arial" panose="020B0604020202020204" pitchFamily="34" charset="0"/>
                  <a:cs typeface="Arial" panose="020B0604020202020204" pitchFamily="34" charset="0"/>
                </a:rPr>
                <a:t>0,4m</a:t>
              </a:r>
              <a:endParaRPr lang="pl-PL" sz="1000" baseline="30000" dirty="0">
                <a:latin typeface="Arial" panose="020B0604020202020204" pitchFamily="34" charset="0"/>
                <a:cs typeface="Arial" panose="020B0604020202020204" pitchFamily="34" charset="0"/>
              </a:endParaRPr>
            </a:p>
          </p:txBody>
        </p:sp>
        <p:sp>
          <p:nvSpPr>
            <p:cNvPr id="124" name="pole tekstowe 24">
              <a:extLst>
                <a:ext uri="{FF2B5EF4-FFF2-40B4-BE49-F238E27FC236}">
                  <a16:creationId xmlns:a16="http://schemas.microsoft.com/office/drawing/2014/main" id="{DC2AFE19-6474-4CF4-2927-CCD2BAB16897}"/>
                </a:ext>
              </a:extLst>
            </p:cNvPr>
            <p:cNvSpPr txBox="1"/>
            <p:nvPr/>
          </p:nvSpPr>
          <p:spPr>
            <a:xfrm>
              <a:off x="8579511" y="2595583"/>
              <a:ext cx="1771620" cy="400110"/>
            </a:xfrm>
            <a:prstGeom prst="rect">
              <a:avLst/>
            </a:prstGeom>
            <a:noFill/>
          </p:spPr>
          <p:txBody>
            <a:bodyPr wrap="square" rtlCol="0">
              <a:spAutoFit/>
            </a:bodyPr>
            <a:lstStyle/>
            <a:p>
              <a:r>
                <a:rPr lang="pl-PL" sz="1000" dirty="0" err="1">
                  <a:latin typeface="Arial" panose="020B0604020202020204" pitchFamily="34" charset="0"/>
                  <a:cs typeface="Arial" panose="020B0604020202020204" pitchFamily="34" charset="0"/>
                </a:rPr>
                <a:t>Sustitutos artificiales del suelo</a:t>
              </a:r>
              <a:endParaRPr lang="pl-PL" sz="1000" baseline="30000" dirty="0">
                <a:latin typeface="Arial" panose="020B0604020202020204" pitchFamily="34" charset="0"/>
                <a:cs typeface="Arial" panose="020B0604020202020204" pitchFamily="34" charset="0"/>
              </a:endParaRPr>
            </a:p>
          </p:txBody>
        </p:sp>
      </p:grpSp>
      <p:grpSp>
        <p:nvGrpSpPr>
          <p:cNvPr id="125" name="Grupo 124">
            <a:extLst>
              <a:ext uri="{FF2B5EF4-FFF2-40B4-BE49-F238E27FC236}">
                <a16:creationId xmlns:a16="http://schemas.microsoft.com/office/drawing/2014/main" id="{99F5E78B-B511-E549-6089-E4260BB29EEB}"/>
              </a:ext>
            </a:extLst>
          </p:cNvPr>
          <p:cNvGrpSpPr/>
          <p:nvPr/>
        </p:nvGrpSpPr>
        <p:grpSpPr>
          <a:xfrm>
            <a:off x="755239" y="0"/>
            <a:ext cx="8436458" cy="788466"/>
            <a:chOff x="755239" y="0"/>
            <a:chExt cx="8436458" cy="788466"/>
          </a:xfrm>
        </p:grpSpPr>
        <p:sp>
          <p:nvSpPr>
            <p:cNvPr id="126" name="Redondear rectángulo de esquina diagonal 125">
              <a:extLst>
                <a:ext uri="{FF2B5EF4-FFF2-40B4-BE49-F238E27FC236}">
                  <a16:creationId xmlns:a16="http://schemas.microsoft.com/office/drawing/2014/main" id="{D81D1C18-6762-AB29-1937-05BCEA4A5A96}"/>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7" name="Redondear rectángulo de esquina diagonal 126">
              <a:extLst>
                <a:ext uri="{FF2B5EF4-FFF2-40B4-BE49-F238E27FC236}">
                  <a16:creationId xmlns:a16="http://schemas.microsoft.com/office/drawing/2014/main" id="{689CC102-44EB-803A-0839-5D7AC3A04D82}"/>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8" name="CuadroTexto 127">
              <a:extLst>
                <a:ext uri="{FF2B5EF4-FFF2-40B4-BE49-F238E27FC236}">
                  <a16:creationId xmlns:a16="http://schemas.microsoft.com/office/drawing/2014/main" id="{096AA2C2-F1FA-3E85-8D21-5FDE06C1E1CD}"/>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Concepto de polígono</a:t>
              </a:r>
            </a:p>
          </p:txBody>
        </p:sp>
        <p:pic>
          <p:nvPicPr>
            <p:cNvPr id="129" name="Obraz 1">
              <a:extLst>
                <a:ext uri="{FF2B5EF4-FFF2-40B4-BE49-F238E27FC236}">
                  <a16:creationId xmlns:a16="http://schemas.microsoft.com/office/drawing/2014/main" id="{1B78987C-3B23-CF90-C468-1631F8349AC9}"/>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7429294" y="136203"/>
              <a:ext cx="1344377" cy="506798"/>
            </a:xfrm>
            <a:prstGeom prst="rect">
              <a:avLst/>
            </a:prstGeom>
            <a:noFill/>
            <a:ln>
              <a:noFill/>
            </a:ln>
          </p:spPr>
        </p:pic>
      </p:grpSp>
    </p:spTree>
    <p:extLst>
      <p:ext uri="{BB962C8B-B14F-4D97-AF65-F5344CB8AC3E}">
        <p14:creationId xmlns:p14="http://schemas.microsoft.com/office/powerpoint/2010/main" val="3196216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5B88CB7-A272-CADF-247E-1A8DDE30F5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7333" y="650963"/>
            <a:ext cx="6372560" cy="5556074"/>
          </a:xfrm>
          <a:prstGeom prst="rect">
            <a:avLst/>
          </a:prstGeom>
        </p:spPr>
      </p:pic>
      <p:pic>
        <p:nvPicPr>
          <p:cNvPr id="4" name="Picture 3">
            <a:extLst>
              <a:ext uri="{FF2B5EF4-FFF2-40B4-BE49-F238E27FC236}">
                <a16:creationId xmlns:a16="http://schemas.microsoft.com/office/drawing/2014/main" id="{343CC9E8-6AB7-47AD-A8FB-BF541A0EB75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458573" y="910199"/>
            <a:ext cx="5961559" cy="3382038"/>
          </a:xfrm>
          <a:prstGeom prst="rect">
            <a:avLst/>
          </a:prstGeom>
          <a:noFill/>
          <a:ln w="9525">
            <a:noFill/>
            <a:miter lim="800000"/>
            <a:headEnd/>
            <a:tailEnd/>
          </a:ln>
        </p:spPr>
      </p:pic>
      <p:sp>
        <p:nvSpPr>
          <p:cNvPr id="7" name="Elipse 6">
            <a:extLst>
              <a:ext uri="{FF2B5EF4-FFF2-40B4-BE49-F238E27FC236}">
                <a16:creationId xmlns:a16="http://schemas.microsoft.com/office/drawing/2014/main" id="{A87160AD-D92B-5B00-5CCB-0AE6AC1121AF}"/>
              </a:ext>
            </a:extLst>
          </p:cNvPr>
          <p:cNvSpPr/>
          <p:nvPr/>
        </p:nvSpPr>
        <p:spPr>
          <a:xfrm>
            <a:off x="6659519" y="910199"/>
            <a:ext cx="3447473" cy="3400639"/>
          </a:xfrm>
          <a:prstGeom prst="ellipse">
            <a:avLst/>
          </a:prstGeom>
          <a:solidFill>
            <a:schemeClr val="bg1"/>
          </a:solidFill>
          <a:ln>
            <a:noFill/>
          </a:ln>
          <a:effectLst>
            <a:outerShdw blurRad="634874" dist="101984" dir="4920000" sx="96000" sy="96000" algn="tl" rotWithShape="0">
              <a:schemeClr val="accent4">
                <a:lumMod val="75000"/>
                <a:alpha val="2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dondear rectángulo de esquina diagonal 10">
            <a:extLst>
              <a:ext uri="{FF2B5EF4-FFF2-40B4-BE49-F238E27FC236}">
                <a16:creationId xmlns:a16="http://schemas.microsoft.com/office/drawing/2014/main" id="{0F174454-BB1A-129E-FD89-D5894E6EF2E3}"/>
              </a:ext>
            </a:extLst>
          </p:cNvPr>
          <p:cNvSpPr/>
          <p:nvPr/>
        </p:nvSpPr>
        <p:spPr>
          <a:xfrm rot="5400000">
            <a:off x="8066730" y="-840445"/>
            <a:ext cx="633051" cy="5066063"/>
          </a:xfrm>
          <a:prstGeom prst="round2DiagRect">
            <a:avLst>
              <a:gd name="adj1" fmla="val 41939"/>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TextBox 18">
            <a:extLst>
              <a:ext uri="{FF2B5EF4-FFF2-40B4-BE49-F238E27FC236}">
                <a16:creationId xmlns:a16="http://schemas.microsoft.com/office/drawing/2014/main" id="{59CB91AC-6ECB-F6CD-2A39-A085D2304E81}"/>
              </a:ext>
            </a:extLst>
          </p:cNvPr>
          <p:cNvSpPr txBox="1"/>
          <p:nvPr/>
        </p:nvSpPr>
        <p:spPr>
          <a:xfrm>
            <a:off x="6022671" y="1526659"/>
            <a:ext cx="4721169" cy="338554"/>
          </a:xfrm>
          <a:prstGeom prst="rect">
            <a:avLst/>
          </a:prstGeom>
          <a:noFill/>
        </p:spPr>
        <p:txBody>
          <a:bodyPr wrap="square">
            <a:spAutoFit/>
          </a:bodyPr>
          <a:lstStyle/>
          <a:p>
            <a:pPr algn="ctr">
              <a:spcBef>
                <a:spcPts val="1200"/>
              </a:spcBef>
            </a:pPr>
            <a:r>
              <a:rPr lang="es-ES" sz="1600" noProof="1">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https://www.youtube.com/watch?v=ZfOP0soqpms </a:t>
            </a:r>
            <a:endParaRPr lang="es-ES" sz="1600" noProof="1">
              <a:solidFill>
                <a:schemeClr val="bg1"/>
              </a:solidFill>
              <a:latin typeface="Arial" panose="020B0604020202020204" pitchFamily="34" charset="0"/>
              <a:cs typeface="Arial" panose="020B0604020202020204" pitchFamily="34" charset="0"/>
            </a:endParaRPr>
          </a:p>
        </p:txBody>
      </p:sp>
      <p:pic>
        <p:nvPicPr>
          <p:cNvPr id="14" name="Obraz 1">
            <a:extLst>
              <a:ext uri="{FF2B5EF4-FFF2-40B4-BE49-F238E27FC236}">
                <a16:creationId xmlns:a16="http://schemas.microsoft.com/office/drawing/2014/main" id="{CBA40C65-3224-4761-DE0E-FBF4EF23F6E5}"/>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23072" y="2292344"/>
            <a:ext cx="2580328" cy="972722"/>
          </a:xfrm>
          <a:prstGeom prst="rect">
            <a:avLst/>
          </a:prstGeom>
          <a:noFill/>
          <a:ln>
            <a:noFill/>
          </a:ln>
        </p:spPr>
      </p:pic>
    </p:spTree>
    <p:extLst>
      <p:ext uri="{BB962C8B-B14F-4D97-AF65-F5344CB8AC3E}">
        <p14:creationId xmlns:p14="http://schemas.microsoft.com/office/powerpoint/2010/main" val="121661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erda 2">
            <a:extLst>
              <a:ext uri="{FF2B5EF4-FFF2-40B4-BE49-F238E27FC236}">
                <a16:creationId xmlns:a16="http://schemas.microsoft.com/office/drawing/2014/main" id="{A898D572-5FF2-DBD5-2EE3-4D6D9DBCFE21}"/>
              </a:ext>
            </a:extLst>
          </p:cNvPr>
          <p:cNvSpPr/>
          <p:nvPr/>
        </p:nvSpPr>
        <p:spPr>
          <a:xfrm rot="6722845">
            <a:off x="3341164" y="4449716"/>
            <a:ext cx="5056159" cy="5056159"/>
          </a:xfrm>
          <a:prstGeom prst="chord">
            <a:avLst>
              <a:gd name="adj1" fmla="val 4219453"/>
              <a:gd name="adj2" fmla="val 14735932"/>
            </a:avLst>
          </a:prstGeom>
          <a:solidFill>
            <a:srgbClr val="92D050">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9" name="Elipse 128">
            <a:extLst>
              <a:ext uri="{FF2B5EF4-FFF2-40B4-BE49-F238E27FC236}">
                <a16:creationId xmlns:a16="http://schemas.microsoft.com/office/drawing/2014/main" id="{B6E209C5-8A4D-6D4A-CA29-0A95B4722001}"/>
              </a:ext>
            </a:extLst>
          </p:cNvPr>
          <p:cNvSpPr/>
          <p:nvPr/>
        </p:nvSpPr>
        <p:spPr>
          <a:xfrm>
            <a:off x="7704938" y="4782201"/>
            <a:ext cx="1530720" cy="1509926"/>
          </a:xfrm>
          <a:prstGeom prst="ellipse">
            <a:avLst/>
          </a:prstGeom>
          <a:solidFill>
            <a:srgbClr val="00B050">
              <a:alpha val="64365"/>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26" name="Group 52">
            <a:extLst>
              <a:ext uri="{FF2B5EF4-FFF2-40B4-BE49-F238E27FC236}">
                <a16:creationId xmlns:a16="http://schemas.microsoft.com/office/drawing/2014/main" id="{43BCC19A-9BE1-1C1D-E4F3-5EDB5FF91C4A}"/>
              </a:ext>
            </a:extLst>
          </p:cNvPr>
          <p:cNvGrpSpPr/>
          <p:nvPr/>
        </p:nvGrpSpPr>
        <p:grpSpPr>
          <a:xfrm rot="10800000">
            <a:off x="4770777" y="1262243"/>
            <a:ext cx="1051273" cy="828492"/>
            <a:chOff x="5946775" y="4468572"/>
            <a:chExt cx="2105025" cy="1658938"/>
          </a:xfrm>
        </p:grpSpPr>
        <p:sp>
          <p:nvSpPr>
            <p:cNvPr id="127" name="Freeform 46">
              <a:extLst>
                <a:ext uri="{FF2B5EF4-FFF2-40B4-BE49-F238E27FC236}">
                  <a16:creationId xmlns:a16="http://schemas.microsoft.com/office/drawing/2014/main" id="{5524055E-CD1D-CF13-1BA9-03B6879A6EE7}"/>
                </a:ext>
              </a:extLst>
            </p:cNvPr>
            <p:cNvSpPr>
              <a:spLocks/>
            </p:cNvSpPr>
            <p:nvPr/>
          </p:nvSpPr>
          <p:spPr bwMode="auto">
            <a:xfrm>
              <a:off x="5946775" y="5032135"/>
              <a:ext cx="2105025" cy="534988"/>
            </a:xfrm>
            <a:custGeom>
              <a:avLst/>
              <a:gdLst>
                <a:gd name="T0" fmla="*/ 79 w 624"/>
                <a:gd name="T1" fmla="*/ 159 h 159"/>
                <a:gd name="T2" fmla="*/ 545 w 624"/>
                <a:gd name="T3" fmla="*/ 159 h 159"/>
                <a:gd name="T4" fmla="*/ 624 w 624"/>
                <a:gd name="T5" fmla="*/ 79 h 159"/>
                <a:gd name="T6" fmla="*/ 545 w 624"/>
                <a:gd name="T7" fmla="*/ 0 h 159"/>
                <a:gd name="T8" fmla="*/ 79 w 624"/>
                <a:gd name="T9" fmla="*/ 0 h 159"/>
                <a:gd name="T10" fmla="*/ 0 w 624"/>
                <a:gd name="T11" fmla="*/ 79 h 159"/>
                <a:gd name="T12" fmla="*/ 79 w 624"/>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624" h="159">
                  <a:moveTo>
                    <a:pt x="79" y="159"/>
                  </a:moveTo>
                  <a:cubicBezTo>
                    <a:pt x="545" y="159"/>
                    <a:pt x="545" y="159"/>
                    <a:pt x="545" y="159"/>
                  </a:cubicBezTo>
                  <a:cubicBezTo>
                    <a:pt x="589" y="159"/>
                    <a:pt x="624" y="123"/>
                    <a:pt x="624" y="79"/>
                  </a:cubicBezTo>
                  <a:cubicBezTo>
                    <a:pt x="624" y="35"/>
                    <a:pt x="589" y="0"/>
                    <a:pt x="545" y="0"/>
                  </a:cubicBezTo>
                  <a:cubicBezTo>
                    <a:pt x="79" y="0"/>
                    <a:pt x="79" y="0"/>
                    <a:pt x="79" y="0"/>
                  </a:cubicBezTo>
                  <a:cubicBezTo>
                    <a:pt x="35" y="0"/>
                    <a:pt x="0" y="35"/>
                    <a:pt x="0" y="79"/>
                  </a:cubicBezTo>
                  <a:cubicBezTo>
                    <a:pt x="0" y="123"/>
                    <a:pt x="35" y="159"/>
                    <a:pt x="79" y="159"/>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47">
              <a:extLst>
                <a:ext uri="{FF2B5EF4-FFF2-40B4-BE49-F238E27FC236}">
                  <a16:creationId xmlns:a16="http://schemas.microsoft.com/office/drawing/2014/main" id="{1D66A731-6FEB-7D53-659A-26DDA5E8D937}"/>
                </a:ext>
              </a:extLst>
            </p:cNvPr>
            <p:cNvSpPr>
              <a:spLocks/>
            </p:cNvSpPr>
            <p:nvPr/>
          </p:nvSpPr>
          <p:spPr bwMode="auto">
            <a:xfrm>
              <a:off x="5946775" y="4468572"/>
              <a:ext cx="1096963" cy="1658938"/>
            </a:xfrm>
            <a:custGeom>
              <a:avLst/>
              <a:gdLst>
                <a:gd name="T0" fmla="*/ 0 w 325"/>
                <a:gd name="T1" fmla="*/ 246 h 492"/>
                <a:gd name="T2" fmla="*/ 24 w 325"/>
                <a:gd name="T3" fmla="*/ 304 h 492"/>
                <a:gd name="T4" fmla="*/ 25 w 325"/>
                <a:gd name="T5" fmla="*/ 304 h 492"/>
                <a:gd name="T6" fmla="*/ 182 w 325"/>
                <a:gd name="T7" fmla="*/ 461 h 492"/>
                <a:gd name="T8" fmla="*/ 294 w 325"/>
                <a:gd name="T9" fmla="*/ 461 h 492"/>
                <a:gd name="T10" fmla="*/ 294 w 325"/>
                <a:gd name="T11" fmla="*/ 349 h 492"/>
                <a:gd name="T12" fmla="*/ 191 w 325"/>
                <a:gd name="T13" fmla="*/ 246 h 492"/>
                <a:gd name="T14" fmla="*/ 294 w 325"/>
                <a:gd name="T15" fmla="*/ 144 h 492"/>
                <a:gd name="T16" fmla="*/ 294 w 325"/>
                <a:gd name="T17" fmla="*/ 31 h 492"/>
                <a:gd name="T18" fmla="*/ 182 w 325"/>
                <a:gd name="T19" fmla="*/ 31 h 492"/>
                <a:gd name="T20" fmla="*/ 25 w 325"/>
                <a:gd name="T21" fmla="*/ 188 h 492"/>
                <a:gd name="T22" fmla="*/ 24 w 325"/>
                <a:gd name="T23" fmla="*/ 188 h 492"/>
                <a:gd name="T24" fmla="*/ 0 w 325"/>
                <a:gd name="T25" fmla="*/ 24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2">
                  <a:moveTo>
                    <a:pt x="0" y="246"/>
                  </a:moveTo>
                  <a:cubicBezTo>
                    <a:pt x="0" y="269"/>
                    <a:pt x="9" y="289"/>
                    <a:pt x="24" y="304"/>
                  </a:cubicBezTo>
                  <a:cubicBezTo>
                    <a:pt x="25" y="304"/>
                    <a:pt x="25" y="304"/>
                    <a:pt x="25" y="304"/>
                  </a:cubicBezTo>
                  <a:cubicBezTo>
                    <a:pt x="182" y="461"/>
                    <a:pt x="182" y="461"/>
                    <a:pt x="182" y="461"/>
                  </a:cubicBezTo>
                  <a:cubicBezTo>
                    <a:pt x="213" y="492"/>
                    <a:pt x="263" y="492"/>
                    <a:pt x="294" y="461"/>
                  </a:cubicBezTo>
                  <a:cubicBezTo>
                    <a:pt x="325" y="430"/>
                    <a:pt x="325" y="380"/>
                    <a:pt x="294" y="349"/>
                  </a:cubicBezTo>
                  <a:cubicBezTo>
                    <a:pt x="191" y="246"/>
                    <a:pt x="191" y="246"/>
                    <a:pt x="191" y="246"/>
                  </a:cubicBezTo>
                  <a:cubicBezTo>
                    <a:pt x="294" y="144"/>
                    <a:pt x="294" y="144"/>
                    <a:pt x="294" y="144"/>
                  </a:cubicBezTo>
                  <a:cubicBezTo>
                    <a:pt x="325" y="113"/>
                    <a:pt x="325" y="62"/>
                    <a:pt x="294" y="31"/>
                  </a:cubicBezTo>
                  <a:cubicBezTo>
                    <a:pt x="263" y="0"/>
                    <a:pt x="213" y="0"/>
                    <a:pt x="182" y="31"/>
                  </a:cubicBezTo>
                  <a:cubicBezTo>
                    <a:pt x="25" y="188"/>
                    <a:pt x="25" y="188"/>
                    <a:pt x="25" y="188"/>
                  </a:cubicBezTo>
                  <a:cubicBezTo>
                    <a:pt x="24" y="188"/>
                    <a:pt x="24" y="188"/>
                    <a:pt x="24" y="188"/>
                  </a:cubicBezTo>
                  <a:cubicBezTo>
                    <a:pt x="9" y="203"/>
                    <a:pt x="0" y="223"/>
                    <a:pt x="0" y="246"/>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74" name="Conector recto 73">
            <a:extLst>
              <a:ext uri="{FF2B5EF4-FFF2-40B4-BE49-F238E27FC236}">
                <a16:creationId xmlns:a16="http://schemas.microsoft.com/office/drawing/2014/main" id="{7B2CC877-47A2-84A7-20FD-0E757388733D}"/>
              </a:ext>
            </a:extLst>
          </p:cNvPr>
          <p:cNvCxnSpPr>
            <a:cxnSpLocks/>
          </p:cNvCxnSpPr>
          <p:nvPr/>
        </p:nvCxnSpPr>
        <p:spPr>
          <a:xfrm flipV="1">
            <a:off x="3268190" y="2281187"/>
            <a:ext cx="0" cy="2396691"/>
          </a:xfrm>
          <a:prstGeom prst="line">
            <a:avLst/>
          </a:prstGeom>
          <a:ln w="82550" cap="rnd">
            <a:solidFill>
              <a:schemeClr val="accent6">
                <a:lumMod val="60000"/>
                <a:lumOff val="40000"/>
              </a:schemeClr>
            </a:solidFill>
            <a:round/>
            <a:headEnd type="stealth" w="lg" len="med"/>
            <a:tailEnd type="none"/>
          </a:ln>
        </p:spPr>
        <p:style>
          <a:lnRef idx="1">
            <a:schemeClr val="accent1"/>
          </a:lnRef>
          <a:fillRef idx="0">
            <a:schemeClr val="accent1"/>
          </a:fillRef>
          <a:effectRef idx="0">
            <a:schemeClr val="accent1"/>
          </a:effectRef>
          <a:fontRef idx="minor">
            <a:schemeClr val="tx1"/>
          </a:fontRef>
        </p:style>
      </p:cxnSp>
      <p:sp>
        <p:nvSpPr>
          <p:cNvPr id="66" name="Rectángulo redondeado 65">
            <a:extLst>
              <a:ext uri="{FF2B5EF4-FFF2-40B4-BE49-F238E27FC236}">
                <a16:creationId xmlns:a16="http://schemas.microsoft.com/office/drawing/2014/main" id="{110850D2-B032-1211-5A66-D8E8C8FCE258}"/>
              </a:ext>
            </a:extLst>
          </p:cNvPr>
          <p:cNvSpPr/>
          <p:nvPr/>
        </p:nvSpPr>
        <p:spPr>
          <a:xfrm>
            <a:off x="1827172" y="2564822"/>
            <a:ext cx="2828336" cy="1629782"/>
          </a:xfrm>
          <a:prstGeom prst="roundRect">
            <a:avLst>
              <a:gd name="adj" fmla="val 46243"/>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Rectángulo 56">
            <a:extLst>
              <a:ext uri="{FF2B5EF4-FFF2-40B4-BE49-F238E27FC236}">
                <a16:creationId xmlns:a16="http://schemas.microsoft.com/office/drawing/2014/main" id="{85F7392B-C3D8-3D83-9410-3AFDAA8843FC}"/>
              </a:ext>
            </a:extLst>
          </p:cNvPr>
          <p:cNvSpPr/>
          <p:nvPr/>
        </p:nvSpPr>
        <p:spPr>
          <a:xfrm>
            <a:off x="2233207" y="1094958"/>
            <a:ext cx="2069966" cy="1069205"/>
          </a:xfrm>
          <a:prstGeom prst="rect">
            <a:avLst/>
          </a:prstGeom>
          <a:solidFill>
            <a:schemeClr val="bg1">
              <a:lumMod val="85000"/>
              <a:alpha val="8111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FBEECBF9-9D73-EDAE-DBC2-88CBC8D982C2}"/>
              </a:ext>
            </a:extLst>
          </p:cNvPr>
          <p:cNvSpPr txBox="1"/>
          <p:nvPr/>
        </p:nvSpPr>
        <p:spPr>
          <a:xfrm>
            <a:off x="5638800" y="2971800"/>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 name="pole tekstowe 15">
            <a:extLst>
              <a:ext uri="{FF2B5EF4-FFF2-40B4-BE49-F238E27FC236}">
                <a16:creationId xmlns:a16="http://schemas.microsoft.com/office/drawing/2014/main" id="{FA191B23-928F-FE23-60DB-63E26D266DC7}"/>
              </a:ext>
            </a:extLst>
          </p:cNvPr>
          <p:cNvSpPr txBox="1"/>
          <p:nvPr/>
        </p:nvSpPr>
        <p:spPr>
          <a:xfrm>
            <a:off x="2233207" y="1230228"/>
            <a:ext cx="2069966" cy="779561"/>
          </a:xfrm>
          <a:prstGeom prst="rect">
            <a:avLst/>
          </a:prstGeom>
          <a:noFill/>
        </p:spPr>
        <p:txBody>
          <a:bodyPr wrap="square" rtlCol="0">
            <a:spAutoFit/>
          </a:bodyPr>
          <a:lstStyle/>
          <a:p>
            <a:pPr algn="ctr"/>
            <a:r>
              <a:rPr lang="pl-PL" sz="1200" dirty="0" err="1">
                <a:latin typeface="Arial" panose="020B0604020202020204" pitchFamily="34" charset="0"/>
                <a:cs typeface="Arial" panose="020B0604020202020204" pitchFamily="34" charset="0"/>
              </a:rPr>
              <a:t>Zonas afectadas por la minería del carbón en distintas fases </a:t>
            </a:r>
            <a:r>
              <a:rPr lang="pl-PL" sz="1200" dirty="0">
                <a:latin typeface="Arial" panose="020B0604020202020204" pitchFamily="34" charset="0"/>
                <a:cs typeface="Arial" panose="020B0604020202020204" pitchFamily="34" charset="0"/>
              </a:rPr>
              <a:t>de </a:t>
            </a:r>
            <a:r>
              <a:rPr lang="pl-PL" sz="1200" dirty="0" err="1">
                <a:latin typeface="Arial" panose="020B0604020202020204" pitchFamily="34" charset="0"/>
                <a:cs typeface="Arial" panose="020B0604020202020204" pitchFamily="34" charset="0"/>
              </a:rPr>
              <a:t>restauración</a:t>
            </a:r>
            <a:endParaRPr lang="pl-PL" sz="1200" dirty="0">
              <a:latin typeface="Arial" panose="020B0604020202020204" pitchFamily="34" charset="0"/>
              <a:cs typeface="Arial" panose="020B0604020202020204" pitchFamily="34" charset="0"/>
            </a:endParaRPr>
          </a:p>
        </p:txBody>
      </p:sp>
      <p:sp>
        <p:nvSpPr>
          <p:cNvPr id="28" name="pole tekstowe 16">
            <a:extLst>
              <a:ext uri="{FF2B5EF4-FFF2-40B4-BE49-F238E27FC236}">
                <a16:creationId xmlns:a16="http://schemas.microsoft.com/office/drawing/2014/main" id="{770DEA7E-351E-1448-4096-1DF0F2AC2F9E}"/>
              </a:ext>
            </a:extLst>
          </p:cNvPr>
          <p:cNvSpPr txBox="1"/>
          <p:nvPr/>
        </p:nvSpPr>
        <p:spPr>
          <a:xfrm>
            <a:off x="5008339" y="4782201"/>
            <a:ext cx="1778196" cy="1754326"/>
          </a:xfrm>
          <a:prstGeom prst="rect">
            <a:avLst/>
          </a:prstGeom>
          <a:noFill/>
        </p:spPr>
        <p:txBody>
          <a:bodyPr wrap="square" rtlCol="0">
            <a:spAutoFit/>
          </a:bodyPr>
          <a:lstStyle/>
          <a:p>
            <a:pPr algn="ctr"/>
            <a:r>
              <a:rPr lang="pl-PL" sz="1200" dirty="0" err="1">
                <a:latin typeface="Arial" panose="020B0604020202020204" pitchFamily="34" charset="0"/>
                <a:cs typeface="Arial" panose="020B0604020202020204" pitchFamily="34" charset="0"/>
              </a:rPr>
              <a:t>Rehabilitación de </a:t>
            </a:r>
            <a:r>
              <a:rPr lang="pl-PL" sz="1200" dirty="0">
                <a:latin typeface="Arial" panose="020B0604020202020204" pitchFamily="34" charset="0"/>
                <a:cs typeface="Arial" panose="020B0604020202020204" pitchFamily="34" charset="0"/>
              </a:rPr>
              <a:t>terrenos</a:t>
            </a:r>
          </a:p>
          <a:p>
            <a:pPr algn="ctr"/>
            <a:r>
              <a:rPr lang="pl-PL" sz="1200" dirty="0">
                <a:latin typeface="Arial" panose="020B0604020202020204" pitchFamily="34" charset="0"/>
                <a:cs typeface="Arial" panose="020B0604020202020204" pitchFamily="34" charset="0"/>
              </a:rPr>
              <a:t>y </a:t>
            </a:r>
            <a:r>
              <a:rPr lang="pl-PL" sz="1200" dirty="0" err="1">
                <a:latin typeface="Arial" panose="020B0604020202020204" pitchFamily="34" charset="0"/>
                <a:cs typeface="Arial" panose="020B0604020202020204" pitchFamily="34" charset="0"/>
              </a:rPr>
              <a:t>opciones de restauración ecológica que ofrezcan los mayores beneficios </a:t>
            </a:r>
            <a:r>
              <a:rPr lang="pl-PL" sz="1200" dirty="0">
                <a:latin typeface="Arial" panose="020B0604020202020204" pitchFamily="34" charset="0"/>
                <a:cs typeface="Arial" panose="020B0604020202020204" pitchFamily="34" charset="0"/>
              </a:rPr>
              <a:t>en relación con </a:t>
            </a:r>
            <a:r>
              <a:rPr lang="pl-PL" sz="1200" dirty="0" err="1">
                <a:latin typeface="Arial" panose="020B0604020202020204" pitchFamily="34" charset="0"/>
                <a:cs typeface="Arial" panose="020B0604020202020204" pitchFamily="34" charset="0"/>
              </a:rPr>
              <a:t>su coste de </a:t>
            </a:r>
            <a:r>
              <a:rPr lang="pl-PL" sz="1200" dirty="0">
                <a:latin typeface="Arial" panose="020B0604020202020204" pitchFamily="34" charset="0"/>
                <a:cs typeface="Arial" panose="020B0604020202020204" pitchFamily="34" charset="0"/>
              </a:rPr>
              <a:t>inversión y </a:t>
            </a:r>
            <a:r>
              <a:rPr lang="pl-PL" sz="1200" dirty="0" err="1">
                <a:latin typeface="Arial" panose="020B0604020202020204" pitchFamily="34" charset="0"/>
                <a:cs typeface="Arial" panose="020B0604020202020204" pitchFamily="34" charset="0"/>
              </a:rPr>
              <a:t>mantenimiento</a:t>
            </a:r>
            <a:endParaRPr lang="pl-PL" sz="1200" dirty="0">
              <a:latin typeface="Arial" panose="020B0604020202020204" pitchFamily="34" charset="0"/>
              <a:cs typeface="Arial" panose="020B0604020202020204" pitchFamily="34" charset="0"/>
            </a:endParaRPr>
          </a:p>
        </p:txBody>
      </p:sp>
      <p:sp>
        <p:nvSpPr>
          <p:cNvPr id="30" name="pole tekstowe 18">
            <a:extLst>
              <a:ext uri="{FF2B5EF4-FFF2-40B4-BE49-F238E27FC236}">
                <a16:creationId xmlns:a16="http://schemas.microsoft.com/office/drawing/2014/main" id="{C5409326-8B1E-6300-2213-835951FEABF3}"/>
              </a:ext>
            </a:extLst>
          </p:cNvPr>
          <p:cNvSpPr txBox="1"/>
          <p:nvPr/>
        </p:nvSpPr>
        <p:spPr>
          <a:xfrm>
            <a:off x="2424476" y="2960703"/>
            <a:ext cx="1682636" cy="830997"/>
          </a:xfrm>
          <a:prstGeom prst="rect">
            <a:avLst/>
          </a:prstGeom>
          <a:noFill/>
        </p:spPr>
        <p:txBody>
          <a:bodyPr wrap="square" rtlCol="0">
            <a:spAutoFit/>
          </a:bodyPr>
          <a:lstStyle/>
          <a:p>
            <a:pPr algn="ctr"/>
            <a:r>
              <a:rPr lang="pl-PL" sz="1200" dirty="0" err="1">
                <a:latin typeface="Arial" panose="020B0604020202020204" pitchFamily="34" charset="0"/>
                <a:cs typeface="Arial" panose="020B0604020202020204" pitchFamily="34" charset="0"/>
              </a:rPr>
              <a:t>Alternativas de rehabilitación del </a:t>
            </a:r>
            <a:r>
              <a:rPr lang="pl-PL" sz="1200" dirty="0">
                <a:latin typeface="Arial" panose="020B0604020202020204" pitchFamily="34" charset="0"/>
                <a:cs typeface="Arial" panose="020B0604020202020204" pitchFamily="34" charset="0"/>
              </a:rPr>
              <a:t>suelo y </a:t>
            </a:r>
            <a:r>
              <a:rPr lang="pl-PL" sz="1200" dirty="0" err="1">
                <a:latin typeface="Arial" panose="020B0604020202020204" pitchFamily="34" charset="0"/>
                <a:cs typeface="Arial" panose="020B0604020202020204" pitchFamily="34" charset="0"/>
              </a:rPr>
              <a:t>restauración ecológica</a:t>
            </a:r>
            <a:endParaRPr lang="pl-PL" sz="1200" dirty="0">
              <a:latin typeface="Arial" panose="020B0604020202020204" pitchFamily="34" charset="0"/>
              <a:cs typeface="Arial" panose="020B0604020202020204" pitchFamily="34" charset="0"/>
            </a:endParaRPr>
          </a:p>
        </p:txBody>
      </p:sp>
      <p:sp>
        <p:nvSpPr>
          <p:cNvPr id="41" name="pole tekstowe 28">
            <a:extLst>
              <a:ext uri="{FF2B5EF4-FFF2-40B4-BE49-F238E27FC236}">
                <a16:creationId xmlns:a16="http://schemas.microsoft.com/office/drawing/2014/main" id="{6D855C9F-7AE0-2B93-8704-97D0E4D3C88B}"/>
              </a:ext>
            </a:extLst>
          </p:cNvPr>
          <p:cNvSpPr txBox="1"/>
          <p:nvPr/>
        </p:nvSpPr>
        <p:spPr>
          <a:xfrm>
            <a:off x="7693740" y="5117899"/>
            <a:ext cx="1553116" cy="1225025"/>
          </a:xfrm>
          <a:prstGeom prst="rect">
            <a:avLst/>
          </a:prstGeom>
          <a:noFill/>
        </p:spPr>
        <p:txBody>
          <a:bodyPr wrap="square" rtlCol="0">
            <a:spAutoFit/>
          </a:bodyPr>
          <a:lstStyle/>
          <a:p>
            <a:pPr algn="ctr"/>
            <a:r>
              <a:rPr lang="pl-PL" sz="1200" dirty="0" err="1">
                <a:latin typeface="Arial" panose="020B0604020202020204" pitchFamily="34" charset="0"/>
                <a:cs typeface="Arial" panose="020B0604020202020204" pitchFamily="34" charset="0"/>
              </a:rPr>
              <a:t>Cuantificar</a:t>
            </a:r>
            <a:endParaRPr lang="pl-PL" sz="1200" dirty="0">
              <a:latin typeface="Arial" panose="020B0604020202020204" pitchFamily="34" charset="0"/>
              <a:cs typeface="Arial" panose="020B0604020202020204" pitchFamily="34" charset="0"/>
            </a:endParaRPr>
          </a:p>
          <a:p>
            <a:pPr algn="ctr"/>
            <a:r>
              <a:rPr lang="pl-PL" sz="1200" dirty="0" err="1">
                <a:latin typeface="Arial" panose="020B0604020202020204" pitchFamily="34" charset="0"/>
                <a:cs typeface="Arial" panose="020B0604020202020204" pitchFamily="34" charset="0"/>
              </a:rPr>
              <a:t>el valor económico </a:t>
            </a:r>
            <a:r>
              <a:rPr lang="pl-PL" sz="1200" dirty="0">
                <a:latin typeface="Arial" panose="020B0604020202020204" pitchFamily="34" charset="0"/>
                <a:cs typeface="Arial" panose="020B0604020202020204" pitchFamily="34" charset="0"/>
              </a:rPr>
              <a:t>de los servicios </a:t>
            </a:r>
            <a:r>
              <a:rPr lang="pl-PL" sz="1200" dirty="0" err="1">
                <a:latin typeface="Arial" panose="020B0604020202020204" pitchFamily="34" charset="0"/>
                <a:cs typeface="Arial" panose="020B0604020202020204" pitchFamily="34" charset="0"/>
              </a:rPr>
              <a:t>ecosistémicos</a:t>
            </a:r>
          </a:p>
        </p:txBody>
      </p:sp>
      <p:sp>
        <p:nvSpPr>
          <p:cNvPr id="45" name="pole tekstowe 32">
            <a:extLst>
              <a:ext uri="{FF2B5EF4-FFF2-40B4-BE49-F238E27FC236}">
                <a16:creationId xmlns:a16="http://schemas.microsoft.com/office/drawing/2014/main" id="{9AEEB765-92DA-C636-E4CE-77D0B2310C0D}"/>
              </a:ext>
            </a:extLst>
          </p:cNvPr>
          <p:cNvSpPr txBox="1"/>
          <p:nvPr/>
        </p:nvSpPr>
        <p:spPr>
          <a:xfrm>
            <a:off x="4795009" y="1532447"/>
            <a:ext cx="1027041" cy="296975"/>
          </a:xfrm>
          <a:prstGeom prst="rect">
            <a:avLst/>
          </a:prstGeom>
          <a:noFill/>
        </p:spPr>
        <p:txBody>
          <a:bodyPr wrap="none" rtlCol="0">
            <a:spAutoFit/>
          </a:bodyPr>
          <a:lstStyle/>
          <a:p>
            <a:r>
              <a:rPr lang="pl-PL" sz="1000" dirty="0" err="1">
                <a:latin typeface="Arial" panose="020B0604020202020204" pitchFamily="34" charset="0"/>
                <a:cs typeface="Arial" panose="020B0604020202020204" pitchFamily="34" charset="0"/>
              </a:rPr>
              <a:t>estado actual</a:t>
            </a:r>
            <a:endParaRPr lang="pl-PL" sz="1000" dirty="0">
              <a:latin typeface="Arial" panose="020B0604020202020204" pitchFamily="34" charset="0"/>
              <a:cs typeface="Arial" panose="020B0604020202020204" pitchFamily="34" charset="0"/>
            </a:endParaRPr>
          </a:p>
        </p:txBody>
      </p:sp>
      <p:grpSp>
        <p:nvGrpSpPr>
          <p:cNvPr id="49" name="Group 52">
            <a:extLst>
              <a:ext uri="{FF2B5EF4-FFF2-40B4-BE49-F238E27FC236}">
                <a16:creationId xmlns:a16="http://schemas.microsoft.com/office/drawing/2014/main" id="{02790001-C74D-250E-7AE5-3340AA9F2491}"/>
              </a:ext>
            </a:extLst>
          </p:cNvPr>
          <p:cNvGrpSpPr/>
          <p:nvPr/>
        </p:nvGrpSpPr>
        <p:grpSpPr>
          <a:xfrm rot="10800000">
            <a:off x="4763131" y="3439662"/>
            <a:ext cx="1051273" cy="828492"/>
            <a:chOff x="5946775" y="4468572"/>
            <a:chExt cx="2105025" cy="1658938"/>
          </a:xfrm>
        </p:grpSpPr>
        <p:sp>
          <p:nvSpPr>
            <p:cNvPr id="50" name="Freeform 46">
              <a:extLst>
                <a:ext uri="{FF2B5EF4-FFF2-40B4-BE49-F238E27FC236}">
                  <a16:creationId xmlns:a16="http://schemas.microsoft.com/office/drawing/2014/main" id="{7920810F-39B6-AC10-F2D0-E01E573FF8A7}"/>
                </a:ext>
              </a:extLst>
            </p:cNvPr>
            <p:cNvSpPr>
              <a:spLocks/>
            </p:cNvSpPr>
            <p:nvPr/>
          </p:nvSpPr>
          <p:spPr bwMode="auto">
            <a:xfrm>
              <a:off x="5946775" y="5032135"/>
              <a:ext cx="2105025" cy="534988"/>
            </a:xfrm>
            <a:custGeom>
              <a:avLst/>
              <a:gdLst>
                <a:gd name="T0" fmla="*/ 79 w 624"/>
                <a:gd name="T1" fmla="*/ 159 h 159"/>
                <a:gd name="T2" fmla="*/ 545 w 624"/>
                <a:gd name="T3" fmla="*/ 159 h 159"/>
                <a:gd name="T4" fmla="*/ 624 w 624"/>
                <a:gd name="T5" fmla="*/ 79 h 159"/>
                <a:gd name="T6" fmla="*/ 545 w 624"/>
                <a:gd name="T7" fmla="*/ 0 h 159"/>
                <a:gd name="T8" fmla="*/ 79 w 624"/>
                <a:gd name="T9" fmla="*/ 0 h 159"/>
                <a:gd name="T10" fmla="*/ 0 w 624"/>
                <a:gd name="T11" fmla="*/ 79 h 159"/>
                <a:gd name="T12" fmla="*/ 79 w 624"/>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624" h="159">
                  <a:moveTo>
                    <a:pt x="79" y="159"/>
                  </a:moveTo>
                  <a:cubicBezTo>
                    <a:pt x="545" y="159"/>
                    <a:pt x="545" y="159"/>
                    <a:pt x="545" y="159"/>
                  </a:cubicBezTo>
                  <a:cubicBezTo>
                    <a:pt x="589" y="159"/>
                    <a:pt x="624" y="123"/>
                    <a:pt x="624" y="79"/>
                  </a:cubicBezTo>
                  <a:cubicBezTo>
                    <a:pt x="624" y="35"/>
                    <a:pt x="589" y="0"/>
                    <a:pt x="545" y="0"/>
                  </a:cubicBezTo>
                  <a:cubicBezTo>
                    <a:pt x="79" y="0"/>
                    <a:pt x="79" y="0"/>
                    <a:pt x="79" y="0"/>
                  </a:cubicBezTo>
                  <a:cubicBezTo>
                    <a:pt x="35" y="0"/>
                    <a:pt x="0" y="35"/>
                    <a:pt x="0" y="79"/>
                  </a:cubicBezTo>
                  <a:cubicBezTo>
                    <a:pt x="0" y="123"/>
                    <a:pt x="35" y="159"/>
                    <a:pt x="79" y="159"/>
                  </a:cubicBezTo>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7">
              <a:extLst>
                <a:ext uri="{FF2B5EF4-FFF2-40B4-BE49-F238E27FC236}">
                  <a16:creationId xmlns:a16="http://schemas.microsoft.com/office/drawing/2014/main" id="{94255395-8714-E44F-F0C2-9654EF6A1E30}"/>
                </a:ext>
              </a:extLst>
            </p:cNvPr>
            <p:cNvSpPr>
              <a:spLocks/>
            </p:cNvSpPr>
            <p:nvPr/>
          </p:nvSpPr>
          <p:spPr bwMode="auto">
            <a:xfrm>
              <a:off x="5946775" y="4468572"/>
              <a:ext cx="1096963" cy="1658938"/>
            </a:xfrm>
            <a:custGeom>
              <a:avLst/>
              <a:gdLst>
                <a:gd name="T0" fmla="*/ 0 w 325"/>
                <a:gd name="T1" fmla="*/ 246 h 492"/>
                <a:gd name="T2" fmla="*/ 24 w 325"/>
                <a:gd name="T3" fmla="*/ 304 h 492"/>
                <a:gd name="T4" fmla="*/ 25 w 325"/>
                <a:gd name="T5" fmla="*/ 304 h 492"/>
                <a:gd name="T6" fmla="*/ 182 w 325"/>
                <a:gd name="T7" fmla="*/ 461 h 492"/>
                <a:gd name="T8" fmla="*/ 294 w 325"/>
                <a:gd name="T9" fmla="*/ 461 h 492"/>
                <a:gd name="T10" fmla="*/ 294 w 325"/>
                <a:gd name="T11" fmla="*/ 349 h 492"/>
                <a:gd name="T12" fmla="*/ 191 w 325"/>
                <a:gd name="T13" fmla="*/ 246 h 492"/>
                <a:gd name="T14" fmla="*/ 294 w 325"/>
                <a:gd name="T15" fmla="*/ 144 h 492"/>
                <a:gd name="T16" fmla="*/ 294 w 325"/>
                <a:gd name="T17" fmla="*/ 31 h 492"/>
                <a:gd name="T18" fmla="*/ 182 w 325"/>
                <a:gd name="T19" fmla="*/ 31 h 492"/>
                <a:gd name="T20" fmla="*/ 25 w 325"/>
                <a:gd name="T21" fmla="*/ 188 h 492"/>
                <a:gd name="T22" fmla="*/ 24 w 325"/>
                <a:gd name="T23" fmla="*/ 188 h 492"/>
                <a:gd name="T24" fmla="*/ 0 w 325"/>
                <a:gd name="T25" fmla="*/ 24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2">
                  <a:moveTo>
                    <a:pt x="0" y="246"/>
                  </a:moveTo>
                  <a:cubicBezTo>
                    <a:pt x="0" y="269"/>
                    <a:pt x="9" y="289"/>
                    <a:pt x="24" y="304"/>
                  </a:cubicBezTo>
                  <a:cubicBezTo>
                    <a:pt x="25" y="304"/>
                    <a:pt x="25" y="304"/>
                    <a:pt x="25" y="304"/>
                  </a:cubicBezTo>
                  <a:cubicBezTo>
                    <a:pt x="182" y="461"/>
                    <a:pt x="182" y="461"/>
                    <a:pt x="182" y="461"/>
                  </a:cubicBezTo>
                  <a:cubicBezTo>
                    <a:pt x="213" y="492"/>
                    <a:pt x="263" y="492"/>
                    <a:pt x="294" y="461"/>
                  </a:cubicBezTo>
                  <a:cubicBezTo>
                    <a:pt x="325" y="430"/>
                    <a:pt x="325" y="380"/>
                    <a:pt x="294" y="349"/>
                  </a:cubicBezTo>
                  <a:cubicBezTo>
                    <a:pt x="191" y="246"/>
                    <a:pt x="191" y="246"/>
                    <a:pt x="191" y="246"/>
                  </a:cubicBezTo>
                  <a:cubicBezTo>
                    <a:pt x="294" y="144"/>
                    <a:pt x="294" y="144"/>
                    <a:pt x="294" y="144"/>
                  </a:cubicBezTo>
                  <a:cubicBezTo>
                    <a:pt x="325" y="113"/>
                    <a:pt x="325" y="62"/>
                    <a:pt x="294" y="31"/>
                  </a:cubicBezTo>
                  <a:cubicBezTo>
                    <a:pt x="263" y="0"/>
                    <a:pt x="213" y="0"/>
                    <a:pt x="182" y="31"/>
                  </a:cubicBezTo>
                  <a:cubicBezTo>
                    <a:pt x="25" y="188"/>
                    <a:pt x="25" y="188"/>
                    <a:pt x="25" y="188"/>
                  </a:cubicBezTo>
                  <a:cubicBezTo>
                    <a:pt x="24" y="188"/>
                    <a:pt x="24" y="188"/>
                    <a:pt x="24" y="188"/>
                  </a:cubicBezTo>
                  <a:cubicBezTo>
                    <a:pt x="9" y="203"/>
                    <a:pt x="0" y="223"/>
                    <a:pt x="0" y="246"/>
                  </a:cubicBezTo>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2" name="pole tekstowe 33">
            <a:extLst>
              <a:ext uri="{FF2B5EF4-FFF2-40B4-BE49-F238E27FC236}">
                <a16:creationId xmlns:a16="http://schemas.microsoft.com/office/drawing/2014/main" id="{F9EF52A6-1FC2-6056-5CEB-518D295A54F1}"/>
              </a:ext>
            </a:extLst>
          </p:cNvPr>
          <p:cNvSpPr txBox="1"/>
          <p:nvPr/>
        </p:nvSpPr>
        <p:spPr>
          <a:xfrm>
            <a:off x="4808120" y="3702738"/>
            <a:ext cx="930063" cy="261610"/>
          </a:xfrm>
          <a:prstGeom prst="rect">
            <a:avLst/>
          </a:prstGeom>
          <a:noFill/>
        </p:spPr>
        <p:txBody>
          <a:bodyPr wrap="none" rtlCol="0">
            <a:spAutoFit/>
          </a:bodyPr>
          <a:lstStyle/>
          <a:p>
            <a:r>
              <a:rPr lang="pl-PL" sz="1100" dirty="0" err="1">
                <a:latin typeface="Arial" panose="020B0604020202020204" pitchFamily="34" charset="0"/>
                <a:cs typeface="Arial" panose="020B0604020202020204" pitchFamily="34" charset="0"/>
              </a:rPr>
              <a:t>escenario</a:t>
            </a:r>
            <a:r>
              <a:rPr lang="pl-PL" sz="1100" dirty="0">
                <a:latin typeface="Arial" panose="020B0604020202020204" pitchFamily="34" charset="0"/>
                <a:cs typeface="Arial" panose="020B0604020202020204" pitchFamily="34" charset="0"/>
              </a:rPr>
              <a:t> B</a:t>
            </a:r>
          </a:p>
        </p:txBody>
      </p:sp>
      <p:grpSp>
        <p:nvGrpSpPr>
          <p:cNvPr id="53" name="Group 52">
            <a:extLst>
              <a:ext uri="{FF2B5EF4-FFF2-40B4-BE49-F238E27FC236}">
                <a16:creationId xmlns:a16="http://schemas.microsoft.com/office/drawing/2014/main" id="{B75A006D-7796-21C4-34F9-7A0F226BC0F1}"/>
              </a:ext>
            </a:extLst>
          </p:cNvPr>
          <p:cNvGrpSpPr/>
          <p:nvPr/>
        </p:nvGrpSpPr>
        <p:grpSpPr>
          <a:xfrm rot="10800000">
            <a:off x="4750001" y="2390692"/>
            <a:ext cx="1051273" cy="828492"/>
            <a:chOff x="5946775" y="4468572"/>
            <a:chExt cx="2105025" cy="1658938"/>
          </a:xfrm>
        </p:grpSpPr>
        <p:sp>
          <p:nvSpPr>
            <p:cNvPr id="54" name="Freeform 46">
              <a:extLst>
                <a:ext uri="{FF2B5EF4-FFF2-40B4-BE49-F238E27FC236}">
                  <a16:creationId xmlns:a16="http://schemas.microsoft.com/office/drawing/2014/main" id="{F7C8EDBD-B0F4-FC36-19FB-263BE362B059}"/>
                </a:ext>
              </a:extLst>
            </p:cNvPr>
            <p:cNvSpPr>
              <a:spLocks/>
            </p:cNvSpPr>
            <p:nvPr/>
          </p:nvSpPr>
          <p:spPr bwMode="auto">
            <a:xfrm>
              <a:off x="5946775" y="5032135"/>
              <a:ext cx="2105025" cy="534988"/>
            </a:xfrm>
            <a:custGeom>
              <a:avLst/>
              <a:gdLst>
                <a:gd name="T0" fmla="*/ 79 w 624"/>
                <a:gd name="T1" fmla="*/ 159 h 159"/>
                <a:gd name="T2" fmla="*/ 545 w 624"/>
                <a:gd name="T3" fmla="*/ 159 h 159"/>
                <a:gd name="T4" fmla="*/ 624 w 624"/>
                <a:gd name="T5" fmla="*/ 79 h 159"/>
                <a:gd name="T6" fmla="*/ 545 w 624"/>
                <a:gd name="T7" fmla="*/ 0 h 159"/>
                <a:gd name="T8" fmla="*/ 79 w 624"/>
                <a:gd name="T9" fmla="*/ 0 h 159"/>
                <a:gd name="T10" fmla="*/ 0 w 624"/>
                <a:gd name="T11" fmla="*/ 79 h 159"/>
                <a:gd name="T12" fmla="*/ 79 w 624"/>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624" h="159">
                  <a:moveTo>
                    <a:pt x="79" y="159"/>
                  </a:moveTo>
                  <a:cubicBezTo>
                    <a:pt x="545" y="159"/>
                    <a:pt x="545" y="159"/>
                    <a:pt x="545" y="159"/>
                  </a:cubicBezTo>
                  <a:cubicBezTo>
                    <a:pt x="589" y="159"/>
                    <a:pt x="624" y="123"/>
                    <a:pt x="624" y="79"/>
                  </a:cubicBezTo>
                  <a:cubicBezTo>
                    <a:pt x="624" y="35"/>
                    <a:pt x="589" y="0"/>
                    <a:pt x="545" y="0"/>
                  </a:cubicBezTo>
                  <a:cubicBezTo>
                    <a:pt x="79" y="0"/>
                    <a:pt x="79" y="0"/>
                    <a:pt x="79" y="0"/>
                  </a:cubicBezTo>
                  <a:cubicBezTo>
                    <a:pt x="35" y="0"/>
                    <a:pt x="0" y="35"/>
                    <a:pt x="0" y="79"/>
                  </a:cubicBezTo>
                  <a:cubicBezTo>
                    <a:pt x="0" y="123"/>
                    <a:pt x="35" y="159"/>
                    <a:pt x="79" y="159"/>
                  </a:cubicBezTo>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7">
              <a:extLst>
                <a:ext uri="{FF2B5EF4-FFF2-40B4-BE49-F238E27FC236}">
                  <a16:creationId xmlns:a16="http://schemas.microsoft.com/office/drawing/2014/main" id="{D3710F97-1C3B-F6B6-8EE5-6DB10343840A}"/>
                </a:ext>
              </a:extLst>
            </p:cNvPr>
            <p:cNvSpPr>
              <a:spLocks/>
            </p:cNvSpPr>
            <p:nvPr/>
          </p:nvSpPr>
          <p:spPr bwMode="auto">
            <a:xfrm>
              <a:off x="5946775" y="4468572"/>
              <a:ext cx="1096963" cy="1658938"/>
            </a:xfrm>
            <a:custGeom>
              <a:avLst/>
              <a:gdLst>
                <a:gd name="T0" fmla="*/ 0 w 325"/>
                <a:gd name="T1" fmla="*/ 246 h 492"/>
                <a:gd name="T2" fmla="*/ 24 w 325"/>
                <a:gd name="T3" fmla="*/ 304 h 492"/>
                <a:gd name="T4" fmla="*/ 25 w 325"/>
                <a:gd name="T5" fmla="*/ 304 h 492"/>
                <a:gd name="T6" fmla="*/ 182 w 325"/>
                <a:gd name="T7" fmla="*/ 461 h 492"/>
                <a:gd name="T8" fmla="*/ 294 w 325"/>
                <a:gd name="T9" fmla="*/ 461 h 492"/>
                <a:gd name="T10" fmla="*/ 294 w 325"/>
                <a:gd name="T11" fmla="*/ 349 h 492"/>
                <a:gd name="T12" fmla="*/ 191 w 325"/>
                <a:gd name="T13" fmla="*/ 246 h 492"/>
                <a:gd name="T14" fmla="*/ 294 w 325"/>
                <a:gd name="T15" fmla="*/ 144 h 492"/>
                <a:gd name="T16" fmla="*/ 294 w 325"/>
                <a:gd name="T17" fmla="*/ 31 h 492"/>
                <a:gd name="T18" fmla="*/ 182 w 325"/>
                <a:gd name="T19" fmla="*/ 31 h 492"/>
                <a:gd name="T20" fmla="*/ 25 w 325"/>
                <a:gd name="T21" fmla="*/ 188 h 492"/>
                <a:gd name="T22" fmla="*/ 24 w 325"/>
                <a:gd name="T23" fmla="*/ 188 h 492"/>
                <a:gd name="T24" fmla="*/ 0 w 325"/>
                <a:gd name="T25" fmla="*/ 24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2">
                  <a:moveTo>
                    <a:pt x="0" y="246"/>
                  </a:moveTo>
                  <a:cubicBezTo>
                    <a:pt x="0" y="269"/>
                    <a:pt x="9" y="289"/>
                    <a:pt x="24" y="304"/>
                  </a:cubicBezTo>
                  <a:cubicBezTo>
                    <a:pt x="25" y="304"/>
                    <a:pt x="25" y="304"/>
                    <a:pt x="25" y="304"/>
                  </a:cubicBezTo>
                  <a:cubicBezTo>
                    <a:pt x="182" y="461"/>
                    <a:pt x="182" y="461"/>
                    <a:pt x="182" y="461"/>
                  </a:cubicBezTo>
                  <a:cubicBezTo>
                    <a:pt x="213" y="492"/>
                    <a:pt x="263" y="492"/>
                    <a:pt x="294" y="461"/>
                  </a:cubicBezTo>
                  <a:cubicBezTo>
                    <a:pt x="325" y="430"/>
                    <a:pt x="325" y="380"/>
                    <a:pt x="294" y="349"/>
                  </a:cubicBezTo>
                  <a:cubicBezTo>
                    <a:pt x="191" y="246"/>
                    <a:pt x="191" y="246"/>
                    <a:pt x="191" y="246"/>
                  </a:cubicBezTo>
                  <a:cubicBezTo>
                    <a:pt x="294" y="144"/>
                    <a:pt x="294" y="144"/>
                    <a:pt x="294" y="144"/>
                  </a:cubicBezTo>
                  <a:cubicBezTo>
                    <a:pt x="325" y="113"/>
                    <a:pt x="325" y="62"/>
                    <a:pt x="294" y="31"/>
                  </a:cubicBezTo>
                  <a:cubicBezTo>
                    <a:pt x="263" y="0"/>
                    <a:pt x="213" y="0"/>
                    <a:pt x="182" y="31"/>
                  </a:cubicBezTo>
                  <a:cubicBezTo>
                    <a:pt x="25" y="188"/>
                    <a:pt x="25" y="188"/>
                    <a:pt x="25" y="188"/>
                  </a:cubicBezTo>
                  <a:cubicBezTo>
                    <a:pt x="24" y="188"/>
                    <a:pt x="24" y="188"/>
                    <a:pt x="24" y="188"/>
                  </a:cubicBezTo>
                  <a:cubicBezTo>
                    <a:pt x="9" y="203"/>
                    <a:pt x="0" y="223"/>
                    <a:pt x="0" y="246"/>
                  </a:cubicBezTo>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6" name="pole tekstowe 33">
            <a:extLst>
              <a:ext uri="{FF2B5EF4-FFF2-40B4-BE49-F238E27FC236}">
                <a16:creationId xmlns:a16="http://schemas.microsoft.com/office/drawing/2014/main" id="{35B322F3-9199-A19E-D975-2458FAC2CFA1}"/>
              </a:ext>
            </a:extLst>
          </p:cNvPr>
          <p:cNvSpPr txBox="1"/>
          <p:nvPr/>
        </p:nvSpPr>
        <p:spPr>
          <a:xfrm>
            <a:off x="4794990" y="2653768"/>
            <a:ext cx="930063" cy="261610"/>
          </a:xfrm>
          <a:prstGeom prst="rect">
            <a:avLst/>
          </a:prstGeom>
          <a:noFill/>
        </p:spPr>
        <p:txBody>
          <a:bodyPr wrap="none" rtlCol="0">
            <a:spAutoFit/>
          </a:bodyPr>
          <a:lstStyle/>
          <a:p>
            <a:r>
              <a:rPr lang="pl-PL" sz="1100" dirty="0" err="1">
                <a:latin typeface="Arial" panose="020B0604020202020204" pitchFamily="34" charset="0"/>
                <a:cs typeface="Arial" panose="020B0604020202020204" pitchFamily="34" charset="0"/>
              </a:rPr>
              <a:t>escenario</a:t>
            </a:r>
            <a:r>
              <a:rPr lang="pl-PL" sz="1100" dirty="0">
                <a:latin typeface="Arial" panose="020B0604020202020204" pitchFamily="34" charset="0"/>
                <a:cs typeface="Arial" panose="020B0604020202020204" pitchFamily="34" charset="0"/>
              </a:rPr>
              <a:t> A</a:t>
            </a:r>
          </a:p>
        </p:txBody>
      </p:sp>
      <p:cxnSp>
        <p:nvCxnSpPr>
          <p:cNvPr id="80" name="Conector recto 79">
            <a:extLst>
              <a:ext uri="{FF2B5EF4-FFF2-40B4-BE49-F238E27FC236}">
                <a16:creationId xmlns:a16="http://schemas.microsoft.com/office/drawing/2014/main" id="{0ABAED2D-8E1B-2768-8A93-BC89E720F178}"/>
              </a:ext>
            </a:extLst>
          </p:cNvPr>
          <p:cNvCxnSpPr>
            <a:cxnSpLocks/>
          </p:cNvCxnSpPr>
          <p:nvPr/>
        </p:nvCxnSpPr>
        <p:spPr>
          <a:xfrm flipV="1">
            <a:off x="1562914" y="1662387"/>
            <a:ext cx="0" cy="3874777"/>
          </a:xfrm>
          <a:prstGeom prst="line">
            <a:avLst/>
          </a:prstGeom>
          <a:ln w="82550" cap="rnd">
            <a:solidFill>
              <a:schemeClr val="accent6">
                <a:lumMod val="60000"/>
                <a:lumOff val="40000"/>
              </a:schemeClr>
            </a:solidFill>
            <a:round/>
            <a:headEnd type="none" w="lg" len="med"/>
            <a:tailEnd type="none"/>
          </a:ln>
        </p:spPr>
        <p:style>
          <a:lnRef idx="1">
            <a:schemeClr val="accent1"/>
          </a:lnRef>
          <a:fillRef idx="0">
            <a:schemeClr val="accent1"/>
          </a:fillRef>
          <a:effectRef idx="0">
            <a:schemeClr val="accent1"/>
          </a:effectRef>
          <a:fontRef idx="minor">
            <a:schemeClr val="tx1"/>
          </a:fontRef>
        </p:style>
      </p:cxnSp>
      <p:cxnSp>
        <p:nvCxnSpPr>
          <p:cNvPr id="84" name="Conector recto 83">
            <a:extLst>
              <a:ext uri="{FF2B5EF4-FFF2-40B4-BE49-F238E27FC236}">
                <a16:creationId xmlns:a16="http://schemas.microsoft.com/office/drawing/2014/main" id="{A8D7B27F-14F2-6426-6031-361F800AB403}"/>
              </a:ext>
            </a:extLst>
          </p:cNvPr>
          <p:cNvCxnSpPr>
            <a:cxnSpLocks/>
          </p:cNvCxnSpPr>
          <p:nvPr/>
        </p:nvCxnSpPr>
        <p:spPr>
          <a:xfrm>
            <a:off x="1562914" y="1662387"/>
            <a:ext cx="506518" cy="0"/>
          </a:xfrm>
          <a:prstGeom prst="line">
            <a:avLst/>
          </a:prstGeom>
          <a:ln w="82550" cap="rnd">
            <a:solidFill>
              <a:schemeClr val="accent6">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86" name="Conector recto 85">
            <a:extLst>
              <a:ext uri="{FF2B5EF4-FFF2-40B4-BE49-F238E27FC236}">
                <a16:creationId xmlns:a16="http://schemas.microsoft.com/office/drawing/2014/main" id="{15378DAE-2847-0D13-EC45-B10217A24E92}"/>
              </a:ext>
            </a:extLst>
          </p:cNvPr>
          <p:cNvCxnSpPr>
            <a:cxnSpLocks/>
          </p:cNvCxnSpPr>
          <p:nvPr/>
        </p:nvCxnSpPr>
        <p:spPr>
          <a:xfrm flipH="1">
            <a:off x="1562914" y="5537164"/>
            <a:ext cx="766400" cy="0"/>
          </a:xfrm>
          <a:prstGeom prst="line">
            <a:avLst/>
          </a:prstGeom>
          <a:ln w="82550" cap="rnd">
            <a:solidFill>
              <a:schemeClr val="accent6">
                <a:lumMod val="60000"/>
                <a:lumOff val="40000"/>
              </a:schemeClr>
            </a:solidFill>
            <a:round/>
            <a:headEnd type="stealth"/>
          </a:ln>
        </p:spPr>
        <p:style>
          <a:lnRef idx="1">
            <a:schemeClr val="accent1"/>
          </a:lnRef>
          <a:fillRef idx="0">
            <a:schemeClr val="accent1"/>
          </a:fillRef>
          <a:effectRef idx="0">
            <a:schemeClr val="accent1"/>
          </a:effectRef>
          <a:fontRef idx="minor">
            <a:schemeClr val="tx1"/>
          </a:fontRef>
        </p:style>
      </p:cxnSp>
      <p:sp>
        <p:nvSpPr>
          <p:cNvPr id="130" name="Elipse 129">
            <a:extLst>
              <a:ext uri="{FF2B5EF4-FFF2-40B4-BE49-F238E27FC236}">
                <a16:creationId xmlns:a16="http://schemas.microsoft.com/office/drawing/2014/main" id="{3AA9B4FA-386B-2440-478E-998BFEBFBF79}"/>
              </a:ext>
            </a:extLst>
          </p:cNvPr>
          <p:cNvSpPr/>
          <p:nvPr/>
        </p:nvSpPr>
        <p:spPr>
          <a:xfrm>
            <a:off x="2502830" y="4782201"/>
            <a:ext cx="1530720" cy="1509926"/>
          </a:xfrm>
          <a:prstGeom prst="ellipse">
            <a:avLst/>
          </a:prstGeom>
          <a:solidFill>
            <a:srgbClr val="00B050">
              <a:alpha val="64365"/>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1" name="pole tekstowe 28">
            <a:extLst>
              <a:ext uri="{FF2B5EF4-FFF2-40B4-BE49-F238E27FC236}">
                <a16:creationId xmlns:a16="http://schemas.microsoft.com/office/drawing/2014/main" id="{BB073FBD-5032-BA61-3F6C-1428E1E71ABB}"/>
              </a:ext>
            </a:extLst>
          </p:cNvPr>
          <p:cNvSpPr txBox="1"/>
          <p:nvPr/>
        </p:nvSpPr>
        <p:spPr>
          <a:xfrm>
            <a:off x="2473857" y="5238772"/>
            <a:ext cx="1553116" cy="646331"/>
          </a:xfrm>
          <a:prstGeom prst="rect">
            <a:avLst/>
          </a:prstGeom>
          <a:noFill/>
        </p:spPr>
        <p:txBody>
          <a:bodyPr wrap="square" rtlCol="0">
            <a:spAutoFit/>
          </a:bodyPr>
          <a:lstStyle/>
          <a:p>
            <a:pPr algn="ctr"/>
            <a:r>
              <a:rPr lang="pl-PL" sz="1200" dirty="0" err="1">
                <a:latin typeface="Arial" panose="020B0604020202020204" pitchFamily="34" charset="0"/>
                <a:cs typeface="Arial" panose="020B0604020202020204" pitchFamily="34" charset="0"/>
              </a:rPr>
              <a:t>Cuantificar</a:t>
            </a:r>
            <a:endParaRPr lang="pl-PL" sz="1200" dirty="0">
              <a:latin typeface="Arial" panose="020B0604020202020204" pitchFamily="34" charset="0"/>
              <a:cs typeface="Arial" panose="020B0604020202020204" pitchFamily="34" charset="0"/>
            </a:endParaRPr>
          </a:p>
          <a:p>
            <a:pPr algn="ctr"/>
            <a:r>
              <a:rPr lang="pl-PL" sz="1200" dirty="0" err="1">
                <a:latin typeface="Arial" panose="020B0604020202020204" pitchFamily="34" charset="0"/>
                <a:cs typeface="Arial" panose="020B0604020202020204" pitchFamily="34" charset="0"/>
              </a:rPr>
              <a:t>costes</a:t>
            </a:r>
            <a:r>
              <a:rPr lang="pl-PL" sz="1200" dirty="0">
                <a:latin typeface="Arial" panose="020B0604020202020204" pitchFamily="34" charset="0"/>
                <a:cs typeface="Arial" panose="020B0604020202020204" pitchFamily="34" charset="0"/>
              </a:rPr>
              <a:t> de</a:t>
            </a:r>
          </a:p>
          <a:p>
            <a:pPr algn="ctr"/>
            <a:r>
              <a:rPr lang="pl-PL" sz="1200" dirty="0" err="1">
                <a:latin typeface="Arial" panose="020B0604020202020204" pitchFamily="34" charset="0"/>
                <a:cs typeface="Arial" panose="020B0604020202020204" pitchFamily="34" charset="0"/>
              </a:rPr>
              <a:t>acciones</a:t>
            </a:r>
            <a:endParaRPr lang="pl-PL" sz="1200" dirty="0">
              <a:latin typeface="Arial" panose="020B0604020202020204" pitchFamily="34" charset="0"/>
              <a:cs typeface="Arial" panose="020B0604020202020204" pitchFamily="34" charset="0"/>
            </a:endParaRPr>
          </a:p>
        </p:txBody>
      </p:sp>
      <p:cxnSp>
        <p:nvCxnSpPr>
          <p:cNvPr id="133" name="Conector recto 132">
            <a:extLst>
              <a:ext uri="{FF2B5EF4-FFF2-40B4-BE49-F238E27FC236}">
                <a16:creationId xmlns:a16="http://schemas.microsoft.com/office/drawing/2014/main" id="{3044DEC1-9BC3-4833-6964-FAC82DE11726}"/>
              </a:ext>
            </a:extLst>
          </p:cNvPr>
          <p:cNvCxnSpPr>
            <a:cxnSpLocks/>
          </p:cNvCxnSpPr>
          <p:nvPr/>
        </p:nvCxnSpPr>
        <p:spPr>
          <a:xfrm flipH="1">
            <a:off x="4259724" y="5537164"/>
            <a:ext cx="548396" cy="0"/>
          </a:xfrm>
          <a:prstGeom prst="line">
            <a:avLst/>
          </a:prstGeom>
          <a:ln w="82550" cap="rnd">
            <a:solidFill>
              <a:schemeClr val="bg1"/>
            </a:solidFill>
            <a:round/>
            <a:headEnd type="stealt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6" name="Conector recto 135">
            <a:extLst>
              <a:ext uri="{FF2B5EF4-FFF2-40B4-BE49-F238E27FC236}">
                <a16:creationId xmlns:a16="http://schemas.microsoft.com/office/drawing/2014/main" id="{75FC0F3D-8DCB-D201-17A8-DB8C97B32326}"/>
              </a:ext>
            </a:extLst>
          </p:cNvPr>
          <p:cNvCxnSpPr>
            <a:cxnSpLocks/>
          </p:cNvCxnSpPr>
          <p:nvPr/>
        </p:nvCxnSpPr>
        <p:spPr>
          <a:xfrm>
            <a:off x="6933398" y="5537164"/>
            <a:ext cx="548396" cy="0"/>
          </a:xfrm>
          <a:prstGeom prst="line">
            <a:avLst/>
          </a:prstGeom>
          <a:ln w="82550" cap="rnd">
            <a:solidFill>
              <a:schemeClr val="bg1"/>
            </a:solidFill>
            <a:round/>
            <a:headEnd type="stealt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2" name="Conector recto 141">
            <a:extLst>
              <a:ext uri="{FF2B5EF4-FFF2-40B4-BE49-F238E27FC236}">
                <a16:creationId xmlns:a16="http://schemas.microsoft.com/office/drawing/2014/main" id="{407DEE43-5500-EAD5-FA61-549F5191EDC3}"/>
              </a:ext>
            </a:extLst>
          </p:cNvPr>
          <p:cNvCxnSpPr>
            <a:cxnSpLocks/>
          </p:cNvCxnSpPr>
          <p:nvPr/>
        </p:nvCxnSpPr>
        <p:spPr>
          <a:xfrm flipV="1">
            <a:off x="8470298" y="1620008"/>
            <a:ext cx="0" cy="3057870"/>
          </a:xfrm>
          <a:prstGeom prst="line">
            <a:avLst/>
          </a:prstGeom>
          <a:ln w="82550" cap="rnd">
            <a:solidFill>
              <a:schemeClr val="accent6">
                <a:lumMod val="60000"/>
                <a:lumOff val="40000"/>
              </a:schemeClr>
            </a:solidFill>
            <a:round/>
            <a:headEnd type="stealth" w="lg" len="med"/>
            <a:tailEnd type="none"/>
          </a:ln>
        </p:spPr>
        <p:style>
          <a:lnRef idx="1">
            <a:schemeClr val="accent1"/>
          </a:lnRef>
          <a:fillRef idx="0">
            <a:schemeClr val="accent1"/>
          </a:fillRef>
          <a:effectRef idx="0">
            <a:schemeClr val="accent1"/>
          </a:effectRef>
          <a:fontRef idx="minor">
            <a:schemeClr val="tx1"/>
          </a:fontRef>
        </p:style>
      </p:cxnSp>
      <p:grpSp>
        <p:nvGrpSpPr>
          <p:cNvPr id="149" name="Grupo 148">
            <a:extLst>
              <a:ext uri="{FF2B5EF4-FFF2-40B4-BE49-F238E27FC236}">
                <a16:creationId xmlns:a16="http://schemas.microsoft.com/office/drawing/2014/main" id="{D3F21993-F309-3796-B718-B6105B60631A}"/>
              </a:ext>
            </a:extLst>
          </p:cNvPr>
          <p:cNvGrpSpPr/>
          <p:nvPr/>
        </p:nvGrpSpPr>
        <p:grpSpPr>
          <a:xfrm>
            <a:off x="6001693" y="3446017"/>
            <a:ext cx="2179775" cy="766026"/>
            <a:chOff x="6109552" y="1094959"/>
            <a:chExt cx="2179775" cy="766026"/>
          </a:xfrm>
        </p:grpSpPr>
        <p:sp>
          <p:nvSpPr>
            <p:cNvPr id="150" name="Redondear rectángulo de esquina diagonal 149">
              <a:extLst>
                <a:ext uri="{FF2B5EF4-FFF2-40B4-BE49-F238E27FC236}">
                  <a16:creationId xmlns:a16="http://schemas.microsoft.com/office/drawing/2014/main" id="{244B1C16-71A8-B3A4-F4D4-3423D2D7C87D}"/>
                </a:ext>
              </a:extLst>
            </p:cNvPr>
            <p:cNvSpPr/>
            <p:nvPr/>
          </p:nvSpPr>
          <p:spPr>
            <a:xfrm>
              <a:off x="6109552" y="1094959"/>
              <a:ext cx="2179775" cy="766026"/>
            </a:xfrm>
            <a:prstGeom prst="round2DiagRect">
              <a:avLst/>
            </a:prstGeom>
            <a:gradFill>
              <a:gsLst>
                <a:gs pos="0">
                  <a:schemeClr val="accent4">
                    <a:lumMod val="40000"/>
                    <a:lumOff val="60000"/>
                  </a:schemeClr>
                </a:gs>
                <a:gs pos="100000">
                  <a:srgbClr val="00B0F0"/>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1" name="pole tekstowe 22">
              <a:extLst>
                <a:ext uri="{FF2B5EF4-FFF2-40B4-BE49-F238E27FC236}">
                  <a16:creationId xmlns:a16="http://schemas.microsoft.com/office/drawing/2014/main" id="{B41952D6-1EC1-6644-D06F-8E223DB8CD2A}"/>
                </a:ext>
              </a:extLst>
            </p:cNvPr>
            <p:cNvSpPr txBox="1"/>
            <p:nvPr/>
          </p:nvSpPr>
          <p:spPr>
            <a:xfrm>
              <a:off x="6220270" y="1179909"/>
              <a:ext cx="1896207" cy="646331"/>
            </a:xfrm>
            <a:prstGeom prst="rect">
              <a:avLst/>
            </a:prstGeom>
            <a:noFill/>
          </p:spPr>
          <p:txBody>
            <a:bodyPr wrap="square" rtlCol="0">
              <a:spAutoFit/>
            </a:bodyPr>
            <a:lstStyle/>
            <a:p>
              <a:pPr algn="ctr"/>
              <a:r>
                <a:rPr lang="pl-PL" sz="1200" dirty="0" err="1">
                  <a:latin typeface="Arial" panose="020B0604020202020204" pitchFamily="34" charset="0"/>
                  <a:cs typeface="Arial" panose="020B0604020202020204" pitchFamily="34" charset="0"/>
                </a:rPr>
                <a:t>Cuantificar </a:t>
              </a:r>
              <a:r>
                <a:rPr lang="pl-PL" sz="1200" dirty="0">
                  <a:latin typeface="Arial" panose="020B0604020202020204" pitchFamily="34" charset="0"/>
                  <a:cs typeface="Arial" panose="020B0604020202020204" pitchFamily="34" charset="0"/>
                </a:rPr>
                <a:t>y cartografiar </a:t>
              </a:r>
              <a:r>
                <a:rPr lang="pl-PL" sz="1200" dirty="0" err="1">
                  <a:latin typeface="Arial" panose="020B0604020202020204" pitchFamily="34" charset="0"/>
                  <a:cs typeface="Arial" panose="020B0604020202020204" pitchFamily="34" charset="0"/>
                </a:rPr>
                <a:t>la prestación </a:t>
              </a:r>
              <a:r>
                <a:rPr lang="pl-PL" sz="1200" dirty="0">
                  <a:latin typeface="Arial" panose="020B0604020202020204" pitchFamily="34" charset="0"/>
                  <a:cs typeface="Arial" panose="020B0604020202020204" pitchFamily="34" charset="0"/>
                </a:rPr>
                <a:t>de servicios </a:t>
              </a:r>
              <a:r>
                <a:rPr lang="pl-PL" sz="1200" dirty="0" err="1">
                  <a:latin typeface="Arial" panose="020B0604020202020204" pitchFamily="34" charset="0"/>
                  <a:cs typeface="Arial" panose="020B0604020202020204" pitchFamily="34" charset="0"/>
                </a:rPr>
                <a:t>ecosistémicos</a:t>
              </a:r>
              <a:endParaRPr lang="pl-PL" sz="1200" dirty="0">
                <a:latin typeface="Arial" panose="020B0604020202020204" pitchFamily="34" charset="0"/>
                <a:cs typeface="Arial" panose="020B0604020202020204" pitchFamily="34" charset="0"/>
              </a:endParaRPr>
            </a:p>
          </p:txBody>
        </p:sp>
      </p:grpSp>
      <p:grpSp>
        <p:nvGrpSpPr>
          <p:cNvPr id="152" name="Grupo 151">
            <a:extLst>
              <a:ext uri="{FF2B5EF4-FFF2-40B4-BE49-F238E27FC236}">
                <a16:creationId xmlns:a16="http://schemas.microsoft.com/office/drawing/2014/main" id="{FEB0A689-AF5C-CB9F-2505-BD000CB044E6}"/>
              </a:ext>
            </a:extLst>
          </p:cNvPr>
          <p:cNvGrpSpPr/>
          <p:nvPr/>
        </p:nvGrpSpPr>
        <p:grpSpPr>
          <a:xfrm>
            <a:off x="6001693" y="2413768"/>
            <a:ext cx="2179775" cy="766026"/>
            <a:chOff x="6109552" y="1094959"/>
            <a:chExt cx="2179775" cy="766026"/>
          </a:xfrm>
        </p:grpSpPr>
        <p:sp>
          <p:nvSpPr>
            <p:cNvPr id="153" name="Redondear rectángulo de esquina diagonal 152">
              <a:extLst>
                <a:ext uri="{FF2B5EF4-FFF2-40B4-BE49-F238E27FC236}">
                  <a16:creationId xmlns:a16="http://schemas.microsoft.com/office/drawing/2014/main" id="{0157F311-6D75-4F74-606D-1D655B542741}"/>
                </a:ext>
              </a:extLst>
            </p:cNvPr>
            <p:cNvSpPr/>
            <p:nvPr/>
          </p:nvSpPr>
          <p:spPr>
            <a:xfrm>
              <a:off x="6109552" y="1094959"/>
              <a:ext cx="2179775" cy="766026"/>
            </a:xfrm>
            <a:prstGeom prst="round2DiagRect">
              <a:avLst/>
            </a:prstGeom>
            <a:gradFill>
              <a:gsLst>
                <a:gs pos="0">
                  <a:schemeClr val="accent4">
                    <a:lumMod val="40000"/>
                    <a:lumOff val="60000"/>
                  </a:schemeClr>
                </a:gs>
                <a:gs pos="100000">
                  <a:srgbClr val="00B0F0"/>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4" name="pole tekstowe 22">
              <a:extLst>
                <a:ext uri="{FF2B5EF4-FFF2-40B4-BE49-F238E27FC236}">
                  <a16:creationId xmlns:a16="http://schemas.microsoft.com/office/drawing/2014/main" id="{BE286078-EDAE-1C06-0C9E-F11135B553ED}"/>
                </a:ext>
              </a:extLst>
            </p:cNvPr>
            <p:cNvSpPr txBox="1"/>
            <p:nvPr/>
          </p:nvSpPr>
          <p:spPr>
            <a:xfrm>
              <a:off x="6220270" y="1179909"/>
              <a:ext cx="1896207" cy="646331"/>
            </a:xfrm>
            <a:prstGeom prst="rect">
              <a:avLst/>
            </a:prstGeom>
            <a:noFill/>
          </p:spPr>
          <p:txBody>
            <a:bodyPr wrap="square" rtlCol="0">
              <a:spAutoFit/>
            </a:bodyPr>
            <a:lstStyle/>
            <a:p>
              <a:pPr algn="ctr"/>
              <a:r>
                <a:rPr lang="pl-PL" sz="1200" dirty="0" err="1">
                  <a:latin typeface="Arial" panose="020B0604020202020204" pitchFamily="34" charset="0"/>
                  <a:cs typeface="Arial" panose="020B0604020202020204" pitchFamily="34" charset="0"/>
                </a:rPr>
                <a:t>Cuantificar </a:t>
              </a:r>
              <a:r>
                <a:rPr lang="pl-PL" sz="1200" dirty="0">
                  <a:latin typeface="Arial" panose="020B0604020202020204" pitchFamily="34" charset="0"/>
                  <a:cs typeface="Arial" panose="020B0604020202020204" pitchFamily="34" charset="0"/>
                </a:rPr>
                <a:t>y cartografiar </a:t>
              </a:r>
              <a:r>
                <a:rPr lang="pl-PL" sz="1200" dirty="0" err="1">
                  <a:latin typeface="Arial" panose="020B0604020202020204" pitchFamily="34" charset="0"/>
                  <a:cs typeface="Arial" panose="020B0604020202020204" pitchFamily="34" charset="0"/>
                </a:rPr>
                <a:t>la prestación </a:t>
              </a:r>
              <a:r>
                <a:rPr lang="pl-PL" sz="1200" dirty="0">
                  <a:latin typeface="Arial" panose="020B0604020202020204" pitchFamily="34" charset="0"/>
                  <a:cs typeface="Arial" panose="020B0604020202020204" pitchFamily="34" charset="0"/>
                </a:rPr>
                <a:t>de servicios </a:t>
              </a:r>
              <a:r>
                <a:rPr lang="pl-PL" sz="1200" dirty="0" err="1">
                  <a:latin typeface="Arial" panose="020B0604020202020204" pitchFamily="34" charset="0"/>
                  <a:cs typeface="Arial" panose="020B0604020202020204" pitchFamily="34" charset="0"/>
                </a:rPr>
                <a:t>ecosistémicos</a:t>
              </a:r>
              <a:endParaRPr lang="pl-PL" sz="1200" dirty="0">
                <a:latin typeface="Arial" panose="020B0604020202020204" pitchFamily="34" charset="0"/>
                <a:cs typeface="Arial" panose="020B0604020202020204" pitchFamily="34" charset="0"/>
              </a:endParaRPr>
            </a:p>
          </p:txBody>
        </p:sp>
      </p:grpSp>
      <p:grpSp>
        <p:nvGrpSpPr>
          <p:cNvPr id="155" name="Grupo 154">
            <a:extLst>
              <a:ext uri="{FF2B5EF4-FFF2-40B4-BE49-F238E27FC236}">
                <a16:creationId xmlns:a16="http://schemas.microsoft.com/office/drawing/2014/main" id="{6E6CE54C-E2BC-959A-F58D-7F4F4D5B5CCA}"/>
              </a:ext>
            </a:extLst>
          </p:cNvPr>
          <p:cNvGrpSpPr/>
          <p:nvPr/>
        </p:nvGrpSpPr>
        <p:grpSpPr>
          <a:xfrm>
            <a:off x="6001693" y="1251572"/>
            <a:ext cx="2179775" cy="766026"/>
            <a:chOff x="6109552" y="1094959"/>
            <a:chExt cx="2179775" cy="766026"/>
          </a:xfrm>
        </p:grpSpPr>
        <p:sp>
          <p:nvSpPr>
            <p:cNvPr id="156" name="Redondear rectángulo de esquina diagonal 155">
              <a:extLst>
                <a:ext uri="{FF2B5EF4-FFF2-40B4-BE49-F238E27FC236}">
                  <a16:creationId xmlns:a16="http://schemas.microsoft.com/office/drawing/2014/main" id="{9B65966A-43C7-E7DE-3B54-7F549187FAD2}"/>
                </a:ext>
              </a:extLst>
            </p:cNvPr>
            <p:cNvSpPr/>
            <p:nvPr/>
          </p:nvSpPr>
          <p:spPr>
            <a:xfrm>
              <a:off x="6109552" y="1094959"/>
              <a:ext cx="2179775" cy="766026"/>
            </a:xfrm>
            <a:prstGeom prst="round2DiagRect">
              <a:avLst/>
            </a:prstGeom>
            <a:gradFill>
              <a:gsLst>
                <a:gs pos="0">
                  <a:schemeClr val="accent4">
                    <a:lumMod val="40000"/>
                    <a:lumOff val="60000"/>
                  </a:schemeClr>
                </a:gs>
                <a:gs pos="100000">
                  <a:srgbClr val="00B0F0"/>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7" name="pole tekstowe 22">
              <a:extLst>
                <a:ext uri="{FF2B5EF4-FFF2-40B4-BE49-F238E27FC236}">
                  <a16:creationId xmlns:a16="http://schemas.microsoft.com/office/drawing/2014/main" id="{B5917088-23A0-1669-2554-1E695EF48126}"/>
                </a:ext>
              </a:extLst>
            </p:cNvPr>
            <p:cNvSpPr txBox="1"/>
            <p:nvPr/>
          </p:nvSpPr>
          <p:spPr>
            <a:xfrm>
              <a:off x="6220270" y="1179909"/>
              <a:ext cx="1896207" cy="646331"/>
            </a:xfrm>
            <a:prstGeom prst="rect">
              <a:avLst/>
            </a:prstGeom>
            <a:noFill/>
          </p:spPr>
          <p:txBody>
            <a:bodyPr wrap="square" rtlCol="0">
              <a:spAutoFit/>
            </a:bodyPr>
            <a:lstStyle/>
            <a:p>
              <a:pPr algn="ctr"/>
              <a:r>
                <a:rPr lang="pl-PL" sz="1200" dirty="0" err="1">
                  <a:latin typeface="Arial" panose="020B0604020202020204" pitchFamily="34" charset="0"/>
                  <a:cs typeface="Arial" panose="020B0604020202020204" pitchFamily="34" charset="0"/>
                </a:rPr>
                <a:t>Cuantificar </a:t>
              </a:r>
              <a:r>
                <a:rPr lang="pl-PL" sz="1200" dirty="0">
                  <a:latin typeface="Arial" panose="020B0604020202020204" pitchFamily="34" charset="0"/>
                  <a:cs typeface="Arial" panose="020B0604020202020204" pitchFamily="34" charset="0"/>
                </a:rPr>
                <a:t>y cartografiar </a:t>
              </a:r>
              <a:r>
                <a:rPr lang="pl-PL" sz="1200" dirty="0" err="1">
                  <a:latin typeface="Arial" panose="020B0604020202020204" pitchFamily="34" charset="0"/>
                  <a:cs typeface="Arial" panose="020B0604020202020204" pitchFamily="34" charset="0"/>
                </a:rPr>
                <a:t>la prestación </a:t>
              </a:r>
              <a:r>
                <a:rPr lang="pl-PL" sz="1200" dirty="0">
                  <a:latin typeface="Arial" panose="020B0604020202020204" pitchFamily="34" charset="0"/>
                  <a:cs typeface="Arial" panose="020B0604020202020204" pitchFamily="34" charset="0"/>
                </a:rPr>
                <a:t>de servicios </a:t>
              </a:r>
              <a:r>
                <a:rPr lang="pl-PL" sz="1200" dirty="0" err="1">
                  <a:latin typeface="Arial" panose="020B0604020202020204" pitchFamily="34" charset="0"/>
                  <a:cs typeface="Arial" panose="020B0604020202020204" pitchFamily="34" charset="0"/>
                </a:rPr>
                <a:t>ecosistémicos</a:t>
              </a:r>
              <a:endParaRPr lang="pl-PL" sz="1200" dirty="0">
                <a:latin typeface="Arial" panose="020B0604020202020204" pitchFamily="34" charset="0"/>
                <a:cs typeface="Arial" panose="020B0604020202020204" pitchFamily="34" charset="0"/>
              </a:endParaRPr>
            </a:p>
          </p:txBody>
        </p:sp>
      </p:grpSp>
      <p:cxnSp>
        <p:nvCxnSpPr>
          <p:cNvPr id="158" name="Conector recto 157">
            <a:extLst>
              <a:ext uri="{FF2B5EF4-FFF2-40B4-BE49-F238E27FC236}">
                <a16:creationId xmlns:a16="http://schemas.microsoft.com/office/drawing/2014/main" id="{EC1AFD53-2924-249B-BB47-C99A2A52E37E}"/>
              </a:ext>
            </a:extLst>
          </p:cNvPr>
          <p:cNvCxnSpPr>
            <a:cxnSpLocks/>
          </p:cNvCxnSpPr>
          <p:nvPr/>
        </p:nvCxnSpPr>
        <p:spPr>
          <a:xfrm>
            <a:off x="8270185" y="1620008"/>
            <a:ext cx="200113" cy="0"/>
          </a:xfrm>
          <a:prstGeom prst="line">
            <a:avLst/>
          </a:prstGeom>
          <a:ln w="82550" cap="rnd">
            <a:solidFill>
              <a:schemeClr val="accent6">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61" name="Conector recto 160">
            <a:extLst>
              <a:ext uri="{FF2B5EF4-FFF2-40B4-BE49-F238E27FC236}">
                <a16:creationId xmlns:a16="http://schemas.microsoft.com/office/drawing/2014/main" id="{C3B40911-8A72-7100-3C2E-2E4AC79E3E77}"/>
              </a:ext>
            </a:extLst>
          </p:cNvPr>
          <p:cNvCxnSpPr>
            <a:cxnSpLocks/>
          </p:cNvCxnSpPr>
          <p:nvPr/>
        </p:nvCxnSpPr>
        <p:spPr>
          <a:xfrm>
            <a:off x="8270184" y="2769265"/>
            <a:ext cx="200113" cy="0"/>
          </a:xfrm>
          <a:prstGeom prst="line">
            <a:avLst/>
          </a:prstGeom>
          <a:ln w="82550" cap="rnd">
            <a:solidFill>
              <a:schemeClr val="accent6">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62" name="Conector recto 161">
            <a:extLst>
              <a:ext uri="{FF2B5EF4-FFF2-40B4-BE49-F238E27FC236}">
                <a16:creationId xmlns:a16="http://schemas.microsoft.com/office/drawing/2014/main" id="{7E82B689-6750-2189-B301-27C2D778BCCC}"/>
              </a:ext>
            </a:extLst>
          </p:cNvPr>
          <p:cNvCxnSpPr>
            <a:cxnSpLocks/>
          </p:cNvCxnSpPr>
          <p:nvPr/>
        </p:nvCxnSpPr>
        <p:spPr>
          <a:xfrm>
            <a:off x="8270183" y="3830390"/>
            <a:ext cx="200113" cy="0"/>
          </a:xfrm>
          <a:prstGeom prst="line">
            <a:avLst/>
          </a:prstGeom>
          <a:ln w="82550" cap="rnd">
            <a:solidFill>
              <a:schemeClr val="accent6">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nvGrpSpPr>
          <p:cNvPr id="169" name="Grupo 168">
            <a:extLst>
              <a:ext uri="{FF2B5EF4-FFF2-40B4-BE49-F238E27FC236}">
                <a16:creationId xmlns:a16="http://schemas.microsoft.com/office/drawing/2014/main" id="{E818E45C-BF29-9B44-840D-195C31497781}"/>
              </a:ext>
            </a:extLst>
          </p:cNvPr>
          <p:cNvGrpSpPr/>
          <p:nvPr/>
        </p:nvGrpSpPr>
        <p:grpSpPr>
          <a:xfrm>
            <a:off x="755239" y="0"/>
            <a:ext cx="8436458" cy="788466"/>
            <a:chOff x="755239" y="0"/>
            <a:chExt cx="8436458" cy="788466"/>
          </a:xfrm>
        </p:grpSpPr>
        <p:sp>
          <p:nvSpPr>
            <p:cNvPr id="170" name="Redondear rectángulo de esquina diagonal 169">
              <a:extLst>
                <a:ext uri="{FF2B5EF4-FFF2-40B4-BE49-F238E27FC236}">
                  <a16:creationId xmlns:a16="http://schemas.microsoft.com/office/drawing/2014/main" id="{A32FE7E8-5231-DEE4-F3A9-A39D4674C523}"/>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1" name="Redondear rectángulo de esquina diagonal 170">
              <a:extLst>
                <a:ext uri="{FF2B5EF4-FFF2-40B4-BE49-F238E27FC236}">
                  <a16:creationId xmlns:a16="http://schemas.microsoft.com/office/drawing/2014/main" id="{3AFF82D5-9C62-BC87-1823-3B56727B2193}"/>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2" name="CuadroTexto 171">
              <a:extLst>
                <a:ext uri="{FF2B5EF4-FFF2-40B4-BE49-F238E27FC236}">
                  <a16:creationId xmlns:a16="http://schemas.microsoft.com/office/drawing/2014/main" id="{D12CB3E7-46FE-0C52-D4F3-57BA1FCB1718}"/>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Evaluación de servicios de ecosistemas</a:t>
              </a:r>
            </a:p>
          </p:txBody>
        </p:sp>
        <p:pic>
          <p:nvPicPr>
            <p:cNvPr id="173" name="Obraz 1">
              <a:extLst>
                <a:ext uri="{FF2B5EF4-FFF2-40B4-BE49-F238E27FC236}">
                  <a16:creationId xmlns:a16="http://schemas.microsoft.com/office/drawing/2014/main" id="{6F02C1B8-F59D-47C5-078F-0F105C020886}"/>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7429294" y="136203"/>
              <a:ext cx="1344377" cy="506798"/>
            </a:xfrm>
            <a:prstGeom prst="rect">
              <a:avLst/>
            </a:prstGeom>
            <a:noFill/>
            <a:ln>
              <a:noFill/>
            </a:ln>
          </p:spPr>
        </p:pic>
      </p:grpSp>
    </p:spTree>
    <p:extLst>
      <p:ext uri="{BB962C8B-B14F-4D97-AF65-F5344CB8AC3E}">
        <p14:creationId xmlns:p14="http://schemas.microsoft.com/office/powerpoint/2010/main" val="61332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1+#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500" fill="hold"/>
                                        <p:tgtEl>
                                          <p:spTgt spid="53"/>
                                        </p:tgtEl>
                                        <p:attrNameLst>
                                          <p:attrName>ppt_x</p:attrName>
                                        </p:attrNameLst>
                                      </p:cBhvr>
                                      <p:tavLst>
                                        <p:tav tm="0">
                                          <p:val>
                                            <p:strVal val="1+#ppt_w/2"/>
                                          </p:val>
                                        </p:tav>
                                        <p:tav tm="100000">
                                          <p:val>
                                            <p:strVal val="#ppt_x"/>
                                          </p:val>
                                        </p:tav>
                                      </p:tavLst>
                                    </p:anim>
                                    <p:anim calcmode="lin" valueType="num">
                                      <p:cBhvr additive="base">
                                        <p:cTn id="13" dur="500" fill="hold"/>
                                        <p:tgtEl>
                                          <p:spTgt spid="5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500" fill="hold"/>
                                        <p:tgtEl>
                                          <p:spTgt spid="126"/>
                                        </p:tgtEl>
                                        <p:attrNameLst>
                                          <p:attrName>ppt_x</p:attrName>
                                        </p:attrNameLst>
                                      </p:cBhvr>
                                      <p:tavLst>
                                        <p:tav tm="0">
                                          <p:val>
                                            <p:strVal val="1+#ppt_w/2"/>
                                          </p:val>
                                        </p:tav>
                                        <p:tav tm="100000">
                                          <p:val>
                                            <p:strVal val="#ppt_x"/>
                                          </p:val>
                                        </p:tav>
                                      </p:tavLst>
                                    </p:anim>
                                    <p:anim calcmode="lin" valueType="num">
                                      <p:cBhvr additive="base">
                                        <p:cTn id="18" dur="500" fill="hold"/>
                                        <p:tgtEl>
                                          <p:spTgt spid="1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dondear rectángulo de esquina diagonal 1">
            <a:extLst>
              <a:ext uri="{FF2B5EF4-FFF2-40B4-BE49-F238E27FC236}">
                <a16:creationId xmlns:a16="http://schemas.microsoft.com/office/drawing/2014/main" id="{0B65CB7D-B395-BF78-2E67-56EFFA0A2D8C}"/>
              </a:ext>
            </a:extLst>
          </p:cNvPr>
          <p:cNvSpPr/>
          <p:nvPr/>
        </p:nvSpPr>
        <p:spPr>
          <a:xfrm rot="5400000">
            <a:off x="2192567" y="-1437322"/>
            <a:ext cx="5708071" cy="8582728"/>
          </a:xfrm>
          <a:prstGeom prst="round2DiagRect">
            <a:avLst>
              <a:gd name="adj1" fmla="val 0"/>
              <a:gd name="adj2" fmla="val 177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Redondear rectángulo de esquina diagonal 2">
            <a:extLst>
              <a:ext uri="{FF2B5EF4-FFF2-40B4-BE49-F238E27FC236}">
                <a16:creationId xmlns:a16="http://schemas.microsoft.com/office/drawing/2014/main" id="{1DA81FE6-1BE6-C934-E493-DB232F941E1D}"/>
              </a:ext>
            </a:extLst>
          </p:cNvPr>
          <p:cNvSpPr/>
          <p:nvPr/>
        </p:nvSpPr>
        <p:spPr>
          <a:xfrm>
            <a:off x="1177636" y="2770908"/>
            <a:ext cx="7716982" cy="4087091"/>
          </a:xfrm>
          <a:prstGeom prst="round2DiagRect">
            <a:avLst>
              <a:gd name="adj1" fmla="val 11426"/>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CuadroTexto 3">
            <a:extLst>
              <a:ext uri="{FF2B5EF4-FFF2-40B4-BE49-F238E27FC236}">
                <a16:creationId xmlns:a16="http://schemas.microsoft.com/office/drawing/2014/main" id="{3B35B87B-B6F9-EE7D-A259-5070D7D82595}"/>
              </a:ext>
            </a:extLst>
          </p:cNvPr>
          <p:cNvSpPr txBox="1"/>
          <p:nvPr/>
        </p:nvSpPr>
        <p:spPr>
          <a:xfrm>
            <a:off x="1373206" y="617838"/>
            <a:ext cx="7471118" cy="166199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4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Recuperación de zonas afectadas por la minería subterránea de carbón en el marco de la transición energética</a:t>
            </a:r>
          </a:p>
        </p:txBody>
      </p:sp>
      <p:grpSp>
        <p:nvGrpSpPr>
          <p:cNvPr id="5" name="Grupo 14">
            <a:extLst>
              <a:ext uri="{FF2B5EF4-FFF2-40B4-BE49-F238E27FC236}">
                <a16:creationId xmlns:a16="http://schemas.microsoft.com/office/drawing/2014/main" id="{FC018E50-D187-A09E-BFDB-D4B1E6153C9F}"/>
              </a:ext>
            </a:extLst>
          </p:cNvPr>
          <p:cNvGrpSpPr/>
          <p:nvPr/>
        </p:nvGrpSpPr>
        <p:grpSpPr>
          <a:xfrm>
            <a:off x="5262495" y="3926863"/>
            <a:ext cx="3034805" cy="1306176"/>
            <a:chOff x="5600060" y="4076567"/>
            <a:chExt cx="3204530" cy="1430991"/>
          </a:xfrm>
        </p:grpSpPr>
        <p:pic>
          <p:nvPicPr>
            <p:cNvPr id="6" name="Imagen 15" descr="Un dibujo animado&#10;&#10;Descripción generada automáticamente con confianza baja">
              <a:extLst>
                <a:ext uri="{FF2B5EF4-FFF2-40B4-BE49-F238E27FC236}">
                  <a16:creationId xmlns:a16="http://schemas.microsoft.com/office/drawing/2014/main" id="{FBF19E29-C40C-5041-8B83-BDC40EF59C8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39204" y="4076567"/>
              <a:ext cx="1455713" cy="1139966"/>
            </a:xfrm>
            <a:prstGeom prst="rect">
              <a:avLst/>
            </a:prstGeom>
          </p:spPr>
        </p:pic>
        <p:sp>
          <p:nvSpPr>
            <p:cNvPr id="7" name="CuadroTexto 16">
              <a:extLst>
                <a:ext uri="{FF2B5EF4-FFF2-40B4-BE49-F238E27FC236}">
                  <a16:creationId xmlns:a16="http://schemas.microsoft.com/office/drawing/2014/main" id="{B933F19E-99F8-DD48-1487-AE89A4EBB44A}"/>
                </a:ext>
              </a:extLst>
            </p:cNvPr>
            <p:cNvSpPr txBox="1"/>
            <p:nvPr/>
          </p:nvSpPr>
          <p:spPr>
            <a:xfrm>
              <a:off x="5600060" y="5119793"/>
              <a:ext cx="3204530" cy="387765"/>
            </a:xfrm>
            <a:prstGeom prst="rect">
              <a:avLst/>
            </a:prstGeom>
            <a:noFill/>
          </p:spPr>
          <p:txBody>
            <a:bodyPr wrap="square">
              <a:spAutoFit/>
            </a:bodyPr>
            <a:lstStyle/>
            <a:p>
              <a:pPr marL="0" marR="0" lvl="0" indent="0" algn="ctr" defTabSz="912388"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484848">
                      <a:lumMod val="75000"/>
                      <a:lumOff val="25000"/>
                    </a:srgbClr>
                  </a:solidFill>
                  <a:effectLst/>
                  <a:uLnTx/>
                  <a:uFillTx/>
                  <a:latin typeface="Arial" panose="020B0604020202020204" pitchFamily="34" charset="0"/>
                  <a:ea typeface="+mn-ea"/>
                  <a:cs typeface="Arial" panose="020B0604020202020204" pitchFamily="34" charset="0"/>
                </a:rPr>
                <a:t>Universidad de Oviedo</a:t>
              </a:r>
            </a:p>
          </p:txBody>
        </p:sp>
      </p:grpSp>
      <p:pic>
        <p:nvPicPr>
          <p:cNvPr id="9" name="Picture 18">
            <a:extLst>
              <a:ext uri="{FF2B5EF4-FFF2-40B4-BE49-F238E27FC236}">
                <a16:creationId xmlns:a16="http://schemas.microsoft.com/office/drawing/2014/main" id="{5784BA1D-6073-DF34-600D-737CFED1D5F3}"/>
              </a:ext>
            </a:extLst>
          </p:cNvPr>
          <p:cNvPicPr>
            <a:picLocks noChangeAspect="1"/>
          </p:cNvPicPr>
          <p:nvPr/>
        </p:nvPicPr>
        <p:blipFill>
          <a:blip r:embed="rId3"/>
          <a:stretch>
            <a:fillRect/>
          </a:stretch>
        </p:blipFill>
        <p:spPr>
          <a:xfrm>
            <a:off x="1735036" y="4097774"/>
            <a:ext cx="2930142" cy="1020027"/>
          </a:xfrm>
          <a:prstGeom prst="rect">
            <a:avLst/>
          </a:prstGeom>
        </p:spPr>
      </p:pic>
      <p:pic>
        <p:nvPicPr>
          <p:cNvPr id="11" name="Image 2">
            <a:extLst>
              <a:ext uri="{FF2B5EF4-FFF2-40B4-BE49-F238E27FC236}">
                <a16:creationId xmlns:a16="http://schemas.microsoft.com/office/drawing/2014/main" id="{D81DC1C9-A2E8-D767-B2E5-86138B844FD8}"/>
              </a:ext>
            </a:extLst>
          </p:cNvPr>
          <p:cNvPicPr>
            <a:picLocks/>
          </p:cNvPicPr>
          <p:nvPr/>
        </p:nvPicPr>
        <p:blipFill>
          <a:blip r:embed="rId4">
            <a:extLst>
              <a:ext uri="{28A0092B-C50C-407E-A947-70E740481C1C}">
                <a14:useLocalDpi xmlns:a14="http://schemas.microsoft.com/office/drawing/2010/main"/>
              </a:ext>
            </a:extLst>
          </a:blip>
          <a:srcRect/>
          <a:stretch/>
        </p:blipFill>
        <p:spPr>
          <a:xfrm>
            <a:off x="1918589" y="5418842"/>
            <a:ext cx="2563036" cy="924597"/>
          </a:xfrm>
          <a:prstGeom prst="rect">
            <a:avLst/>
          </a:prstGeom>
        </p:spPr>
      </p:pic>
      <p:sp>
        <p:nvSpPr>
          <p:cNvPr id="12" name="CuadroTexto 11">
            <a:extLst>
              <a:ext uri="{FF2B5EF4-FFF2-40B4-BE49-F238E27FC236}">
                <a16:creationId xmlns:a16="http://schemas.microsoft.com/office/drawing/2014/main" id="{57B9347A-D1E4-DB2F-8AF9-7B8AB49387AC}"/>
              </a:ext>
            </a:extLst>
          </p:cNvPr>
          <p:cNvSpPr txBox="1"/>
          <p:nvPr/>
        </p:nvSpPr>
        <p:spPr>
          <a:xfrm>
            <a:off x="1290079" y="3225186"/>
            <a:ext cx="3588327" cy="338554"/>
          </a:xfrm>
          <a:prstGeom prst="rect">
            <a:avLst/>
          </a:prstGeom>
          <a:noFill/>
        </p:spPr>
        <p:txBody>
          <a:bodyPr wrap="square" rtlCol="0">
            <a:spAutoFit/>
          </a:bodyPr>
          <a:lstStyle/>
          <a:p>
            <a:pPr algn="ctr"/>
            <a:r>
              <a:rPr lang="es-ES" sz="1600" dirty="0">
                <a:solidFill>
                  <a:schemeClr val="accent6">
                    <a:lumMod val="75000"/>
                  </a:schemeClr>
                </a:solidFill>
                <a:latin typeface="Arial" panose="020B0604020202020204" pitchFamily="34" charset="0"/>
                <a:cs typeface="Arial" panose="020B0604020202020204" pitchFamily="34" charset="0"/>
              </a:rPr>
              <a:t>Profesora </a:t>
            </a:r>
            <a:r>
              <a:rPr lang="pl-PL" sz="1600" dirty="0">
                <a:solidFill>
                  <a:schemeClr val="accent6">
                    <a:lumMod val="75000"/>
                  </a:schemeClr>
                </a:solidFill>
                <a:latin typeface="Arial" panose="020B0604020202020204" pitchFamily="34" charset="0"/>
                <a:cs typeface="Arial" panose="020B0604020202020204" pitchFamily="34" charset="0"/>
              </a:rPr>
              <a:t>Alicja Krzemień</a:t>
            </a:r>
          </a:p>
        </p:txBody>
      </p:sp>
      <p:sp>
        <p:nvSpPr>
          <p:cNvPr id="13" name="CuadroTexto 12">
            <a:extLst>
              <a:ext uri="{FF2B5EF4-FFF2-40B4-BE49-F238E27FC236}">
                <a16:creationId xmlns:a16="http://schemas.microsoft.com/office/drawing/2014/main" id="{A362BA80-94C3-09DF-1F0F-4F73D054084D}"/>
              </a:ext>
            </a:extLst>
          </p:cNvPr>
          <p:cNvSpPr txBox="1"/>
          <p:nvPr/>
        </p:nvSpPr>
        <p:spPr>
          <a:xfrm>
            <a:off x="4888421" y="3225186"/>
            <a:ext cx="3588327" cy="338554"/>
          </a:xfrm>
          <a:prstGeom prst="rect">
            <a:avLst/>
          </a:prstGeom>
          <a:noFill/>
        </p:spPr>
        <p:txBody>
          <a:bodyPr wrap="square" rtlCol="0">
            <a:spAutoFit/>
          </a:bodyPr>
          <a:lstStyle/>
          <a:p>
            <a:pPr algn="ctr"/>
            <a:r>
              <a:rPr lang="es-ES" sz="1600" dirty="0">
                <a:solidFill>
                  <a:schemeClr val="accent6">
                    <a:lumMod val="75000"/>
                  </a:schemeClr>
                </a:solidFill>
                <a:latin typeface="Arial" panose="020B0604020202020204" pitchFamily="34" charset="0"/>
                <a:cs typeface="Arial" panose="020B0604020202020204" pitchFamily="34" charset="0"/>
              </a:rPr>
              <a:t>Prof. </a:t>
            </a:r>
            <a:r>
              <a:rPr lang="pl-PL" sz="1600" dirty="0">
                <a:solidFill>
                  <a:schemeClr val="accent6">
                    <a:lumMod val="75000"/>
                  </a:schemeClr>
                </a:solidFill>
                <a:latin typeface="Arial" panose="020B0604020202020204" pitchFamily="34" charset="0"/>
                <a:cs typeface="Arial" panose="020B0604020202020204" pitchFamily="34" charset="0"/>
              </a:rPr>
              <a:t>Pedro </a:t>
            </a:r>
            <a:r>
              <a:rPr lang="pl-PL" sz="1600" dirty="0" err="1">
                <a:solidFill>
                  <a:schemeClr val="accent6">
                    <a:lumMod val="75000"/>
                  </a:schemeClr>
                </a:solidFill>
                <a:latin typeface="Arial" panose="020B0604020202020204" pitchFamily="34" charset="0"/>
                <a:cs typeface="Arial" panose="020B0604020202020204" pitchFamily="34" charset="0"/>
              </a:rPr>
              <a:t>Riesgo</a:t>
            </a:r>
            <a:r>
              <a:rPr lang="pl-PL" sz="1600" dirty="0">
                <a:solidFill>
                  <a:schemeClr val="accent6">
                    <a:lumMod val="75000"/>
                  </a:schemeClr>
                </a:solidFill>
                <a:latin typeface="Arial" panose="020B0604020202020204" pitchFamily="34" charset="0"/>
                <a:cs typeface="Arial" panose="020B0604020202020204" pitchFamily="34" charset="0"/>
              </a:rPr>
              <a:t> </a:t>
            </a:r>
            <a:r>
              <a:rPr lang="pl-PL" sz="1600" dirty="0" err="1">
                <a:solidFill>
                  <a:schemeClr val="accent6">
                    <a:lumMod val="75000"/>
                  </a:schemeClr>
                </a:solidFill>
                <a:latin typeface="Arial" panose="020B0604020202020204" pitchFamily="34" charset="0"/>
                <a:cs typeface="Arial" panose="020B0604020202020204" pitchFamily="34" charset="0"/>
              </a:rPr>
              <a:t>Fernández</a:t>
            </a:r>
            <a:endParaRPr lang="pl-PL" sz="1600" dirty="0">
              <a:solidFill>
                <a:schemeClr val="accent6">
                  <a:lumMod val="75000"/>
                </a:schemeClr>
              </a:solidFill>
              <a:latin typeface="Arial" panose="020B0604020202020204" pitchFamily="34" charset="0"/>
              <a:cs typeface="Arial" panose="020B0604020202020204" pitchFamily="34" charset="0"/>
            </a:endParaRPr>
          </a:p>
        </p:txBody>
      </p:sp>
      <p:cxnSp>
        <p:nvCxnSpPr>
          <p:cNvPr id="14" name="Conector recto 13">
            <a:extLst>
              <a:ext uri="{FF2B5EF4-FFF2-40B4-BE49-F238E27FC236}">
                <a16:creationId xmlns:a16="http://schemas.microsoft.com/office/drawing/2014/main" id="{72FD7181-3F8C-CA0C-E394-F98398EE5E61}"/>
              </a:ext>
            </a:extLst>
          </p:cNvPr>
          <p:cNvCxnSpPr/>
          <p:nvPr/>
        </p:nvCxnSpPr>
        <p:spPr>
          <a:xfrm>
            <a:off x="2502351" y="3751648"/>
            <a:ext cx="969818" cy="0"/>
          </a:xfrm>
          <a:prstGeom prst="line">
            <a:avLst/>
          </a:prstGeom>
          <a:ln w="22225">
            <a:gradFill flip="none" rotWithShape="1">
              <a:gsLst>
                <a:gs pos="0">
                  <a:srgbClr val="03C2BD"/>
                </a:gs>
                <a:gs pos="100000">
                  <a:srgbClr val="4E13DB"/>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8D1F535C-A43A-6C59-E4E8-E2DC93609F47}"/>
              </a:ext>
            </a:extLst>
          </p:cNvPr>
          <p:cNvCxnSpPr/>
          <p:nvPr/>
        </p:nvCxnSpPr>
        <p:spPr>
          <a:xfrm>
            <a:off x="6253616" y="3744720"/>
            <a:ext cx="969818" cy="0"/>
          </a:xfrm>
          <a:prstGeom prst="line">
            <a:avLst/>
          </a:prstGeom>
          <a:ln w="22225">
            <a:gradFill flip="none" rotWithShape="1">
              <a:gsLst>
                <a:gs pos="0">
                  <a:srgbClr val="03C2BD"/>
                </a:gs>
                <a:gs pos="100000">
                  <a:srgbClr val="4E13DB"/>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841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dondear rectángulo de esquina diagonal 1">
            <a:extLst>
              <a:ext uri="{FF2B5EF4-FFF2-40B4-BE49-F238E27FC236}">
                <a16:creationId xmlns:a16="http://schemas.microsoft.com/office/drawing/2014/main" id="{8B831D98-939B-68A8-79F5-F591D4BFCAB8}"/>
              </a:ext>
            </a:extLst>
          </p:cNvPr>
          <p:cNvSpPr/>
          <p:nvPr/>
        </p:nvSpPr>
        <p:spPr>
          <a:xfrm>
            <a:off x="755238" y="1149530"/>
            <a:ext cx="5767832" cy="5251269"/>
          </a:xfrm>
          <a:prstGeom prst="round2DiagRect">
            <a:avLst>
              <a:gd name="adj1" fmla="val 7032"/>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Obraz 13">
            <a:extLst>
              <a:ext uri="{FF2B5EF4-FFF2-40B4-BE49-F238E27FC236}">
                <a16:creationId xmlns:a16="http://schemas.microsoft.com/office/drawing/2014/main" id="{BB3104A4-3E62-68B4-13AD-8CDF9DB00B2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9115"/>
          <a:stretch/>
        </p:blipFill>
        <p:spPr bwMode="auto">
          <a:xfrm>
            <a:off x="985588" y="1461730"/>
            <a:ext cx="5126804" cy="4482511"/>
          </a:xfrm>
          <a:prstGeom prst="rect">
            <a:avLst/>
          </a:prstGeom>
          <a:ln>
            <a:noFill/>
          </a:ln>
          <a:extLst>
            <a:ext uri="{53640926-AAD7-44D8-BBD7-CCE9431645EC}">
              <a14:shadowObscured xmlns:a14="http://schemas.microsoft.com/office/drawing/2010/main"/>
            </a:ext>
          </a:extLst>
        </p:spPr>
      </p:pic>
      <p:pic>
        <p:nvPicPr>
          <p:cNvPr id="4" name="Obraz 17">
            <a:extLst>
              <a:ext uri="{FF2B5EF4-FFF2-40B4-BE49-F238E27FC236}">
                <a16:creationId xmlns:a16="http://schemas.microsoft.com/office/drawing/2014/main" id="{E32584B4-7950-2B0C-CB70-C84DAF18BE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1361" y="1149530"/>
            <a:ext cx="5059066" cy="2941207"/>
          </a:xfrm>
          <a:prstGeom prst="round2DiagRect">
            <a:avLst/>
          </a:prstGeom>
        </p:spPr>
      </p:pic>
      <p:grpSp>
        <p:nvGrpSpPr>
          <p:cNvPr id="5" name="Grupo 4">
            <a:extLst>
              <a:ext uri="{FF2B5EF4-FFF2-40B4-BE49-F238E27FC236}">
                <a16:creationId xmlns:a16="http://schemas.microsoft.com/office/drawing/2014/main" id="{A2DF5C84-262C-F712-69B8-BD633562948C}"/>
              </a:ext>
            </a:extLst>
          </p:cNvPr>
          <p:cNvGrpSpPr/>
          <p:nvPr/>
        </p:nvGrpSpPr>
        <p:grpSpPr>
          <a:xfrm>
            <a:off x="755239" y="0"/>
            <a:ext cx="8436458" cy="788466"/>
            <a:chOff x="755239" y="0"/>
            <a:chExt cx="8436458" cy="788466"/>
          </a:xfrm>
        </p:grpSpPr>
        <p:sp>
          <p:nvSpPr>
            <p:cNvPr id="6" name="Redondear rectángulo de esquina diagonal 5">
              <a:extLst>
                <a:ext uri="{FF2B5EF4-FFF2-40B4-BE49-F238E27FC236}">
                  <a16:creationId xmlns:a16="http://schemas.microsoft.com/office/drawing/2014/main" id="{28C0FC84-3F13-709E-6E95-100211F0B2B9}"/>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dondear rectángulo de esquina diagonal 6">
              <a:extLst>
                <a:ext uri="{FF2B5EF4-FFF2-40B4-BE49-F238E27FC236}">
                  <a16:creationId xmlns:a16="http://schemas.microsoft.com/office/drawing/2014/main" id="{D4CD9E90-245A-4D2D-460C-495A2415E09A}"/>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CuadroTexto 8">
              <a:extLst>
                <a:ext uri="{FF2B5EF4-FFF2-40B4-BE49-F238E27FC236}">
                  <a16:creationId xmlns:a16="http://schemas.microsoft.com/office/drawing/2014/main" id="{B0D028A5-5E86-00F6-7054-1F5064471D66}"/>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Cartografía de referencia de los ecosistemas </a:t>
              </a:r>
            </a:p>
          </p:txBody>
        </p:sp>
        <p:pic>
          <p:nvPicPr>
            <p:cNvPr id="11" name="Obraz 1">
              <a:extLst>
                <a:ext uri="{FF2B5EF4-FFF2-40B4-BE49-F238E27FC236}">
                  <a16:creationId xmlns:a16="http://schemas.microsoft.com/office/drawing/2014/main" id="{C33CDED5-E505-5DE2-45C4-A85F3BC26398}"/>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429294" y="136203"/>
              <a:ext cx="1344377" cy="506798"/>
            </a:xfrm>
            <a:prstGeom prst="rect">
              <a:avLst/>
            </a:prstGeom>
            <a:noFill/>
            <a:ln>
              <a:noFill/>
            </a:ln>
          </p:spPr>
        </p:pic>
      </p:grpSp>
    </p:spTree>
    <p:extLst>
      <p:ext uri="{BB962C8B-B14F-4D97-AF65-F5344CB8AC3E}">
        <p14:creationId xmlns:p14="http://schemas.microsoft.com/office/powerpoint/2010/main" val="709579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dondear rectángulo de esquina del mismo lado 6">
            <a:extLst>
              <a:ext uri="{FF2B5EF4-FFF2-40B4-BE49-F238E27FC236}">
                <a16:creationId xmlns:a16="http://schemas.microsoft.com/office/drawing/2014/main" id="{49FA69AF-0D4B-D567-0BD1-A1B4BB523A96}"/>
              </a:ext>
            </a:extLst>
          </p:cNvPr>
          <p:cNvSpPr/>
          <p:nvPr/>
        </p:nvSpPr>
        <p:spPr>
          <a:xfrm rot="10800000">
            <a:off x="755235" y="3429000"/>
            <a:ext cx="8327277" cy="3130620"/>
          </a:xfrm>
          <a:prstGeom prst="round2SameRect">
            <a:avLst/>
          </a:prstGeom>
          <a:gradFill>
            <a:gsLst>
              <a:gs pos="0">
                <a:srgbClr val="4E13DB"/>
              </a:gs>
              <a:gs pos="100000">
                <a:srgbClr val="03C2BD"/>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dondear rectángulo de esquina diagonal 1">
            <a:extLst>
              <a:ext uri="{FF2B5EF4-FFF2-40B4-BE49-F238E27FC236}">
                <a16:creationId xmlns:a16="http://schemas.microsoft.com/office/drawing/2014/main" id="{8B831D98-939B-68A8-79F5-F591D4BFCAB8}"/>
              </a:ext>
            </a:extLst>
          </p:cNvPr>
          <p:cNvSpPr/>
          <p:nvPr/>
        </p:nvSpPr>
        <p:spPr>
          <a:xfrm>
            <a:off x="755237" y="1149531"/>
            <a:ext cx="8327277" cy="2826447"/>
          </a:xfrm>
          <a:prstGeom prst="round2DiagRect">
            <a:avLst>
              <a:gd name="adj1" fmla="val 18621"/>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Picture 7">
            <a:extLst>
              <a:ext uri="{FF2B5EF4-FFF2-40B4-BE49-F238E27FC236}">
                <a16:creationId xmlns:a16="http://schemas.microsoft.com/office/drawing/2014/main" id="{96737E0F-57B8-FCB1-DC07-A6AF8325E59A}"/>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97283" y="1395050"/>
            <a:ext cx="5313758" cy="2516015"/>
          </a:xfrm>
          <a:prstGeom prst="rect">
            <a:avLst/>
          </a:prstGeom>
          <a:noFill/>
        </p:spPr>
      </p:pic>
      <p:pic>
        <p:nvPicPr>
          <p:cNvPr id="6" name="Picture 6" descr="Table&#10;&#10;Description automatically generated">
            <a:extLst>
              <a:ext uri="{FF2B5EF4-FFF2-40B4-BE49-F238E27FC236}">
                <a16:creationId xmlns:a16="http://schemas.microsoft.com/office/drawing/2014/main" id="{9DD051DE-16A7-D780-04DB-F16862EB5C9C}"/>
              </a:ext>
            </a:extLst>
          </p:cNvPr>
          <p:cNvPicPr>
            <a:picLocks noChangeAspect="1"/>
          </p:cNvPicPr>
          <p:nvPr/>
        </p:nvPicPr>
        <p:blipFill>
          <a:blip r:embed="rId3" cstate="print"/>
          <a:stretch>
            <a:fillRect/>
          </a:stretch>
        </p:blipFill>
        <p:spPr>
          <a:xfrm>
            <a:off x="2707727" y="4246871"/>
            <a:ext cx="4313117" cy="2038530"/>
          </a:xfrm>
          <a:prstGeom prst="rect">
            <a:avLst/>
          </a:prstGeom>
        </p:spPr>
      </p:pic>
      <p:sp>
        <p:nvSpPr>
          <p:cNvPr id="15" name="CuadroTexto 14">
            <a:extLst>
              <a:ext uri="{FF2B5EF4-FFF2-40B4-BE49-F238E27FC236}">
                <a16:creationId xmlns:a16="http://schemas.microsoft.com/office/drawing/2014/main" id="{ABBC82E9-7700-4CE8-70A8-156D3142236E}"/>
              </a:ext>
            </a:extLst>
          </p:cNvPr>
          <p:cNvSpPr txBox="1"/>
          <p:nvPr/>
        </p:nvSpPr>
        <p:spPr>
          <a:xfrm>
            <a:off x="3046862" y="3220450"/>
            <a:ext cx="61483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Mina </a:t>
            </a:r>
            <a:r>
              <a:rPr kumimoji="0" lang="en-US" sz="1800" i="0" u="none" strike="noStrike" kern="1200" cap="none" spc="0" normalizeH="0" baseline="0" noProof="0" dirty="0" err="1">
                <a:ln>
                  <a:noFill/>
                </a:ln>
                <a:solidFill>
                  <a:schemeClr val="bg1"/>
                </a:solidFill>
                <a:effectLst/>
                <a:uLnTx/>
                <a:uFillTx/>
                <a:latin typeface="Arial" panose="020B0604020202020204" pitchFamily="34" charset="0"/>
                <a:ea typeface="+mn-ea"/>
                <a:cs typeface="Times New Roman" panose="02020603050405020304" pitchFamily="18" charset="0"/>
              </a:rPr>
              <a:t>Jamina</a:t>
            </a:r>
            <a:endParaRPr kumimoji="0" lang="en-GB" sz="1800" i="0" u="none" strike="noStrike" kern="1200" cap="none" spc="0" normalizeH="0" baseline="-25000" noProof="0" dirty="0">
              <a:ln>
                <a:noFill/>
              </a:ln>
              <a:solidFill>
                <a:schemeClr val="bg1"/>
              </a:solidFill>
              <a:effectLst/>
              <a:uLnTx/>
              <a:uFillTx/>
              <a:latin typeface="Arial" panose="020B0604020202020204" pitchFamily="34" charset="0"/>
              <a:ea typeface="+mn-ea"/>
              <a:cs typeface="Times New Roman" panose="02020603050405020304" pitchFamily="18" charset="0"/>
            </a:endParaRPr>
          </a:p>
        </p:txBody>
      </p:sp>
      <p:grpSp>
        <p:nvGrpSpPr>
          <p:cNvPr id="18" name="Grupo 17">
            <a:extLst>
              <a:ext uri="{FF2B5EF4-FFF2-40B4-BE49-F238E27FC236}">
                <a16:creationId xmlns:a16="http://schemas.microsoft.com/office/drawing/2014/main" id="{34EAD489-AD04-D1A9-173B-4F9EB9E23E63}"/>
              </a:ext>
            </a:extLst>
          </p:cNvPr>
          <p:cNvGrpSpPr/>
          <p:nvPr/>
        </p:nvGrpSpPr>
        <p:grpSpPr>
          <a:xfrm>
            <a:off x="755239" y="0"/>
            <a:ext cx="8436458" cy="788466"/>
            <a:chOff x="755239" y="0"/>
            <a:chExt cx="8436458" cy="788466"/>
          </a:xfrm>
        </p:grpSpPr>
        <p:sp>
          <p:nvSpPr>
            <p:cNvPr id="19" name="Redondear rectángulo de esquina diagonal 18">
              <a:extLst>
                <a:ext uri="{FF2B5EF4-FFF2-40B4-BE49-F238E27FC236}">
                  <a16:creationId xmlns:a16="http://schemas.microsoft.com/office/drawing/2014/main" id="{8EFC3CA8-DE79-E04C-173A-2EF9FDF9E83B}"/>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Redondear rectángulo de esquina diagonal 19">
              <a:extLst>
                <a:ext uri="{FF2B5EF4-FFF2-40B4-BE49-F238E27FC236}">
                  <a16:creationId xmlns:a16="http://schemas.microsoft.com/office/drawing/2014/main" id="{E2DB0C13-D884-2A33-C539-78D25F145DEB}"/>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CuadroTexto 20">
              <a:extLst>
                <a:ext uri="{FF2B5EF4-FFF2-40B4-BE49-F238E27FC236}">
                  <a16:creationId xmlns:a16="http://schemas.microsoft.com/office/drawing/2014/main" id="{FA12F286-5D4F-75B6-6588-2307196AFB6E}"/>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Generación de escenarios</a:t>
              </a:r>
            </a:p>
          </p:txBody>
        </p:sp>
        <p:pic>
          <p:nvPicPr>
            <p:cNvPr id="22" name="Obraz 1">
              <a:extLst>
                <a:ext uri="{FF2B5EF4-FFF2-40B4-BE49-F238E27FC236}">
                  <a16:creationId xmlns:a16="http://schemas.microsoft.com/office/drawing/2014/main" id="{5AB95E56-C284-9547-1669-17F9F858030D}"/>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429294" y="136203"/>
              <a:ext cx="1344377" cy="506798"/>
            </a:xfrm>
            <a:prstGeom prst="rect">
              <a:avLst/>
            </a:prstGeom>
            <a:noFill/>
            <a:ln>
              <a:noFill/>
            </a:ln>
          </p:spPr>
        </p:pic>
      </p:grpSp>
    </p:spTree>
    <p:extLst>
      <p:ext uri="{BB962C8B-B14F-4D97-AF65-F5344CB8AC3E}">
        <p14:creationId xmlns:p14="http://schemas.microsoft.com/office/powerpoint/2010/main" val="22080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dondear rectángulo de esquina diagonal 1">
            <a:extLst>
              <a:ext uri="{FF2B5EF4-FFF2-40B4-BE49-F238E27FC236}">
                <a16:creationId xmlns:a16="http://schemas.microsoft.com/office/drawing/2014/main" id="{8B831D98-939B-68A8-79F5-F591D4BFCAB8}"/>
              </a:ext>
            </a:extLst>
          </p:cNvPr>
          <p:cNvSpPr/>
          <p:nvPr/>
        </p:nvSpPr>
        <p:spPr>
          <a:xfrm>
            <a:off x="755237" y="2415654"/>
            <a:ext cx="8327277" cy="4143968"/>
          </a:xfrm>
          <a:prstGeom prst="round2DiagRect">
            <a:avLst>
              <a:gd name="adj1" fmla="val 18621"/>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dondear rectángulo de esquina diagonal 19">
            <a:extLst>
              <a:ext uri="{FF2B5EF4-FFF2-40B4-BE49-F238E27FC236}">
                <a16:creationId xmlns:a16="http://schemas.microsoft.com/office/drawing/2014/main" id="{E2DB0C13-D884-2A33-C539-78D25F145DEB}"/>
              </a:ext>
            </a:extLst>
          </p:cNvPr>
          <p:cNvSpPr/>
          <p:nvPr/>
        </p:nvSpPr>
        <p:spPr>
          <a:xfrm rot="5400000">
            <a:off x="1901761" y="-1146521"/>
            <a:ext cx="1160058" cy="3453105"/>
          </a:xfrm>
          <a:prstGeom prst="round2DiagRect">
            <a:avLst>
              <a:gd name="adj1" fmla="val 0"/>
              <a:gd name="adj2" fmla="val 30631"/>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CuadroTexto 20">
            <a:extLst>
              <a:ext uri="{FF2B5EF4-FFF2-40B4-BE49-F238E27FC236}">
                <a16:creationId xmlns:a16="http://schemas.microsoft.com/office/drawing/2014/main" id="{FA12F286-5D4F-75B6-6588-2307196AFB6E}"/>
              </a:ext>
            </a:extLst>
          </p:cNvPr>
          <p:cNvSpPr txBox="1"/>
          <p:nvPr/>
        </p:nvSpPr>
        <p:spPr>
          <a:xfrm>
            <a:off x="1064949" y="213335"/>
            <a:ext cx="60546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Selección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de ecosistemas</a:t>
            </a:r>
          </a:p>
        </p:txBody>
      </p:sp>
      <p:pic>
        <p:nvPicPr>
          <p:cNvPr id="22" name="Obraz 1">
            <a:extLst>
              <a:ext uri="{FF2B5EF4-FFF2-40B4-BE49-F238E27FC236}">
                <a16:creationId xmlns:a16="http://schemas.microsoft.com/office/drawing/2014/main" id="{5AB95E56-C284-9547-1669-17F9F858030D}"/>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37413" y="1400688"/>
            <a:ext cx="1344377" cy="506798"/>
          </a:xfrm>
          <a:prstGeom prst="rect">
            <a:avLst/>
          </a:prstGeom>
          <a:noFill/>
          <a:ln>
            <a:noFill/>
          </a:ln>
        </p:spPr>
      </p:pic>
      <p:pic>
        <p:nvPicPr>
          <p:cNvPr id="9" name="Picture 4">
            <a:extLst>
              <a:ext uri="{FF2B5EF4-FFF2-40B4-BE49-F238E27FC236}">
                <a16:creationId xmlns:a16="http://schemas.microsoft.com/office/drawing/2014/main" id="{6B41ACF6-8322-57D7-0815-E747A691149C}"/>
              </a:ext>
            </a:extLst>
          </p:cNvPr>
          <p:cNvPicPr>
            <a:picLocks noChangeAspect="1"/>
          </p:cNvPicPr>
          <p:nvPr/>
        </p:nvPicPr>
        <p:blipFill>
          <a:blip r:embed="rId3"/>
          <a:stretch>
            <a:fillRect/>
          </a:stretch>
        </p:blipFill>
        <p:spPr>
          <a:xfrm>
            <a:off x="1286418" y="3429000"/>
            <a:ext cx="7155734" cy="2865207"/>
          </a:xfrm>
          <a:prstGeom prst="rect">
            <a:avLst/>
          </a:prstGeom>
        </p:spPr>
      </p:pic>
      <p:pic>
        <p:nvPicPr>
          <p:cNvPr id="4" name="Grafik 3">
            <a:extLst>
              <a:ext uri="{FF2B5EF4-FFF2-40B4-BE49-F238E27FC236}">
                <a16:creationId xmlns:a16="http://schemas.microsoft.com/office/drawing/2014/main" id="{E8F19BA5-CDCF-15C4-88F6-2B0A764AEB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48088" y="213335"/>
            <a:ext cx="4983353" cy="3398620"/>
          </a:xfrm>
          <a:prstGeom prst="rect">
            <a:avLst/>
          </a:prstGeom>
        </p:spPr>
      </p:pic>
    </p:spTree>
    <p:extLst>
      <p:ext uri="{BB962C8B-B14F-4D97-AF65-F5344CB8AC3E}">
        <p14:creationId xmlns:p14="http://schemas.microsoft.com/office/powerpoint/2010/main" val="2452425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dondear rectángulo de esquina diagonal 18">
            <a:extLst>
              <a:ext uri="{FF2B5EF4-FFF2-40B4-BE49-F238E27FC236}">
                <a16:creationId xmlns:a16="http://schemas.microsoft.com/office/drawing/2014/main" id="{54CDF738-BA6C-5933-FEE9-8F6CCD89579E}"/>
              </a:ext>
            </a:extLst>
          </p:cNvPr>
          <p:cNvSpPr/>
          <p:nvPr/>
        </p:nvSpPr>
        <p:spPr>
          <a:xfrm rot="5400000">
            <a:off x="1901761" y="-1146521"/>
            <a:ext cx="1160058" cy="3453105"/>
          </a:xfrm>
          <a:prstGeom prst="round2DiagRect">
            <a:avLst>
              <a:gd name="adj1" fmla="val 0"/>
              <a:gd name="adj2" fmla="val 30631"/>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3F0588A4-000C-CC8C-4959-58689AE68120}"/>
              </a:ext>
            </a:extLst>
          </p:cNvPr>
          <p:cNvSpPr txBox="1"/>
          <p:nvPr/>
        </p:nvSpPr>
        <p:spPr>
          <a:xfrm>
            <a:off x="1064949" y="213335"/>
            <a:ext cx="60546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Valoración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de ecosistemas</a:t>
            </a:r>
          </a:p>
        </p:txBody>
      </p:sp>
      <p:pic>
        <p:nvPicPr>
          <p:cNvPr id="12" name="Obraz 1">
            <a:extLst>
              <a:ext uri="{FF2B5EF4-FFF2-40B4-BE49-F238E27FC236}">
                <a16:creationId xmlns:a16="http://schemas.microsoft.com/office/drawing/2014/main" id="{BAED236B-1596-CA6F-D770-5D514E5FD0FE}"/>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37413" y="1400688"/>
            <a:ext cx="1344377" cy="506798"/>
          </a:xfrm>
          <a:prstGeom prst="rect">
            <a:avLst/>
          </a:prstGeom>
          <a:noFill/>
          <a:ln>
            <a:noFill/>
          </a:ln>
        </p:spPr>
      </p:pic>
      <p:pic>
        <p:nvPicPr>
          <p:cNvPr id="15" name="Picture 3" descr="Chart, box and whisker chart&#10;&#10;Description automatically generated">
            <a:extLst>
              <a:ext uri="{FF2B5EF4-FFF2-40B4-BE49-F238E27FC236}">
                <a16:creationId xmlns:a16="http://schemas.microsoft.com/office/drawing/2014/main" id="{56E3F9F6-EF44-C992-64B5-2F710E6AF1CA}"/>
              </a:ext>
            </a:extLst>
          </p:cNvPr>
          <p:cNvPicPr>
            <a:picLocks noChangeAspect="1"/>
          </p:cNvPicPr>
          <p:nvPr/>
        </p:nvPicPr>
        <p:blipFill>
          <a:blip r:embed="rId3"/>
          <a:stretch>
            <a:fillRect/>
          </a:stretch>
        </p:blipFill>
        <p:spPr>
          <a:xfrm>
            <a:off x="1179660" y="5063502"/>
            <a:ext cx="6987497" cy="1519271"/>
          </a:xfrm>
          <a:prstGeom prst="rect">
            <a:avLst/>
          </a:prstGeom>
        </p:spPr>
      </p:pic>
      <p:pic>
        <p:nvPicPr>
          <p:cNvPr id="16" name="Imagen 13">
            <a:extLst>
              <a:ext uri="{FF2B5EF4-FFF2-40B4-BE49-F238E27FC236}">
                <a16:creationId xmlns:a16="http://schemas.microsoft.com/office/drawing/2014/main" id="{8AC55FC3-1D78-6312-8E4F-D8FE1745EF14}"/>
              </a:ext>
            </a:extLst>
          </p:cNvPr>
          <p:cNvPicPr>
            <a:picLocks noChangeAspect="1"/>
          </p:cNvPicPr>
          <p:nvPr/>
        </p:nvPicPr>
        <p:blipFill>
          <a:blip r:embed="rId4"/>
          <a:stretch>
            <a:fillRect/>
          </a:stretch>
        </p:blipFill>
        <p:spPr>
          <a:xfrm>
            <a:off x="-112162" y="4004216"/>
            <a:ext cx="6975538" cy="1309267"/>
          </a:xfrm>
          <a:prstGeom prst="rect">
            <a:avLst/>
          </a:prstGeom>
        </p:spPr>
      </p:pic>
      <p:sp>
        <p:nvSpPr>
          <p:cNvPr id="14" name="Redondear rectángulo de esquina diagonal 13">
            <a:extLst>
              <a:ext uri="{FF2B5EF4-FFF2-40B4-BE49-F238E27FC236}">
                <a16:creationId xmlns:a16="http://schemas.microsoft.com/office/drawing/2014/main" id="{106A8C50-6847-A310-C49D-7CCDE1F713FC}"/>
              </a:ext>
            </a:extLst>
          </p:cNvPr>
          <p:cNvSpPr/>
          <p:nvPr/>
        </p:nvSpPr>
        <p:spPr>
          <a:xfrm>
            <a:off x="3525732" y="213335"/>
            <a:ext cx="8327277" cy="3215665"/>
          </a:xfrm>
          <a:prstGeom prst="round2DiagRect">
            <a:avLst>
              <a:gd name="adj1" fmla="val 18621"/>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76E5E364-FF2B-9EAE-CEE5-FA9BC35EF873}"/>
              </a:ext>
            </a:extLst>
          </p:cNvPr>
          <p:cNvPicPr>
            <a:picLocks noChangeAspect="1"/>
          </p:cNvPicPr>
          <p:nvPr/>
        </p:nvPicPr>
        <p:blipFill>
          <a:blip r:embed="rId5"/>
          <a:stretch>
            <a:fillRect/>
          </a:stretch>
        </p:blipFill>
        <p:spPr>
          <a:xfrm>
            <a:off x="4350429" y="507201"/>
            <a:ext cx="6719924" cy="3063565"/>
          </a:xfrm>
          <a:prstGeom prst="rect">
            <a:avLst/>
          </a:prstGeom>
        </p:spPr>
      </p:pic>
    </p:spTree>
    <p:extLst>
      <p:ext uri="{BB962C8B-B14F-4D97-AF65-F5344CB8AC3E}">
        <p14:creationId xmlns:p14="http://schemas.microsoft.com/office/powerpoint/2010/main" val="4035031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dondear rectángulo de esquina diagonal 20">
            <a:extLst>
              <a:ext uri="{FF2B5EF4-FFF2-40B4-BE49-F238E27FC236}">
                <a16:creationId xmlns:a16="http://schemas.microsoft.com/office/drawing/2014/main" id="{61B4D296-1659-8F36-B94C-565B4FEFE555}"/>
              </a:ext>
            </a:extLst>
          </p:cNvPr>
          <p:cNvSpPr/>
          <p:nvPr/>
        </p:nvSpPr>
        <p:spPr>
          <a:xfrm>
            <a:off x="755238" y="1149531"/>
            <a:ext cx="6389299" cy="4882779"/>
          </a:xfrm>
          <a:prstGeom prst="round2DiagRect">
            <a:avLst>
              <a:gd name="adj1" fmla="val 12751"/>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Picture 10">
            <a:extLst>
              <a:ext uri="{FF2B5EF4-FFF2-40B4-BE49-F238E27FC236}">
                <a16:creationId xmlns:a16="http://schemas.microsoft.com/office/drawing/2014/main" id="{2BBB8BB3-A9B5-52AC-7228-5F9EE0836D81}"/>
              </a:ext>
            </a:extLst>
          </p:cNvPr>
          <p:cNvPicPr>
            <a:picLocks noChangeAspect="1"/>
          </p:cNvPicPr>
          <p:nvPr/>
        </p:nvPicPr>
        <p:blipFill>
          <a:blip r:embed="rId2"/>
          <a:stretch>
            <a:fillRect/>
          </a:stretch>
        </p:blipFill>
        <p:spPr>
          <a:xfrm>
            <a:off x="7535780" y="1535626"/>
            <a:ext cx="4382560" cy="2205418"/>
          </a:xfrm>
          <a:prstGeom prst="rect">
            <a:avLst/>
          </a:prstGeom>
        </p:spPr>
      </p:pic>
      <p:pic>
        <p:nvPicPr>
          <p:cNvPr id="3" name="Picture 4">
            <a:extLst>
              <a:ext uri="{FF2B5EF4-FFF2-40B4-BE49-F238E27FC236}">
                <a16:creationId xmlns:a16="http://schemas.microsoft.com/office/drawing/2014/main" id="{4A3597C7-0F32-E09E-34B9-EFC2BF477ADA}"/>
              </a:ext>
            </a:extLst>
          </p:cNvPr>
          <p:cNvPicPr>
            <a:picLocks noChangeAspect="1"/>
          </p:cNvPicPr>
          <p:nvPr/>
        </p:nvPicPr>
        <p:blipFill>
          <a:blip r:embed="rId3"/>
          <a:stretch>
            <a:fillRect/>
          </a:stretch>
        </p:blipFill>
        <p:spPr>
          <a:xfrm>
            <a:off x="990257" y="1805746"/>
            <a:ext cx="5919259" cy="3570346"/>
          </a:xfrm>
          <a:prstGeom prst="rect">
            <a:avLst/>
          </a:prstGeom>
        </p:spPr>
      </p:pic>
      <p:grpSp>
        <p:nvGrpSpPr>
          <p:cNvPr id="5" name="Grupo 4">
            <a:extLst>
              <a:ext uri="{FF2B5EF4-FFF2-40B4-BE49-F238E27FC236}">
                <a16:creationId xmlns:a16="http://schemas.microsoft.com/office/drawing/2014/main" id="{7FFD7455-C8A5-19B0-D111-93832DEC5436}"/>
              </a:ext>
            </a:extLst>
          </p:cNvPr>
          <p:cNvGrpSpPr/>
          <p:nvPr/>
        </p:nvGrpSpPr>
        <p:grpSpPr>
          <a:xfrm>
            <a:off x="755239" y="0"/>
            <a:ext cx="8436458" cy="788466"/>
            <a:chOff x="755239" y="0"/>
            <a:chExt cx="8436458" cy="788466"/>
          </a:xfrm>
        </p:grpSpPr>
        <p:sp>
          <p:nvSpPr>
            <p:cNvPr id="6" name="Redondear rectángulo de esquina diagonal 5">
              <a:extLst>
                <a:ext uri="{FF2B5EF4-FFF2-40B4-BE49-F238E27FC236}">
                  <a16:creationId xmlns:a16="http://schemas.microsoft.com/office/drawing/2014/main" id="{A36EB4ED-C477-D5E3-EFC7-D5C9AE490C3E}"/>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dondear rectángulo de esquina diagonal 6">
              <a:extLst>
                <a:ext uri="{FF2B5EF4-FFF2-40B4-BE49-F238E27FC236}">
                  <a16:creationId xmlns:a16="http://schemas.microsoft.com/office/drawing/2014/main" id="{C59649F1-EDD9-5E61-6430-0EE9703BE4B0}"/>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CuadroTexto 7">
              <a:extLst>
                <a:ext uri="{FF2B5EF4-FFF2-40B4-BE49-F238E27FC236}">
                  <a16:creationId xmlns:a16="http://schemas.microsoft.com/office/drawing/2014/main" id="{7A77A87F-CB2D-B728-2585-2A6E792129AD}"/>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bg1"/>
                  </a:solidFill>
                  <a:latin typeface="Arial" panose="020B0604020202020204" pitchFamily="34" charset="0"/>
                  <a:cs typeface="Times New Roman" panose="02020603050405020304" pitchFamily="18" charset="0"/>
                </a:rPr>
                <a:t>Monetización</a:t>
              </a: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 de ecosistemas</a:t>
              </a:r>
            </a:p>
          </p:txBody>
        </p:sp>
        <p:pic>
          <p:nvPicPr>
            <p:cNvPr id="9" name="Obraz 1">
              <a:extLst>
                <a:ext uri="{FF2B5EF4-FFF2-40B4-BE49-F238E27FC236}">
                  <a16:creationId xmlns:a16="http://schemas.microsoft.com/office/drawing/2014/main" id="{96BA916E-AE23-C1C6-6CB0-1DE18626A2B9}"/>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429294" y="136203"/>
              <a:ext cx="1344377" cy="506798"/>
            </a:xfrm>
            <a:prstGeom prst="rect">
              <a:avLst/>
            </a:prstGeom>
            <a:noFill/>
            <a:ln>
              <a:noFill/>
            </a:ln>
          </p:spPr>
        </p:pic>
      </p:grpSp>
    </p:spTree>
    <p:extLst>
      <p:ext uri="{BB962C8B-B14F-4D97-AF65-F5344CB8AC3E}">
        <p14:creationId xmlns:p14="http://schemas.microsoft.com/office/powerpoint/2010/main" val="531454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7FFD7455-C8A5-19B0-D111-93832DEC5436}"/>
              </a:ext>
            </a:extLst>
          </p:cNvPr>
          <p:cNvGrpSpPr/>
          <p:nvPr/>
        </p:nvGrpSpPr>
        <p:grpSpPr>
          <a:xfrm>
            <a:off x="755239" y="0"/>
            <a:ext cx="8436458" cy="788466"/>
            <a:chOff x="755239" y="0"/>
            <a:chExt cx="8436458" cy="788466"/>
          </a:xfrm>
        </p:grpSpPr>
        <p:sp>
          <p:nvSpPr>
            <p:cNvPr id="6" name="Redondear rectángulo de esquina diagonal 5">
              <a:extLst>
                <a:ext uri="{FF2B5EF4-FFF2-40B4-BE49-F238E27FC236}">
                  <a16:creationId xmlns:a16="http://schemas.microsoft.com/office/drawing/2014/main" id="{A36EB4ED-C477-D5E3-EFC7-D5C9AE490C3E}"/>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dondear rectángulo de esquina diagonal 6">
              <a:extLst>
                <a:ext uri="{FF2B5EF4-FFF2-40B4-BE49-F238E27FC236}">
                  <a16:creationId xmlns:a16="http://schemas.microsoft.com/office/drawing/2014/main" id="{C59649F1-EDD9-5E61-6430-0EE9703BE4B0}"/>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CuadroTexto 7">
              <a:extLst>
                <a:ext uri="{FF2B5EF4-FFF2-40B4-BE49-F238E27FC236}">
                  <a16:creationId xmlns:a16="http://schemas.microsoft.com/office/drawing/2014/main" id="{7A77A87F-CB2D-B728-2585-2A6E792129AD}"/>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bg1"/>
                  </a:solidFill>
                  <a:latin typeface="Arial" panose="020B0604020202020204" pitchFamily="34" charset="0"/>
                  <a:cs typeface="Times New Roman" panose="02020603050405020304" pitchFamily="18" charset="0"/>
                </a:rPr>
                <a:t>Valor total de los servicios de ecosistemas</a:t>
              </a:r>
              <a:endPar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endParaRPr>
            </a:p>
          </p:txBody>
        </p:sp>
        <p:pic>
          <p:nvPicPr>
            <p:cNvPr id="9" name="Obraz 1">
              <a:extLst>
                <a:ext uri="{FF2B5EF4-FFF2-40B4-BE49-F238E27FC236}">
                  <a16:creationId xmlns:a16="http://schemas.microsoft.com/office/drawing/2014/main" id="{96BA916E-AE23-C1C6-6CB0-1DE18626A2B9}"/>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7429294" y="136203"/>
              <a:ext cx="1344377" cy="506798"/>
            </a:xfrm>
            <a:prstGeom prst="rect">
              <a:avLst/>
            </a:prstGeom>
            <a:noFill/>
            <a:ln>
              <a:noFill/>
            </a:ln>
          </p:spPr>
        </p:pic>
      </p:grpSp>
      <p:pic>
        <p:nvPicPr>
          <p:cNvPr id="4" name="Picture 13">
            <a:extLst>
              <a:ext uri="{FF2B5EF4-FFF2-40B4-BE49-F238E27FC236}">
                <a16:creationId xmlns:a16="http://schemas.microsoft.com/office/drawing/2014/main" id="{12D011F9-6A3C-6F6E-6B18-4DB4904D23CC}"/>
              </a:ext>
            </a:extLst>
          </p:cNvPr>
          <p:cNvPicPr>
            <a:picLocks noChangeAspect="1"/>
          </p:cNvPicPr>
          <p:nvPr/>
        </p:nvPicPr>
        <p:blipFill>
          <a:blip r:embed="rId3"/>
          <a:stretch>
            <a:fillRect/>
          </a:stretch>
        </p:blipFill>
        <p:spPr>
          <a:xfrm>
            <a:off x="1187779" y="1151064"/>
            <a:ext cx="10438394" cy="1928341"/>
          </a:xfrm>
          <a:prstGeom prst="rect">
            <a:avLst/>
          </a:prstGeom>
        </p:spPr>
      </p:pic>
      <p:pic>
        <p:nvPicPr>
          <p:cNvPr id="10" name="Imagen 16">
            <a:extLst>
              <a:ext uri="{FF2B5EF4-FFF2-40B4-BE49-F238E27FC236}">
                <a16:creationId xmlns:a16="http://schemas.microsoft.com/office/drawing/2014/main" id="{50A32EA1-110A-6F86-8ACA-F64BD92114E6}"/>
              </a:ext>
            </a:extLst>
          </p:cNvPr>
          <p:cNvPicPr>
            <a:picLocks noChangeAspect="1"/>
          </p:cNvPicPr>
          <p:nvPr/>
        </p:nvPicPr>
        <p:blipFill>
          <a:blip r:embed="rId4"/>
          <a:stretch>
            <a:fillRect/>
          </a:stretch>
        </p:blipFill>
        <p:spPr>
          <a:xfrm>
            <a:off x="-440479" y="3442002"/>
            <a:ext cx="7682892" cy="1749956"/>
          </a:xfrm>
          <a:prstGeom prst="rect">
            <a:avLst/>
          </a:prstGeom>
        </p:spPr>
      </p:pic>
      <mc:AlternateContent xmlns:mc="http://schemas.openxmlformats.org/markup-compatibility/2006" xmlns:a14="http://schemas.microsoft.com/office/drawing/2010/main">
        <mc:Choice Requires="a14">
          <p:sp>
            <p:nvSpPr>
              <p:cNvPr id="11" name="CuadroTexto 18">
                <a:extLst>
                  <a:ext uri="{FF2B5EF4-FFF2-40B4-BE49-F238E27FC236}">
                    <a16:creationId xmlns:a16="http://schemas.microsoft.com/office/drawing/2014/main" id="{184D1843-62B8-9505-B629-FA0F92958CCD}"/>
                  </a:ext>
                </a:extLst>
              </p:cNvPr>
              <p:cNvSpPr txBox="1"/>
              <p:nvPr/>
            </p:nvSpPr>
            <p:spPr>
              <a:xfrm>
                <a:off x="676704" y="5178956"/>
                <a:ext cx="6467833" cy="13277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600" i="1" smtClean="0">
                              <a:solidFill>
                                <a:srgbClr val="836967"/>
                              </a:solidFill>
                              <a:latin typeface="Cambria Math" panose="02040503050406030204" pitchFamily="18" charset="0"/>
                            </a:rPr>
                          </m:ctrlPr>
                        </m:sSubPr>
                        <m:e>
                          <m:r>
                            <a:rPr lang="es-ES" sz="1600" i="1">
                              <a:latin typeface="Cambria Math" panose="02040503050406030204" pitchFamily="18" charset="0"/>
                            </a:rPr>
                            <m:t>𝑁𝑃𝑉</m:t>
                          </m:r>
                        </m:e>
                        <m:sub>
                          <m:r>
                            <a:rPr lang="es-ES" sz="1600" i="1">
                              <a:latin typeface="Cambria Math" panose="02040503050406030204" pitchFamily="18" charset="0"/>
                            </a:rPr>
                            <m:t>𝑃𝑖𝑛𝑒</m:t>
                          </m:r>
                          <m:r>
                            <a:rPr lang="es-ES" sz="1600" i="0">
                              <a:latin typeface="Cambria Math" panose="02040503050406030204" pitchFamily="18" charset="0"/>
                            </a:rPr>
                            <m:t> </m:t>
                          </m:r>
                          <m:r>
                            <a:rPr lang="es-ES" sz="1600" i="1">
                              <a:latin typeface="Cambria Math" panose="02040503050406030204" pitchFamily="18" charset="0"/>
                            </a:rPr>
                            <m:t>𝑡𝑟𝑒𝑒𝑠</m:t>
                          </m:r>
                        </m:sub>
                      </m:sSub>
                      <m:r>
                        <a:rPr lang="es-ES" sz="1600" i="0">
                          <a:latin typeface="Cambria Math" panose="02040503050406030204" pitchFamily="18" charset="0"/>
                        </a:rPr>
                        <m:t>=− 2,040−</m:t>
                      </m:r>
                      <m:f>
                        <m:fPr>
                          <m:ctrlPr>
                            <a:rPr lang="es-ES" sz="1600" i="1">
                              <a:solidFill>
                                <a:srgbClr val="836967"/>
                              </a:solidFill>
                              <a:latin typeface="Cambria Math" panose="02040503050406030204" pitchFamily="18" charset="0"/>
                            </a:rPr>
                          </m:ctrlPr>
                        </m:fPr>
                        <m:num>
                          <m:r>
                            <a:rPr lang="es-ES" sz="1600" i="0">
                              <a:latin typeface="Cambria Math" panose="02040503050406030204" pitchFamily="18" charset="0"/>
                            </a:rPr>
                            <m:t>780</m:t>
                          </m:r>
                        </m:num>
                        <m:den>
                          <m:d>
                            <m:dPr>
                              <m:ctrlPr>
                                <a:rPr lang="es-ES" sz="1600" i="1">
                                  <a:solidFill>
                                    <a:srgbClr val="836967"/>
                                  </a:solidFill>
                                  <a:latin typeface="Cambria Math" panose="02040503050406030204" pitchFamily="18" charset="0"/>
                                </a:rPr>
                              </m:ctrlPr>
                            </m:dPr>
                            <m:e>
                              <m:r>
                                <a:rPr lang="es-ES" sz="1600" i="0">
                                  <a:latin typeface="Cambria Math" panose="02040503050406030204" pitchFamily="18" charset="0"/>
                                </a:rPr>
                                <m:t>1+0.01</m:t>
                              </m:r>
                            </m:e>
                          </m:d>
                        </m:den>
                      </m:f>
                      <m:r>
                        <a:rPr lang="es-ES" sz="1600" i="0">
                          <a:latin typeface="Cambria Math" panose="02040503050406030204" pitchFamily="18" charset="0"/>
                        </a:rPr>
                        <m:t>−...−</m:t>
                      </m:r>
                      <m:f>
                        <m:fPr>
                          <m:ctrlPr>
                            <a:rPr lang="es-ES" sz="1600" i="1">
                              <a:solidFill>
                                <a:srgbClr val="836967"/>
                              </a:solidFill>
                              <a:latin typeface="Cambria Math" panose="02040503050406030204" pitchFamily="18" charset="0"/>
                            </a:rPr>
                          </m:ctrlPr>
                        </m:fPr>
                        <m:num>
                          <m:r>
                            <a:rPr lang="es-ES" sz="1600" i="0">
                              <a:latin typeface="Cambria Math" panose="02040503050406030204" pitchFamily="18" charset="0"/>
                            </a:rPr>
                            <m:t>780</m:t>
                          </m:r>
                        </m:num>
                        <m:den>
                          <m:sSup>
                            <m:sSupPr>
                              <m:ctrlPr>
                                <a:rPr lang="es-ES" sz="1600" i="1">
                                  <a:solidFill>
                                    <a:srgbClr val="836967"/>
                                  </a:solidFill>
                                  <a:latin typeface="Cambria Math" panose="02040503050406030204" pitchFamily="18" charset="0"/>
                                </a:rPr>
                              </m:ctrlPr>
                            </m:sSupPr>
                            <m:e>
                              <m:d>
                                <m:dPr>
                                  <m:ctrlPr>
                                    <a:rPr lang="es-ES" sz="1600" i="1">
                                      <a:solidFill>
                                        <a:srgbClr val="836967"/>
                                      </a:solidFill>
                                      <a:latin typeface="Cambria Math" panose="02040503050406030204" pitchFamily="18" charset="0"/>
                                    </a:rPr>
                                  </m:ctrlPr>
                                </m:dPr>
                                <m:e>
                                  <m:r>
                                    <a:rPr lang="es-ES" sz="1600" i="0">
                                      <a:latin typeface="Cambria Math" panose="02040503050406030204" pitchFamily="18" charset="0"/>
                                    </a:rPr>
                                    <m:t>1+0.01</m:t>
                                  </m:r>
                                </m:e>
                              </m:d>
                            </m:e>
                            <m:sup>
                              <m:r>
                                <a:rPr lang="es-ES" sz="1600" i="0">
                                  <a:latin typeface="Cambria Math" panose="02040503050406030204" pitchFamily="18" charset="0"/>
                                </a:rPr>
                                <m:t>5</m:t>
                              </m:r>
                            </m:sup>
                          </m:sSup>
                        </m:den>
                      </m:f>
                      <m:r>
                        <a:rPr lang="es-ES" sz="1600" i="0">
                          <a:latin typeface="Cambria Math" panose="02040503050406030204" pitchFamily="18" charset="0"/>
                        </a:rPr>
                        <m:t> +</m:t>
                      </m:r>
                      <m:f>
                        <m:fPr>
                          <m:ctrlPr>
                            <a:rPr lang="es-ES" sz="1600" i="1">
                              <a:solidFill>
                                <a:srgbClr val="836967"/>
                              </a:solidFill>
                              <a:latin typeface="Cambria Math" panose="02040503050406030204" pitchFamily="18" charset="0"/>
                            </a:rPr>
                          </m:ctrlPr>
                        </m:fPr>
                        <m:num>
                          <m:r>
                            <a:rPr lang="es-ES" sz="1600" i="0">
                              <a:latin typeface="Cambria Math" panose="02040503050406030204" pitchFamily="18" charset="0"/>
                            </a:rPr>
                            <m:t>10,200</m:t>
                          </m:r>
                        </m:num>
                        <m:den>
                          <m:sSup>
                            <m:sSupPr>
                              <m:ctrlPr>
                                <a:rPr lang="es-ES" sz="1600" i="1">
                                  <a:solidFill>
                                    <a:srgbClr val="836967"/>
                                  </a:solidFill>
                                  <a:latin typeface="Cambria Math" panose="02040503050406030204" pitchFamily="18" charset="0"/>
                                </a:rPr>
                              </m:ctrlPr>
                            </m:sSupPr>
                            <m:e>
                              <m:d>
                                <m:dPr>
                                  <m:ctrlPr>
                                    <a:rPr lang="es-ES" sz="1600" i="1">
                                      <a:solidFill>
                                        <a:srgbClr val="836967"/>
                                      </a:solidFill>
                                      <a:latin typeface="Cambria Math" panose="02040503050406030204" pitchFamily="18" charset="0"/>
                                    </a:rPr>
                                  </m:ctrlPr>
                                </m:dPr>
                                <m:e>
                                  <m:r>
                                    <a:rPr lang="es-ES" sz="1600" i="0">
                                      <a:latin typeface="Cambria Math" panose="02040503050406030204" pitchFamily="18" charset="0"/>
                                    </a:rPr>
                                    <m:t>1+0.01</m:t>
                                  </m:r>
                                </m:e>
                              </m:d>
                            </m:e>
                            <m:sup>
                              <m:r>
                                <a:rPr lang="es-ES" sz="1600" i="0">
                                  <a:latin typeface="Cambria Math" panose="02040503050406030204" pitchFamily="18" charset="0"/>
                                </a:rPr>
                                <m:t>35</m:t>
                              </m:r>
                            </m:sup>
                          </m:sSup>
                        </m:den>
                      </m:f>
                      <m:r>
                        <a:rPr lang="es-ES" sz="1600" i="0">
                          <a:latin typeface="Cambria Math" panose="02040503050406030204" pitchFamily="18" charset="0"/>
                        </a:rPr>
                        <m:t> −</m:t>
                      </m:r>
                      <m:f>
                        <m:fPr>
                          <m:ctrlPr>
                            <a:rPr lang="es-ES" sz="1600" i="1">
                              <a:solidFill>
                                <a:srgbClr val="836967"/>
                              </a:solidFill>
                              <a:latin typeface="Cambria Math" panose="02040503050406030204" pitchFamily="18" charset="0"/>
                            </a:rPr>
                          </m:ctrlPr>
                        </m:fPr>
                        <m:num>
                          <m:r>
                            <a:rPr lang="es-ES" sz="1600" i="0">
                              <a:latin typeface="Cambria Math" panose="02040503050406030204" pitchFamily="18" charset="0"/>
                            </a:rPr>
                            <m:t>2,040</m:t>
                          </m:r>
                        </m:num>
                        <m:den>
                          <m:sSup>
                            <m:sSupPr>
                              <m:ctrlPr>
                                <a:rPr lang="es-ES" sz="1600" i="1">
                                  <a:solidFill>
                                    <a:srgbClr val="836967"/>
                                  </a:solidFill>
                                  <a:latin typeface="Cambria Math" panose="02040503050406030204" pitchFamily="18" charset="0"/>
                                </a:rPr>
                              </m:ctrlPr>
                            </m:sSupPr>
                            <m:e>
                              <m:d>
                                <m:dPr>
                                  <m:ctrlPr>
                                    <a:rPr lang="es-ES" sz="1600" i="1">
                                      <a:solidFill>
                                        <a:srgbClr val="836967"/>
                                      </a:solidFill>
                                      <a:latin typeface="Cambria Math" panose="02040503050406030204" pitchFamily="18" charset="0"/>
                                    </a:rPr>
                                  </m:ctrlPr>
                                </m:dPr>
                                <m:e>
                                  <m:r>
                                    <a:rPr lang="es-ES" sz="1600" i="0">
                                      <a:latin typeface="Cambria Math" panose="02040503050406030204" pitchFamily="18" charset="0"/>
                                    </a:rPr>
                                    <m:t>1+0.01</m:t>
                                  </m:r>
                                </m:e>
                              </m:d>
                            </m:e>
                            <m:sup>
                              <m:r>
                                <a:rPr lang="es-ES" sz="1600" i="0">
                                  <a:latin typeface="Cambria Math" panose="02040503050406030204" pitchFamily="18" charset="0"/>
                                </a:rPr>
                                <m:t>36</m:t>
                              </m:r>
                            </m:sup>
                          </m:sSup>
                        </m:den>
                      </m:f>
                      <m:r>
                        <a:rPr lang="es-ES" sz="1600" i="0">
                          <a:latin typeface="Cambria Math" panose="02040503050406030204" pitchFamily="18" charset="0"/>
                        </a:rPr>
                        <m:t>− ... +</m:t>
                      </m:r>
                      <m:f>
                        <m:fPr>
                          <m:ctrlPr>
                            <a:rPr lang="es-ES" sz="1600" i="1">
                              <a:solidFill>
                                <a:srgbClr val="836967"/>
                              </a:solidFill>
                              <a:latin typeface="Cambria Math" panose="02040503050406030204" pitchFamily="18" charset="0"/>
                            </a:rPr>
                          </m:ctrlPr>
                        </m:fPr>
                        <m:num>
                          <m:r>
                            <a:rPr lang="es-ES" sz="1600" i="0">
                              <a:latin typeface="Cambria Math" panose="02040503050406030204" pitchFamily="18" charset="0"/>
                            </a:rPr>
                            <m:t>10,200</m:t>
                          </m:r>
                        </m:num>
                        <m:den>
                          <m:sSup>
                            <m:sSupPr>
                              <m:ctrlPr>
                                <a:rPr lang="es-ES" sz="1600" i="1">
                                  <a:solidFill>
                                    <a:srgbClr val="836967"/>
                                  </a:solidFill>
                                  <a:latin typeface="Cambria Math" panose="02040503050406030204" pitchFamily="18" charset="0"/>
                                </a:rPr>
                              </m:ctrlPr>
                            </m:sSupPr>
                            <m:e>
                              <m:d>
                                <m:dPr>
                                  <m:ctrlPr>
                                    <a:rPr lang="es-ES" sz="1600" i="1">
                                      <a:solidFill>
                                        <a:srgbClr val="836967"/>
                                      </a:solidFill>
                                      <a:latin typeface="Cambria Math" panose="02040503050406030204" pitchFamily="18" charset="0"/>
                                    </a:rPr>
                                  </m:ctrlPr>
                                </m:dPr>
                                <m:e>
                                  <m:r>
                                    <a:rPr lang="es-ES" sz="1600" i="0">
                                      <a:latin typeface="Cambria Math" panose="02040503050406030204" pitchFamily="18" charset="0"/>
                                    </a:rPr>
                                    <m:t>1+0.01</m:t>
                                  </m:r>
                                </m:e>
                              </m:d>
                            </m:e>
                            <m:sup>
                              <m:r>
                                <a:rPr lang="es-ES" sz="1600" i="0">
                                  <a:latin typeface="Cambria Math" panose="02040503050406030204" pitchFamily="18" charset="0"/>
                                </a:rPr>
                                <m:t>70</m:t>
                              </m:r>
                            </m:sup>
                          </m:sSup>
                        </m:den>
                      </m:f>
                      <m:r>
                        <a:rPr lang="es-ES" sz="1600" i="0">
                          <a:latin typeface="Cambria Math" panose="02040503050406030204" pitchFamily="18" charset="0"/>
                        </a:rPr>
                        <m:t> =2,386 €</m:t>
                      </m:r>
                    </m:oMath>
                  </m:oMathPara>
                </a14:m>
                <a:endParaRPr lang="es-ES" sz="1600" dirty="0"/>
              </a:p>
            </p:txBody>
          </p:sp>
        </mc:Choice>
        <mc:Fallback xmlns="">
          <p:sp>
            <p:nvSpPr>
              <p:cNvPr id="11" name="CuadroTexto 18">
                <a:extLst>
                  <a:ext uri="{FF2B5EF4-FFF2-40B4-BE49-F238E27FC236}">
                    <a16:creationId xmlns:a16="http://schemas.microsoft.com/office/drawing/2014/main" id="{184D1843-62B8-9505-B629-FA0F92958CCD}"/>
                  </a:ext>
                </a:extLst>
              </p:cNvPr>
              <p:cNvSpPr txBox="1">
                <a:spLocks noRot="1" noChangeAspect="1" noMove="1" noResize="1" noEditPoints="1" noAdjustHandles="1" noChangeArrowheads="1" noChangeShapeType="1" noTextEdit="1"/>
              </p:cNvSpPr>
              <p:nvPr/>
            </p:nvSpPr>
            <p:spPr>
              <a:xfrm>
                <a:off x="676704" y="5178956"/>
                <a:ext cx="6467833" cy="1327799"/>
              </a:xfrm>
              <a:prstGeom prst="rect">
                <a:avLst/>
              </a:prstGeom>
              <a:blipFill>
                <a:blip r:embed="rId5"/>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4125018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dondear rectángulo de esquina diagonal 6">
            <a:extLst>
              <a:ext uri="{FF2B5EF4-FFF2-40B4-BE49-F238E27FC236}">
                <a16:creationId xmlns:a16="http://schemas.microsoft.com/office/drawing/2014/main" id="{0D4B30AB-DFDE-34AB-3CE4-3A5D1AA9957D}"/>
              </a:ext>
            </a:extLst>
          </p:cNvPr>
          <p:cNvSpPr/>
          <p:nvPr/>
        </p:nvSpPr>
        <p:spPr>
          <a:xfrm>
            <a:off x="4490639" y="241163"/>
            <a:ext cx="7165449" cy="3748034"/>
          </a:xfrm>
          <a:prstGeom prst="round2DiagRect">
            <a:avLst>
              <a:gd name="adj1" fmla="val 12751"/>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1" name="Grupo 30">
            <a:extLst>
              <a:ext uri="{FF2B5EF4-FFF2-40B4-BE49-F238E27FC236}">
                <a16:creationId xmlns:a16="http://schemas.microsoft.com/office/drawing/2014/main" id="{5084DB74-0FAA-89D6-4458-91525A47C07F}"/>
              </a:ext>
            </a:extLst>
          </p:cNvPr>
          <p:cNvGrpSpPr/>
          <p:nvPr/>
        </p:nvGrpSpPr>
        <p:grpSpPr>
          <a:xfrm>
            <a:off x="-532160" y="271094"/>
            <a:ext cx="5759804" cy="5759804"/>
            <a:chOff x="-235152" y="261468"/>
            <a:chExt cx="5759804" cy="5759804"/>
          </a:xfrm>
        </p:grpSpPr>
        <p:grpSp>
          <p:nvGrpSpPr>
            <p:cNvPr id="28" name="Grupo 27">
              <a:extLst>
                <a:ext uri="{FF2B5EF4-FFF2-40B4-BE49-F238E27FC236}">
                  <a16:creationId xmlns:a16="http://schemas.microsoft.com/office/drawing/2014/main" id="{CF42419B-3E34-2131-4D63-FDCDA0146C1F}"/>
                </a:ext>
              </a:extLst>
            </p:cNvPr>
            <p:cNvGrpSpPr/>
            <p:nvPr/>
          </p:nvGrpSpPr>
          <p:grpSpPr>
            <a:xfrm>
              <a:off x="2640180" y="1506865"/>
              <a:ext cx="1678409" cy="3399720"/>
              <a:chOff x="2640180" y="1506865"/>
              <a:chExt cx="1678409" cy="3399720"/>
            </a:xfrm>
          </p:grpSpPr>
          <p:sp>
            <p:nvSpPr>
              <p:cNvPr id="21" name="Rectangle 14">
                <a:extLst>
                  <a:ext uri="{FF2B5EF4-FFF2-40B4-BE49-F238E27FC236}">
                    <a16:creationId xmlns:a16="http://schemas.microsoft.com/office/drawing/2014/main" id="{6CEC78B3-6632-6F1B-2DC0-5CA548355F63}"/>
                  </a:ext>
                </a:extLst>
              </p:cNvPr>
              <p:cNvSpPr/>
              <p:nvPr/>
            </p:nvSpPr>
            <p:spPr>
              <a:xfrm rot="10800000">
                <a:off x="2644751" y="1506865"/>
                <a:ext cx="1403905" cy="3399720"/>
              </a:xfrm>
              <a:prstGeom prst="rect">
                <a:avLst/>
              </a:prstGeom>
              <a:solidFill>
                <a:schemeClr val="bg1"/>
              </a:solidFill>
              <a:ln>
                <a:noFill/>
              </a:ln>
              <a:effectLst>
                <a:outerShdw blurRad="1270000" dir="11580000" sx="108000" sy="108000" algn="ctr" rotWithShape="0">
                  <a:srgbClr val="03C2B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Rectangle 15">
                <a:extLst>
                  <a:ext uri="{FF2B5EF4-FFF2-40B4-BE49-F238E27FC236}">
                    <a16:creationId xmlns:a16="http://schemas.microsoft.com/office/drawing/2014/main" id="{AE412FEB-29EF-8C2E-8446-152295398655}"/>
                  </a:ext>
                </a:extLst>
              </p:cNvPr>
              <p:cNvSpPr/>
              <p:nvPr/>
            </p:nvSpPr>
            <p:spPr>
              <a:xfrm rot="2700000">
                <a:off x="2640180" y="2295289"/>
                <a:ext cx="1678409" cy="1678409"/>
              </a:xfrm>
              <a:prstGeom prst="rect">
                <a:avLst/>
              </a:prstGeom>
              <a:gradFill>
                <a:gsLst>
                  <a:gs pos="0">
                    <a:srgbClr val="03C2BD"/>
                  </a:gs>
                  <a:gs pos="100000">
                    <a:srgbClr val="4E13DB"/>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3" name="Freeform: Shape 16">
              <a:extLst>
                <a:ext uri="{FF2B5EF4-FFF2-40B4-BE49-F238E27FC236}">
                  <a16:creationId xmlns:a16="http://schemas.microsoft.com/office/drawing/2014/main" id="{B8D7561E-B39B-FEF3-53C4-61E3C743113C}"/>
                </a:ext>
              </a:extLst>
            </p:cNvPr>
            <p:cNvSpPr/>
            <p:nvPr/>
          </p:nvSpPr>
          <p:spPr>
            <a:xfrm rot="2700000">
              <a:off x="-235152" y="261468"/>
              <a:ext cx="5759804" cy="5759804"/>
            </a:xfrm>
            <a:custGeom>
              <a:avLst/>
              <a:gdLst>
                <a:gd name="connsiteX0" fmla="*/ 0 w 11767317"/>
                <a:gd name="connsiteY0" fmla="*/ 4063526 h 11767317"/>
                <a:gd name="connsiteX1" fmla="*/ 4063525 w 11767317"/>
                <a:gd name="connsiteY1" fmla="*/ 0 h 11767317"/>
                <a:gd name="connsiteX2" fmla="*/ 7477245 w 11767317"/>
                <a:gd name="connsiteY2" fmla="*/ 3413720 h 11767317"/>
                <a:gd name="connsiteX3" fmla="*/ 7477245 w 11767317"/>
                <a:gd name="connsiteY3" fmla="*/ 3413719 h 11767317"/>
                <a:gd name="connsiteX4" fmla="*/ 8353598 w 11767317"/>
                <a:gd name="connsiteY4" fmla="*/ 3413719 h 11767317"/>
                <a:gd name="connsiteX5" fmla="*/ 8353598 w 11767317"/>
                <a:gd name="connsiteY5" fmla="*/ 4290072 h 11767317"/>
                <a:gd name="connsiteX6" fmla="*/ 8353597 w 11767317"/>
                <a:gd name="connsiteY6" fmla="*/ 4290072 h 11767317"/>
                <a:gd name="connsiteX7" fmla="*/ 11767317 w 11767317"/>
                <a:gd name="connsiteY7" fmla="*/ 7703792 h 11767317"/>
                <a:gd name="connsiteX8" fmla="*/ 7703792 w 11767317"/>
                <a:gd name="connsiteY8" fmla="*/ 11767317 h 1176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7317" h="11767317">
                  <a:moveTo>
                    <a:pt x="0" y="4063526"/>
                  </a:moveTo>
                  <a:lnTo>
                    <a:pt x="4063525" y="0"/>
                  </a:lnTo>
                  <a:lnTo>
                    <a:pt x="7477245" y="3413720"/>
                  </a:lnTo>
                  <a:lnTo>
                    <a:pt x="7477245" y="3413719"/>
                  </a:lnTo>
                  <a:lnTo>
                    <a:pt x="8353598" y="3413719"/>
                  </a:lnTo>
                  <a:lnTo>
                    <a:pt x="8353598" y="4290072"/>
                  </a:lnTo>
                  <a:lnTo>
                    <a:pt x="8353597" y="4290072"/>
                  </a:lnTo>
                  <a:lnTo>
                    <a:pt x="11767317" y="7703792"/>
                  </a:lnTo>
                  <a:lnTo>
                    <a:pt x="7703792" y="117673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sp>
        <p:nvSpPr>
          <p:cNvPr id="33" name="CuadroTexto 32">
            <a:extLst>
              <a:ext uri="{FF2B5EF4-FFF2-40B4-BE49-F238E27FC236}">
                <a16:creationId xmlns:a16="http://schemas.microsoft.com/office/drawing/2014/main" id="{BCE56961-C670-BD11-929E-A0B9792A9B94}"/>
              </a:ext>
            </a:extLst>
          </p:cNvPr>
          <p:cNvSpPr txBox="1"/>
          <p:nvPr/>
        </p:nvSpPr>
        <p:spPr>
          <a:xfrm>
            <a:off x="4907086" y="4321308"/>
            <a:ext cx="3992869" cy="1569660"/>
          </a:xfrm>
          <a:prstGeom prst="rect">
            <a:avLst/>
          </a:prstGeom>
          <a:noFill/>
        </p:spPr>
        <p:txBody>
          <a:bodyPr wrap="square" rtlCol="0">
            <a:spAutoFit/>
          </a:bodyPr>
          <a:lstStyle/>
          <a:p>
            <a:pPr>
              <a:spcBef>
                <a:spcPts val="1200"/>
              </a:spcBef>
            </a:pPr>
            <a:r>
              <a:rPr lang="es-ES" sz="1600" noProof="1">
                <a:solidFill>
                  <a:schemeClr val="tx1">
                    <a:lumMod val="85000"/>
                    <a:lumOff val="15000"/>
                  </a:schemeClr>
                </a:solidFill>
                <a:latin typeface="Arial" panose="020B0604020202020204" pitchFamily="34" charset="0"/>
                <a:cs typeface="Arial" panose="020B0604020202020204" pitchFamily="34" charset="0"/>
              </a:rPr>
              <a:t>El proyecto POTENTIALS se centra en analizar los potenciales usos de las minas de carbón al final de su vida útil, considerando las industrias vecinas y las centrales térmicas de carbón cercanas si las hubiera.</a:t>
            </a:r>
            <a:endParaRPr lang="es-CO" sz="1600" noProof="1">
              <a:solidFill>
                <a:schemeClr val="tx1">
                  <a:lumMod val="85000"/>
                  <a:lumOff val="15000"/>
                </a:schemeClr>
              </a:solidFill>
              <a:latin typeface="Arial" panose="020B0604020202020204" pitchFamily="34" charset="0"/>
              <a:cs typeface="Arial" panose="020B0604020202020204" pitchFamily="34" charset="0"/>
            </a:endParaRPr>
          </a:p>
        </p:txBody>
      </p:sp>
      <p:pic>
        <p:nvPicPr>
          <p:cNvPr id="4" name="Obraz 5">
            <a:extLst>
              <a:ext uri="{FF2B5EF4-FFF2-40B4-BE49-F238E27FC236}">
                <a16:creationId xmlns:a16="http://schemas.microsoft.com/office/drawing/2014/main" id="{1B4B5979-9DB7-28FF-BB7E-EE86A02EECA7}"/>
              </a:ext>
            </a:extLst>
          </p:cNvPr>
          <p:cNvPicPr>
            <a:picLocks noChangeAspect="1"/>
          </p:cNvPicPr>
          <p:nvPr/>
        </p:nvPicPr>
        <p:blipFill>
          <a:blip r:embed="rId2"/>
          <a:stretch>
            <a:fillRect/>
          </a:stretch>
        </p:blipFill>
        <p:spPr>
          <a:xfrm>
            <a:off x="822388" y="2840874"/>
            <a:ext cx="2698528" cy="622344"/>
          </a:xfrm>
          <a:prstGeom prst="rect">
            <a:avLst/>
          </a:prstGeom>
        </p:spPr>
      </p:pic>
      <p:pic>
        <p:nvPicPr>
          <p:cNvPr id="5" name="Obraz 7">
            <a:extLst>
              <a:ext uri="{FF2B5EF4-FFF2-40B4-BE49-F238E27FC236}">
                <a16:creationId xmlns:a16="http://schemas.microsoft.com/office/drawing/2014/main" id="{3068DF54-D5BE-15D0-1A4E-7CBAA2A37143}"/>
              </a:ext>
            </a:extLst>
          </p:cNvPr>
          <p:cNvPicPr>
            <a:picLocks noChangeAspect="1"/>
          </p:cNvPicPr>
          <p:nvPr/>
        </p:nvPicPr>
        <p:blipFill>
          <a:blip r:embed="rId3"/>
          <a:stretch>
            <a:fillRect/>
          </a:stretch>
        </p:blipFill>
        <p:spPr>
          <a:xfrm>
            <a:off x="4721371" y="401818"/>
            <a:ext cx="6703605" cy="1274077"/>
          </a:xfrm>
          <a:prstGeom prst="rect">
            <a:avLst/>
          </a:prstGeom>
        </p:spPr>
      </p:pic>
      <p:pic>
        <p:nvPicPr>
          <p:cNvPr id="6" name="Obraz 5">
            <a:extLst>
              <a:ext uri="{FF2B5EF4-FFF2-40B4-BE49-F238E27FC236}">
                <a16:creationId xmlns:a16="http://schemas.microsoft.com/office/drawing/2014/main" id="{A16E35FB-F979-B82C-15DD-360C25025E96}"/>
              </a:ext>
            </a:extLst>
          </p:cNvPr>
          <p:cNvPicPr>
            <a:picLocks noChangeAspect="1"/>
          </p:cNvPicPr>
          <p:nvPr/>
        </p:nvPicPr>
        <p:blipFill>
          <a:blip r:embed="rId4"/>
          <a:stretch>
            <a:fillRect/>
          </a:stretch>
        </p:blipFill>
        <p:spPr>
          <a:xfrm>
            <a:off x="4860734" y="1675895"/>
            <a:ext cx="6458148" cy="2142974"/>
          </a:xfrm>
          <a:prstGeom prst="rect">
            <a:avLst/>
          </a:prstGeom>
        </p:spPr>
      </p:pic>
    </p:spTree>
    <p:extLst>
      <p:ext uri="{BB962C8B-B14F-4D97-AF65-F5344CB8AC3E}">
        <p14:creationId xmlns:p14="http://schemas.microsoft.com/office/powerpoint/2010/main" val="1010481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6D343E9-0C99-1B97-0F03-5E5DDD8FAF04}"/>
              </a:ext>
            </a:extLst>
          </p:cNvPr>
          <p:cNvGrpSpPr/>
          <p:nvPr/>
        </p:nvGrpSpPr>
        <p:grpSpPr>
          <a:xfrm>
            <a:off x="755239" y="0"/>
            <a:ext cx="8436458" cy="788466"/>
            <a:chOff x="755239" y="0"/>
            <a:chExt cx="8436458" cy="788466"/>
          </a:xfrm>
        </p:grpSpPr>
        <p:sp>
          <p:nvSpPr>
            <p:cNvPr id="6" name="Redondear rectángulo de esquina diagonal 5">
              <a:extLst>
                <a:ext uri="{FF2B5EF4-FFF2-40B4-BE49-F238E27FC236}">
                  <a16:creationId xmlns:a16="http://schemas.microsoft.com/office/drawing/2014/main" id="{A36EB4ED-C477-D5E3-EFC7-D5C9AE490C3E}"/>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dondear rectángulo de esquina diagonal 6">
              <a:extLst>
                <a:ext uri="{FF2B5EF4-FFF2-40B4-BE49-F238E27FC236}">
                  <a16:creationId xmlns:a16="http://schemas.microsoft.com/office/drawing/2014/main" id="{C59649F1-EDD9-5E61-6430-0EE9703BE4B0}"/>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CuadroTexto 7">
              <a:extLst>
                <a:ext uri="{FF2B5EF4-FFF2-40B4-BE49-F238E27FC236}">
                  <a16:creationId xmlns:a16="http://schemas.microsoft.com/office/drawing/2014/main" id="{7A77A87F-CB2D-B728-2585-2A6E792129AD}"/>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bg1"/>
                  </a:solidFill>
                  <a:latin typeface="Arial" panose="020B0604020202020204" pitchFamily="34" charset="0"/>
                  <a:cs typeface="Times New Roman" panose="02020603050405020304" pitchFamily="18" charset="0"/>
                </a:rPr>
                <a:t>Acciones y </a:t>
              </a:r>
              <a:r>
                <a:rPr lang="es-ES" sz="2000" dirty="0" err="1">
                  <a:solidFill>
                    <a:schemeClr val="bg1"/>
                  </a:solidFill>
                  <a:latin typeface="Arial" panose="020B0604020202020204" pitchFamily="34" charset="0"/>
                  <a:cs typeface="Times New Roman" panose="02020603050405020304" pitchFamily="18" charset="0"/>
                </a:rPr>
                <a:t>microacciones</a:t>
              </a:r>
              <a:endPar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endParaRPr>
            </a:p>
          </p:txBody>
        </p:sp>
        <p:pic>
          <p:nvPicPr>
            <p:cNvPr id="2" name="Obraz 5">
              <a:extLst>
                <a:ext uri="{FF2B5EF4-FFF2-40B4-BE49-F238E27FC236}">
                  <a16:creationId xmlns:a16="http://schemas.microsoft.com/office/drawing/2014/main" id="{DF60E120-A8BE-EDD6-5997-662FEAE8A0E7}"/>
                </a:ext>
              </a:extLst>
            </p:cNvPr>
            <p:cNvPicPr>
              <a:picLocks noChangeAspect="1"/>
            </p:cNvPicPr>
            <p:nvPr/>
          </p:nvPicPr>
          <p:blipFill>
            <a:blip r:embed="rId2"/>
            <a:stretch>
              <a:fillRect/>
            </a:stretch>
          </p:blipFill>
          <p:spPr>
            <a:xfrm>
              <a:off x="7381416" y="251420"/>
              <a:ext cx="1504307" cy="346928"/>
            </a:xfrm>
            <a:prstGeom prst="rect">
              <a:avLst/>
            </a:prstGeom>
          </p:spPr>
        </p:pic>
      </p:grpSp>
      <p:sp>
        <p:nvSpPr>
          <p:cNvPr id="16" name="CuadroTexto 15">
            <a:extLst>
              <a:ext uri="{FF2B5EF4-FFF2-40B4-BE49-F238E27FC236}">
                <a16:creationId xmlns:a16="http://schemas.microsoft.com/office/drawing/2014/main" id="{4F41DC3F-CBD8-9644-660D-93E103806D61}"/>
              </a:ext>
            </a:extLst>
          </p:cNvPr>
          <p:cNvSpPr txBox="1"/>
          <p:nvPr/>
        </p:nvSpPr>
        <p:spPr>
          <a:xfrm>
            <a:off x="944545" y="2253343"/>
            <a:ext cx="4340887" cy="4031873"/>
          </a:xfrm>
          <a:prstGeom prst="rect">
            <a:avLst/>
          </a:prstGeom>
          <a:noFill/>
        </p:spPr>
        <p:txBody>
          <a:bodyPr wrap="square" rtlCol="0">
            <a:spAutoFit/>
          </a:bodyPr>
          <a:lstStyle/>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Central eléctrica virtual</a:t>
            </a:r>
          </a:p>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Planta de hidrógeno verde</a:t>
            </a:r>
          </a:p>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Parque </a:t>
            </a:r>
            <a:r>
              <a:rPr lang="es-ES" sz="1600" dirty="0" err="1">
                <a:solidFill>
                  <a:schemeClr val="tx1">
                    <a:lumMod val="85000"/>
                    <a:lumOff val="15000"/>
                  </a:schemeClr>
                </a:solidFill>
                <a:latin typeface="Arial" panose="020B0604020202020204" pitchFamily="34" charset="0"/>
                <a:cs typeface="Arial" panose="020B0604020202020204" pitchFamily="34" charset="0"/>
              </a:rPr>
              <a:t>ecoindustrial</a:t>
            </a:r>
            <a:endParaRPr lang="es-ES" sz="1600" dirty="0">
              <a:solidFill>
                <a:schemeClr val="tx1">
                  <a:lumMod val="85000"/>
                  <a:lumOff val="1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Patrimonio cultural y zonas deportivas y recreativas</a:t>
            </a:r>
          </a:p>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Paneles fotovoltaicos flotantes</a:t>
            </a:r>
          </a:p>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Pesca en minas a cielo abierto inundadas</a:t>
            </a:r>
          </a:p>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Central de turbina de gas de ciclo combinado</a:t>
            </a:r>
          </a:p>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Aprovechamiento del gas de mina para cogeneración</a:t>
            </a:r>
          </a:p>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Pequeños reactores modulares</a:t>
            </a:r>
          </a:p>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Plantas energéticas de combustión de </a:t>
            </a:r>
            <a:r>
              <a:rPr lang="es-ES" sz="1600" dirty="0" err="1">
                <a:solidFill>
                  <a:schemeClr val="tx1">
                    <a:lumMod val="85000"/>
                    <a:lumOff val="15000"/>
                  </a:schemeClr>
                </a:solidFill>
                <a:latin typeface="Arial" panose="020B0604020202020204" pitchFamily="34" charset="0"/>
                <a:cs typeface="Arial" panose="020B0604020202020204" pitchFamily="34" charset="0"/>
              </a:rPr>
              <a:t>biofulas</a:t>
            </a:r>
            <a:endParaRPr lang="es-ES" sz="1600" dirty="0">
              <a:solidFill>
                <a:schemeClr val="tx1">
                  <a:lumMod val="85000"/>
                  <a:lumOff val="1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Almacenamiento por sales fundidas</a:t>
            </a:r>
          </a:p>
          <a:p>
            <a:pPr marL="285750" indent="-285750">
              <a:buFont typeface="Arial" panose="020B0604020202020204" pitchFamily="34" charset="0"/>
              <a:buChar char="•"/>
            </a:pPr>
            <a:r>
              <a:rPr lang="es-ES" sz="1600" dirty="0" err="1">
                <a:solidFill>
                  <a:schemeClr val="tx1">
                    <a:lumMod val="85000"/>
                    <a:lumOff val="15000"/>
                  </a:schemeClr>
                </a:solidFill>
                <a:latin typeface="Arial" panose="020B0604020202020204" pitchFamily="34" charset="0"/>
                <a:cs typeface="Arial" panose="020B0604020202020204" pitchFamily="34" charset="0"/>
              </a:rPr>
              <a:t>Agrofotovoltaica</a:t>
            </a:r>
            <a:endParaRPr lang="es-ES" sz="16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B978A06F-D291-EC69-72B3-37FFEE1B4E86}"/>
              </a:ext>
            </a:extLst>
          </p:cNvPr>
          <p:cNvSpPr txBox="1"/>
          <p:nvPr/>
        </p:nvSpPr>
        <p:spPr>
          <a:xfrm>
            <a:off x="5659315" y="2257530"/>
            <a:ext cx="3914991" cy="4031873"/>
          </a:xfrm>
          <a:prstGeom prst="rect">
            <a:avLst/>
          </a:prstGeom>
          <a:noFill/>
        </p:spPr>
        <p:txBody>
          <a:bodyPr wrap="square" rtlCol="0">
            <a:spAutoFit/>
          </a:bodyPr>
          <a:lstStyle/>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Servicios auxiliares con baterías</a:t>
            </a:r>
          </a:p>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Recuperación de recursos de escombreras</a:t>
            </a:r>
          </a:p>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Utilización del CH4 de minas cerradas</a:t>
            </a:r>
          </a:p>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Recuperación de materiales del agua</a:t>
            </a:r>
          </a:p>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Recuperación forestal</a:t>
            </a:r>
          </a:p>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Infraestructura informática a gran escala</a:t>
            </a:r>
          </a:p>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Energía geotérmica</a:t>
            </a:r>
          </a:p>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Almacenamiento de energía gravimétrico</a:t>
            </a:r>
          </a:p>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Almacenamiento con fluidos densos</a:t>
            </a:r>
          </a:p>
          <a:p>
            <a:pPr marL="285750" indent="-285750">
              <a:buFont typeface="Arial" panose="020B0604020202020204" pitchFamily="34" charset="0"/>
              <a:buChar char="•"/>
            </a:pPr>
            <a:r>
              <a:rPr lang="es-ES" sz="1600" dirty="0">
                <a:solidFill>
                  <a:schemeClr val="tx1">
                    <a:lumMod val="85000"/>
                    <a:lumOff val="15000"/>
                  </a:schemeClr>
                </a:solidFill>
                <a:latin typeface="Arial" panose="020B0604020202020204" pitchFamily="34" charset="0"/>
                <a:cs typeface="Arial" panose="020B0604020202020204" pitchFamily="34" charset="0"/>
              </a:rPr>
              <a:t>Almacenamiento de energía por bombeo</a:t>
            </a:r>
          </a:p>
          <a:p>
            <a:pPr marL="285750" indent="-285750">
              <a:buFont typeface="Arial" panose="020B0604020202020204" pitchFamily="34" charset="0"/>
              <a:buChar char="•"/>
            </a:pPr>
            <a:endParaRPr lang="es-ES" sz="1600" dirty="0">
              <a:solidFill>
                <a:schemeClr val="tx1">
                  <a:lumMod val="85000"/>
                  <a:lumOff val="1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ES" sz="1600" dirty="0">
              <a:solidFill>
                <a:schemeClr val="tx1">
                  <a:lumMod val="85000"/>
                  <a:lumOff val="15000"/>
                </a:schemeClr>
              </a:solidFill>
              <a:latin typeface="Arial" panose="020B0604020202020204" pitchFamily="34" charset="0"/>
              <a:cs typeface="Arial" panose="020B0604020202020204" pitchFamily="34" charset="0"/>
            </a:endParaRPr>
          </a:p>
        </p:txBody>
      </p:sp>
      <p:grpSp>
        <p:nvGrpSpPr>
          <p:cNvPr id="19" name="Grupo 18">
            <a:extLst>
              <a:ext uri="{FF2B5EF4-FFF2-40B4-BE49-F238E27FC236}">
                <a16:creationId xmlns:a16="http://schemas.microsoft.com/office/drawing/2014/main" id="{839CDF67-1D5C-32CF-EB43-8690E5AE4D26}"/>
              </a:ext>
            </a:extLst>
          </p:cNvPr>
          <p:cNvGrpSpPr/>
          <p:nvPr/>
        </p:nvGrpSpPr>
        <p:grpSpPr>
          <a:xfrm>
            <a:off x="944545" y="1295875"/>
            <a:ext cx="4440423" cy="1047759"/>
            <a:chOff x="944545" y="1295875"/>
            <a:chExt cx="4440423" cy="1047759"/>
          </a:xfrm>
        </p:grpSpPr>
        <p:sp>
          <p:nvSpPr>
            <p:cNvPr id="12" name="Hexagon 29">
              <a:extLst>
                <a:ext uri="{FF2B5EF4-FFF2-40B4-BE49-F238E27FC236}">
                  <a16:creationId xmlns:a16="http://schemas.microsoft.com/office/drawing/2014/main" id="{36E27EA6-FE91-E655-717D-EF63ED2B91CF}"/>
                </a:ext>
              </a:extLst>
            </p:cNvPr>
            <p:cNvSpPr/>
            <p:nvPr/>
          </p:nvSpPr>
          <p:spPr>
            <a:xfrm flipV="1">
              <a:off x="1054446" y="1295875"/>
              <a:ext cx="4330522" cy="1047759"/>
            </a:xfrm>
            <a:custGeom>
              <a:avLst/>
              <a:gdLst>
                <a:gd name="connsiteX0" fmla="*/ 0 w 6042992"/>
                <a:gd name="connsiteY0" fmla="*/ 1146670 h 2293340"/>
                <a:gd name="connsiteX1" fmla="*/ 920409 w 6042992"/>
                <a:gd name="connsiteY1" fmla="*/ 1 h 2293340"/>
                <a:gd name="connsiteX2" fmla="*/ 5122583 w 6042992"/>
                <a:gd name="connsiteY2" fmla="*/ 1 h 2293340"/>
                <a:gd name="connsiteX3" fmla="*/ 6042992 w 6042992"/>
                <a:gd name="connsiteY3" fmla="*/ 1146670 h 2293340"/>
                <a:gd name="connsiteX4" fmla="*/ 5122583 w 6042992"/>
                <a:gd name="connsiteY4" fmla="*/ 2293339 h 2293340"/>
                <a:gd name="connsiteX5" fmla="*/ 920409 w 6042992"/>
                <a:gd name="connsiteY5" fmla="*/ 2293339 h 2293340"/>
                <a:gd name="connsiteX6" fmla="*/ 0 w 6042992"/>
                <a:gd name="connsiteY6" fmla="*/ 1146670 h 2293340"/>
                <a:gd name="connsiteX0" fmla="*/ 920409 w 6042992"/>
                <a:gd name="connsiteY0" fmla="*/ 0 h 2293338"/>
                <a:gd name="connsiteX1" fmla="*/ 5122583 w 6042992"/>
                <a:gd name="connsiteY1" fmla="*/ 0 h 2293338"/>
                <a:gd name="connsiteX2" fmla="*/ 6042992 w 6042992"/>
                <a:gd name="connsiteY2" fmla="*/ 1146669 h 2293338"/>
                <a:gd name="connsiteX3" fmla="*/ 5122583 w 6042992"/>
                <a:gd name="connsiteY3" fmla="*/ 2293338 h 2293338"/>
                <a:gd name="connsiteX4" fmla="*/ 920409 w 6042992"/>
                <a:gd name="connsiteY4" fmla="*/ 2293338 h 2293338"/>
                <a:gd name="connsiteX5" fmla="*/ 0 w 6042992"/>
                <a:gd name="connsiteY5" fmla="*/ 1146669 h 2293338"/>
                <a:gd name="connsiteX6" fmla="*/ 1011849 w 6042992"/>
                <a:gd name="connsiteY6" fmla="*/ 91440 h 2293338"/>
                <a:gd name="connsiteX0" fmla="*/ 5122583 w 6042992"/>
                <a:gd name="connsiteY0" fmla="*/ 0 h 2293338"/>
                <a:gd name="connsiteX1" fmla="*/ 6042992 w 6042992"/>
                <a:gd name="connsiteY1" fmla="*/ 1146669 h 2293338"/>
                <a:gd name="connsiteX2" fmla="*/ 5122583 w 6042992"/>
                <a:gd name="connsiteY2" fmla="*/ 2293338 h 2293338"/>
                <a:gd name="connsiteX3" fmla="*/ 920409 w 6042992"/>
                <a:gd name="connsiteY3" fmla="*/ 2293338 h 2293338"/>
                <a:gd name="connsiteX4" fmla="*/ 0 w 6042992"/>
                <a:gd name="connsiteY4" fmla="*/ 1146669 h 2293338"/>
                <a:gd name="connsiteX5" fmla="*/ 1011849 w 6042992"/>
                <a:gd name="connsiteY5" fmla="*/ 91440 h 2293338"/>
                <a:gd name="connsiteX0" fmla="*/ 5122583 w 6042992"/>
                <a:gd name="connsiteY0" fmla="*/ 0 h 2293338"/>
                <a:gd name="connsiteX1" fmla="*/ 6042992 w 6042992"/>
                <a:gd name="connsiteY1" fmla="*/ 1146669 h 2293338"/>
                <a:gd name="connsiteX2" fmla="*/ 5122583 w 6042992"/>
                <a:gd name="connsiteY2" fmla="*/ 2293338 h 2293338"/>
                <a:gd name="connsiteX3" fmla="*/ 920409 w 6042992"/>
                <a:gd name="connsiteY3" fmla="*/ 2293338 h 2293338"/>
                <a:gd name="connsiteX4" fmla="*/ 0 w 6042992"/>
                <a:gd name="connsiteY4" fmla="*/ 1146669 h 2293338"/>
                <a:gd name="connsiteX0" fmla="*/ 4202174 w 5122583"/>
                <a:gd name="connsiteY0" fmla="*/ 0 h 2293338"/>
                <a:gd name="connsiteX1" fmla="*/ 5122583 w 5122583"/>
                <a:gd name="connsiteY1" fmla="*/ 1146669 h 2293338"/>
                <a:gd name="connsiteX2" fmla="*/ 4202174 w 5122583"/>
                <a:gd name="connsiteY2" fmla="*/ 2293338 h 2293338"/>
                <a:gd name="connsiteX3" fmla="*/ 0 w 5122583"/>
                <a:gd name="connsiteY3" fmla="*/ 2293338 h 2293338"/>
                <a:gd name="connsiteX0" fmla="*/ 8558251 w 9478660"/>
                <a:gd name="connsiteY0" fmla="*/ 0 h 2293338"/>
                <a:gd name="connsiteX1" fmla="*/ 9478660 w 9478660"/>
                <a:gd name="connsiteY1" fmla="*/ 1146669 h 2293338"/>
                <a:gd name="connsiteX2" fmla="*/ 8558251 w 9478660"/>
                <a:gd name="connsiteY2" fmla="*/ 2293338 h 2293338"/>
                <a:gd name="connsiteX3" fmla="*/ 0 w 9478660"/>
                <a:gd name="connsiteY3" fmla="*/ 2293338 h 2293338"/>
              </a:gdLst>
              <a:ahLst/>
              <a:cxnLst>
                <a:cxn ang="0">
                  <a:pos x="connsiteX0" y="connsiteY0"/>
                </a:cxn>
                <a:cxn ang="0">
                  <a:pos x="connsiteX1" y="connsiteY1"/>
                </a:cxn>
                <a:cxn ang="0">
                  <a:pos x="connsiteX2" y="connsiteY2"/>
                </a:cxn>
                <a:cxn ang="0">
                  <a:pos x="connsiteX3" y="connsiteY3"/>
                </a:cxn>
              </a:cxnLst>
              <a:rect l="l" t="t" r="r" b="b"/>
              <a:pathLst>
                <a:path w="9478660" h="2293338">
                  <a:moveTo>
                    <a:pt x="8558251" y="0"/>
                  </a:moveTo>
                  <a:lnTo>
                    <a:pt x="9478660" y="1146669"/>
                  </a:lnTo>
                  <a:lnTo>
                    <a:pt x="8558251" y="2293338"/>
                  </a:lnTo>
                  <a:lnTo>
                    <a:pt x="0" y="2293338"/>
                  </a:lnTo>
                </a:path>
              </a:pathLst>
            </a:custGeom>
            <a:noFill/>
            <a:ln w="63500" cap="rnd">
              <a:gradFill>
                <a:gsLst>
                  <a:gs pos="0">
                    <a:srgbClr val="4E13DB"/>
                  </a:gs>
                  <a:gs pos="100000">
                    <a:srgbClr val="03C2BD"/>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CuadroTexto 17">
              <a:extLst>
                <a:ext uri="{FF2B5EF4-FFF2-40B4-BE49-F238E27FC236}">
                  <a16:creationId xmlns:a16="http://schemas.microsoft.com/office/drawing/2014/main" id="{4C86FA38-8077-057C-DEAC-02EDF7663D1F}"/>
                </a:ext>
              </a:extLst>
            </p:cNvPr>
            <p:cNvSpPr txBox="1"/>
            <p:nvPr/>
          </p:nvSpPr>
          <p:spPr>
            <a:xfrm>
              <a:off x="944545" y="1488636"/>
              <a:ext cx="2112660" cy="584775"/>
            </a:xfrm>
            <a:prstGeom prst="rect">
              <a:avLst/>
            </a:prstGeom>
            <a:noFill/>
          </p:spPr>
          <p:txBody>
            <a:bodyPr wrap="square" rtlCol="0">
              <a:spAutoFit/>
            </a:bodyPr>
            <a:lstStyle/>
            <a:p>
              <a:r>
                <a:rPr lang="es-CO" sz="3200" noProof="1">
                  <a:gradFill>
                    <a:gsLst>
                      <a:gs pos="0">
                        <a:srgbClr val="03C2BD"/>
                      </a:gs>
                      <a:gs pos="100000">
                        <a:srgbClr val="4E13DB"/>
                      </a:gs>
                    </a:gsLst>
                    <a:lin ang="2700000" scaled="0"/>
                  </a:gradFill>
                  <a:latin typeface="Arial" panose="020B0604020202020204" pitchFamily="34" charset="0"/>
                  <a:cs typeface="Arial" panose="020B0604020202020204" pitchFamily="34" charset="0"/>
                </a:rPr>
                <a:t>Acciones</a:t>
              </a:r>
              <a:endParaRPr lang="es-ES" sz="3200" dirty="0"/>
            </a:p>
          </p:txBody>
        </p:sp>
      </p:grpSp>
      <p:grpSp>
        <p:nvGrpSpPr>
          <p:cNvPr id="20" name="Grupo 19">
            <a:extLst>
              <a:ext uri="{FF2B5EF4-FFF2-40B4-BE49-F238E27FC236}">
                <a16:creationId xmlns:a16="http://schemas.microsoft.com/office/drawing/2014/main" id="{0BC85C68-D1D8-53D5-90BC-A49BE168ABBD}"/>
              </a:ext>
            </a:extLst>
          </p:cNvPr>
          <p:cNvGrpSpPr/>
          <p:nvPr/>
        </p:nvGrpSpPr>
        <p:grpSpPr>
          <a:xfrm>
            <a:off x="5758851" y="1295875"/>
            <a:ext cx="4440423" cy="1047759"/>
            <a:chOff x="944545" y="1295875"/>
            <a:chExt cx="4440423" cy="1047759"/>
          </a:xfrm>
        </p:grpSpPr>
        <p:sp>
          <p:nvSpPr>
            <p:cNvPr id="21" name="Hexagon 29">
              <a:extLst>
                <a:ext uri="{FF2B5EF4-FFF2-40B4-BE49-F238E27FC236}">
                  <a16:creationId xmlns:a16="http://schemas.microsoft.com/office/drawing/2014/main" id="{41A5368F-C9DE-63B5-B9A0-4AA0C64E8E19}"/>
                </a:ext>
              </a:extLst>
            </p:cNvPr>
            <p:cNvSpPr/>
            <p:nvPr/>
          </p:nvSpPr>
          <p:spPr>
            <a:xfrm flipV="1">
              <a:off x="1054446" y="1295875"/>
              <a:ext cx="4330522" cy="1047759"/>
            </a:xfrm>
            <a:custGeom>
              <a:avLst/>
              <a:gdLst>
                <a:gd name="connsiteX0" fmla="*/ 0 w 6042992"/>
                <a:gd name="connsiteY0" fmla="*/ 1146670 h 2293340"/>
                <a:gd name="connsiteX1" fmla="*/ 920409 w 6042992"/>
                <a:gd name="connsiteY1" fmla="*/ 1 h 2293340"/>
                <a:gd name="connsiteX2" fmla="*/ 5122583 w 6042992"/>
                <a:gd name="connsiteY2" fmla="*/ 1 h 2293340"/>
                <a:gd name="connsiteX3" fmla="*/ 6042992 w 6042992"/>
                <a:gd name="connsiteY3" fmla="*/ 1146670 h 2293340"/>
                <a:gd name="connsiteX4" fmla="*/ 5122583 w 6042992"/>
                <a:gd name="connsiteY4" fmla="*/ 2293339 h 2293340"/>
                <a:gd name="connsiteX5" fmla="*/ 920409 w 6042992"/>
                <a:gd name="connsiteY5" fmla="*/ 2293339 h 2293340"/>
                <a:gd name="connsiteX6" fmla="*/ 0 w 6042992"/>
                <a:gd name="connsiteY6" fmla="*/ 1146670 h 2293340"/>
                <a:gd name="connsiteX0" fmla="*/ 920409 w 6042992"/>
                <a:gd name="connsiteY0" fmla="*/ 0 h 2293338"/>
                <a:gd name="connsiteX1" fmla="*/ 5122583 w 6042992"/>
                <a:gd name="connsiteY1" fmla="*/ 0 h 2293338"/>
                <a:gd name="connsiteX2" fmla="*/ 6042992 w 6042992"/>
                <a:gd name="connsiteY2" fmla="*/ 1146669 h 2293338"/>
                <a:gd name="connsiteX3" fmla="*/ 5122583 w 6042992"/>
                <a:gd name="connsiteY3" fmla="*/ 2293338 h 2293338"/>
                <a:gd name="connsiteX4" fmla="*/ 920409 w 6042992"/>
                <a:gd name="connsiteY4" fmla="*/ 2293338 h 2293338"/>
                <a:gd name="connsiteX5" fmla="*/ 0 w 6042992"/>
                <a:gd name="connsiteY5" fmla="*/ 1146669 h 2293338"/>
                <a:gd name="connsiteX6" fmla="*/ 1011849 w 6042992"/>
                <a:gd name="connsiteY6" fmla="*/ 91440 h 2293338"/>
                <a:gd name="connsiteX0" fmla="*/ 5122583 w 6042992"/>
                <a:gd name="connsiteY0" fmla="*/ 0 h 2293338"/>
                <a:gd name="connsiteX1" fmla="*/ 6042992 w 6042992"/>
                <a:gd name="connsiteY1" fmla="*/ 1146669 h 2293338"/>
                <a:gd name="connsiteX2" fmla="*/ 5122583 w 6042992"/>
                <a:gd name="connsiteY2" fmla="*/ 2293338 h 2293338"/>
                <a:gd name="connsiteX3" fmla="*/ 920409 w 6042992"/>
                <a:gd name="connsiteY3" fmla="*/ 2293338 h 2293338"/>
                <a:gd name="connsiteX4" fmla="*/ 0 w 6042992"/>
                <a:gd name="connsiteY4" fmla="*/ 1146669 h 2293338"/>
                <a:gd name="connsiteX5" fmla="*/ 1011849 w 6042992"/>
                <a:gd name="connsiteY5" fmla="*/ 91440 h 2293338"/>
                <a:gd name="connsiteX0" fmla="*/ 5122583 w 6042992"/>
                <a:gd name="connsiteY0" fmla="*/ 0 h 2293338"/>
                <a:gd name="connsiteX1" fmla="*/ 6042992 w 6042992"/>
                <a:gd name="connsiteY1" fmla="*/ 1146669 h 2293338"/>
                <a:gd name="connsiteX2" fmla="*/ 5122583 w 6042992"/>
                <a:gd name="connsiteY2" fmla="*/ 2293338 h 2293338"/>
                <a:gd name="connsiteX3" fmla="*/ 920409 w 6042992"/>
                <a:gd name="connsiteY3" fmla="*/ 2293338 h 2293338"/>
                <a:gd name="connsiteX4" fmla="*/ 0 w 6042992"/>
                <a:gd name="connsiteY4" fmla="*/ 1146669 h 2293338"/>
                <a:gd name="connsiteX0" fmla="*/ 4202174 w 5122583"/>
                <a:gd name="connsiteY0" fmla="*/ 0 h 2293338"/>
                <a:gd name="connsiteX1" fmla="*/ 5122583 w 5122583"/>
                <a:gd name="connsiteY1" fmla="*/ 1146669 h 2293338"/>
                <a:gd name="connsiteX2" fmla="*/ 4202174 w 5122583"/>
                <a:gd name="connsiteY2" fmla="*/ 2293338 h 2293338"/>
                <a:gd name="connsiteX3" fmla="*/ 0 w 5122583"/>
                <a:gd name="connsiteY3" fmla="*/ 2293338 h 2293338"/>
                <a:gd name="connsiteX0" fmla="*/ 8558251 w 9478660"/>
                <a:gd name="connsiteY0" fmla="*/ 0 h 2293338"/>
                <a:gd name="connsiteX1" fmla="*/ 9478660 w 9478660"/>
                <a:gd name="connsiteY1" fmla="*/ 1146669 h 2293338"/>
                <a:gd name="connsiteX2" fmla="*/ 8558251 w 9478660"/>
                <a:gd name="connsiteY2" fmla="*/ 2293338 h 2293338"/>
                <a:gd name="connsiteX3" fmla="*/ 0 w 9478660"/>
                <a:gd name="connsiteY3" fmla="*/ 2293338 h 2293338"/>
              </a:gdLst>
              <a:ahLst/>
              <a:cxnLst>
                <a:cxn ang="0">
                  <a:pos x="connsiteX0" y="connsiteY0"/>
                </a:cxn>
                <a:cxn ang="0">
                  <a:pos x="connsiteX1" y="connsiteY1"/>
                </a:cxn>
                <a:cxn ang="0">
                  <a:pos x="connsiteX2" y="connsiteY2"/>
                </a:cxn>
                <a:cxn ang="0">
                  <a:pos x="connsiteX3" y="connsiteY3"/>
                </a:cxn>
              </a:cxnLst>
              <a:rect l="l" t="t" r="r" b="b"/>
              <a:pathLst>
                <a:path w="9478660" h="2293338">
                  <a:moveTo>
                    <a:pt x="8558251" y="0"/>
                  </a:moveTo>
                  <a:lnTo>
                    <a:pt x="9478660" y="1146669"/>
                  </a:lnTo>
                  <a:lnTo>
                    <a:pt x="8558251" y="2293338"/>
                  </a:lnTo>
                  <a:lnTo>
                    <a:pt x="0" y="2293338"/>
                  </a:lnTo>
                </a:path>
              </a:pathLst>
            </a:custGeom>
            <a:noFill/>
            <a:ln w="63500" cap="rnd">
              <a:gradFill>
                <a:gsLst>
                  <a:gs pos="0">
                    <a:srgbClr val="4E13DB"/>
                  </a:gs>
                  <a:gs pos="100000">
                    <a:srgbClr val="03C2BD"/>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CuadroTexto 21">
              <a:extLst>
                <a:ext uri="{FF2B5EF4-FFF2-40B4-BE49-F238E27FC236}">
                  <a16:creationId xmlns:a16="http://schemas.microsoft.com/office/drawing/2014/main" id="{520AE3EC-3DE8-264F-88CB-D5B3B24BF352}"/>
                </a:ext>
              </a:extLst>
            </p:cNvPr>
            <p:cNvSpPr txBox="1"/>
            <p:nvPr/>
          </p:nvSpPr>
          <p:spPr>
            <a:xfrm>
              <a:off x="944545" y="1488636"/>
              <a:ext cx="3250678" cy="584775"/>
            </a:xfrm>
            <a:prstGeom prst="rect">
              <a:avLst/>
            </a:prstGeom>
            <a:noFill/>
          </p:spPr>
          <p:txBody>
            <a:bodyPr wrap="square" rtlCol="0">
              <a:spAutoFit/>
            </a:bodyPr>
            <a:lstStyle/>
            <a:p>
              <a:r>
                <a:rPr lang="es-CO" sz="3200" noProof="1">
                  <a:gradFill>
                    <a:gsLst>
                      <a:gs pos="0">
                        <a:srgbClr val="03C2BD"/>
                      </a:gs>
                      <a:gs pos="100000">
                        <a:srgbClr val="4E13DB"/>
                      </a:gs>
                    </a:gsLst>
                    <a:lin ang="2700000" scaled="0"/>
                  </a:gradFill>
                  <a:latin typeface="Arial" panose="020B0604020202020204" pitchFamily="34" charset="0"/>
                  <a:cs typeface="Arial" panose="020B0604020202020204" pitchFamily="34" charset="0"/>
                </a:rPr>
                <a:t> Microacciones</a:t>
              </a:r>
              <a:endParaRPr lang="es-ES" sz="3200" dirty="0"/>
            </a:p>
          </p:txBody>
        </p:sp>
      </p:grpSp>
    </p:spTree>
    <p:extLst>
      <p:ext uri="{BB962C8B-B14F-4D97-AF65-F5344CB8AC3E}">
        <p14:creationId xmlns:p14="http://schemas.microsoft.com/office/powerpoint/2010/main" val="1259732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dondear rectángulo de esquina diagonal 9">
            <a:extLst>
              <a:ext uri="{FF2B5EF4-FFF2-40B4-BE49-F238E27FC236}">
                <a16:creationId xmlns:a16="http://schemas.microsoft.com/office/drawing/2014/main" id="{9F60C7E6-4B87-D0D3-D61D-EDEF7B0DF1FC}"/>
              </a:ext>
            </a:extLst>
          </p:cNvPr>
          <p:cNvSpPr/>
          <p:nvPr/>
        </p:nvSpPr>
        <p:spPr>
          <a:xfrm>
            <a:off x="755239" y="1626986"/>
            <a:ext cx="11226090" cy="2433166"/>
          </a:xfrm>
          <a:prstGeom prst="round2DiagRect">
            <a:avLst>
              <a:gd name="adj1" fmla="val 12751"/>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dondear rectángulo de esquina diagonal 5">
            <a:extLst>
              <a:ext uri="{FF2B5EF4-FFF2-40B4-BE49-F238E27FC236}">
                <a16:creationId xmlns:a16="http://schemas.microsoft.com/office/drawing/2014/main" id="{A36EB4ED-C477-D5E3-EFC7-D5C9AE490C3E}"/>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dondear rectángulo de esquina diagonal 6">
            <a:extLst>
              <a:ext uri="{FF2B5EF4-FFF2-40B4-BE49-F238E27FC236}">
                <a16:creationId xmlns:a16="http://schemas.microsoft.com/office/drawing/2014/main" id="{C59649F1-EDD9-5E61-6430-0EE9703BE4B0}"/>
              </a:ext>
            </a:extLst>
          </p:cNvPr>
          <p:cNvSpPr/>
          <p:nvPr/>
        </p:nvSpPr>
        <p:spPr>
          <a:xfrm rot="5400000">
            <a:off x="3426008" y="-2670767"/>
            <a:ext cx="1047760" cy="6389298"/>
          </a:xfrm>
          <a:prstGeom prst="round2DiagRect">
            <a:avLst>
              <a:gd name="adj1" fmla="val 0"/>
              <a:gd name="adj2" fmla="val 44855"/>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CuadroTexto 7">
            <a:extLst>
              <a:ext uri="{FF2B5EF4-FFF2-40B4-BE49-F238E27FC236}">
                <a16:creationId xmlns:a16="http://schemas.microsoft.com/office/drawing/2014/main" id="{7A77A87F-CB2D-B728-2585-2A6E792129AD}"/>
              </a:ext>
            </a:extLst>
          </p:cNvPr>
          <p:cNvSpPr txBox="1"/>
          <p:nvPr/>
        </p:nvSpPr>
        <p:spPr>
          <a:xfrm>
            <a:off x="1064949" y="213335"/>
            <a:ext cx="60546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Evaluación de política y acciones/</a:t>
            </a:r>
            <a:r>
              <a:rPr kumimoji="0" lang="es-ES" sz="2000" i="0" u="none" strike="noStrike" kern="1200" cap="none" spc="0" normalizeH="0" baseline="0" noProof="0" dirty="0" err="1">
                <a:ln>
                  <a:noFill/>
                </a:ln>
                <a:solidFill>
                  <a:schemeClr val="bg1"/>
                </a:solidFill>
                <a:effectLst/>
                <a:uLnTx/>
                <a:uFillTx/>
                <a:latin typeface="Arial" panose="020B0604020202020204" pitchFamily="34" charset="0"/>
                <a:ea typeface="+mn-ea"/>
                <a:cs typeface="Times New Roman" panose="02020603050405020304" pitchFamily="18" charset="0"/>
              </a:rPr>
              <a:t>microacciones</a:t>
            </a: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 respecto a los criterios</a:t>
            </a:r>
          </a:p>
        </p:txBody>
      </p:sp>
      <p:pic>
        <p:nvPicPr>
          <p:cNvPr id="2" name="Obraz 5">
            <a:extLst>
              <a:ext uri="{FF2B5EF4-FFF2-40B4-BE49-F238E27FC236}">
                <a16:creationId xmlns:a16="http://schemas.microsoft.com/office/drawing/2014/main" id="{DF60E120-A8BE-EDD6-5997-662FEAE8A0E7}"/>
              </a:ext>
            </a:extLst>
          </p:cNvPr>
          <p:cNvPicPr>
            <a:picLocks noChangeAspect="1"/>
          </p:cNvPicPr>
          <p:nvPr/>
        </p:nvPicPr>
        <p:blipFill>
          <a:blip r:embed="rId2"/>
          <a:stretch>
            <a:fillRect/>
          </a:stretch>
        </p:blipFill>
        <p:spPr>
          <a:xfrm>
            <a:off x="7381416" y="251420"/>
            <a:ext cx="1504307" cy="346928"/>
          </a:xfrm>
          <a:prstGeom prst="rect">
            <a:avLst/>
          </a:prstGeom>
        </p:spPr>
      </p:pic>
      <p:pic>
        <p:nvPicPr>
          <p:cNvPr id="5" name="Obraz 8">
            <a:extLst>
              <a:ext uri="{FF2B5EF4-FFF2-40B4-BE49-F238E27FC236}">
                <a16:creationId xmlns:a16="http://schemas.microsoft.com/office/drawing/2014/main" id="{5DFB5291-6C96-89B4-7166-C230CF216473}"/>
              </a:ext>
            </a:extLst>
          </p:cNvPr>
          <p:cNvPicPr>
            <a:picLocks noChangeAspect="1"/>
          </p:cNvPicPr>
          <p:nvPr/>
        </p:nvPicPr>
        <p:blipFill>
          <a:blip r:embed="rId3"/>
          <a:stretch>
            <a:fillRect/>
          </a:stretch>
        </p:blipFill>
        <p:spPr>
          <a:xfrm>
            <a:off x="916604" y="2035794"/>
            <a:ext cx="10842758" cy="1635253"/>
          </a:xfrm>
          <a:prstGeom prst="rect">
            <a:avLst/>
          </a:prstGeom>
        </p:spPr>
      </p:pic>
      <p:sp>
        <p:nvSpPr>
          <p:cNvPr id="9" name="CuadroTexto 8">
            <a:extLst>
              <a:ext uri="{FF2B5EF4-FFF2-40B4-BE49-F238E27FC236}">
                <a16:creationId xmlns:a16="http://schemas.microsoft.com/office/drawing/2014/main" id="{23B47423-8F93-58BF-57F8-CEF270E953ED}"/>
              </a:ext>
            </a:extLst>
          </p:cNvPr>
          <p:cNvSpPr txBox="1"/>
          <p:nvPr/>
        </p:nvSpPr>
        <p:spPr>
          <a:xfrm>
            <a:off x="755239" y="4509567"/>
            <a:ext cx="4398279" cy="1077218"/>
          </a:xfrm>
          <a:prstGeom prst="rect">
            <a:avLst/>
          </a:prstGeom>
          <a:noFill/>
        </p:spPr>
        <p:txBody>
          <a:bodyPr wrap="square" rtlCol="0">
            <a:spAutoFit/>
          </a:bodyPr>
          <a:lstStyle/>
          <a:p>
            <a:pPr>
              <a:spcBef>
                <a:spcPts val="1200"/>
              </a:spcBef>
            </a:pPr>
            <a:r>
              <a:rPr lang="es-ES" sz="1600" noProof="1">
                <a:solidFill>
                  <a:schemeClr val="tx1">
                    <a:lumMod val="85000"/>
                    <a:lumOff val="15000"/>
                  </a:schemeClr>
                </a:solidFill>
                <a:latin typeface="Arial" panose="020B0604020202020204" pitchFamily="34" charset="0"/>
                <a:cs typeface="Arial" panose="020B0604020202020204" pitchFamily="34" charset="0"/>
              </a:rPr>
              <a:t>Mediante el programa informático MULTIPOL (MULTIcriteria y POLicy), se evaluaron las políticas y las acciones/microacciones respecto a los criterios. </a:t>
            </a:r>
          </a:p>
        </p:txBody>
      </p:sp>
    </p:spTree>
    <p:extLst>
      <p:ext uri="{BB962C8B-B14F-4D97-AF65-F5344CB8AC3E}">
        <p14:creationId xmlns:p14="http://schemas.microsoft.com/office/powerpoint/2010/main" val="2549487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dondear rectángulo de esquina diagonal 8">
            <a:extLst>
              <a:ext uri="{FF2B5EF4-FFF2-40B4-BE49-F238E27FC236}">
                <a16:creationId xmlns:a16="http://schemas.microsoft.com/office/drawing/2014/main" id="{2200430E-A31C-A756-F76B-9C7F679AD3CF}"/>
              </a:ext>
            </a:extLst>
          </p:cNvPr>
          <p:cNvSpPr/>
          <p:nvPr/>
        </p:nvSpPr>
        <p:spPr>
          <a:xfrm>
            <a:off x="755239" y="1039886"/>
            <a:ext cx="3937785" cy="5428149"/>
          </a:xfrm>
          <a:prstGeom prst="round2DiagRect">
            <a:avLst>
              <a:gd name="adj1" fmla="val 12751"/>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dondear rectángulo de esquina diagonal 9">
            <a:extLst>
              <a:ext uri="{FF2B5EF4-FFF2-40B4-BE49-F238E27FC236}">
                <a16:creationId xmlns:a16="http://schemas.microsoft.com/office/drawing/2014/main" id="{34CCADC1-5FB4-ACAD-A1FF-74A125931C61}"/>
              </a:ext>
            </a:extLst>
          </p:cNvPr>
          <p:cNvSpPr/>
          <p:nvPr/>
        </p:nvSpPr>
        <p:spPr>
          <a:xfrm>
            <a:off x="4882329" y="1039886"/>
            <a:ext cx="4317519" cy="5428149"/>
          </a:xfrm>
          <a:prstGeom prst="round2DiagRect">
            <a:avLst>
              <a:gd name="adj1" fmla="val 12751"/>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 name="Grupo 2">
            <a:extLst>
              <a:ext uri="{FF2B5EF4-FFF2-40B4-BE49-F238E27FC236}">
                <a16:creationId xmlns:a16="http://schemas.microsoft.com/office/drawing/2014/main" id="{86D343E9-0C99-1B97-0F03-5E5DDD8FAF04}"/>
              </a:ext>
            </a:extLst>
          </p:cNvPr>
          <p:cNvGrpSpPr/>
          <p:nvPr/>
        </p:nvGrpSpPr>
        <p:grpSpPr>
          <a:xfrm>
            <a:off x="755239" y="0"/>
            <a:ext cx="8436458" cy="788466"/>
            <a:chOff x="755239" y="0"/>
            <a:chExt cx="8436458" cy="788466"/>
          </a:xfrm>
        </p:grpSpPr>
        <p:sp>
          <p:nvSpPr>
            <p:cNvPr id="6" name="Redondear rectángulo de esquina diagonal 5">
              <a:extLst>
                <a:ext uri="{FF2B5EF4-FFF2-40B4-BE49-F238E27FC236}">
                  <a16:creationId xmlns:a16="http://schemas.microsoft.com/office/drawing/2014/main" id="{A36EB4ED-C477-D5E3-EFC7-D5C9AE490C3E}"/>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dondear rectángulo de esquina diagonal 6">
              <a:extLst>
                <a:ext uri="{FF2B5EF4-FFF2-40B4-BE49-F238E27FC236}">
                  <a16:creationId xmlns:a16="http://schemas.microsoft.com/office/drawing/2014/main" id="{C59649F1-EDD9-5E61-6430-0EE9703BE4B0}"/>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CuadroTexto 7">
              <a:extLst>
                <a:ext uri="{FF2B5EF4-FFF2-40B4-BE49-F238E27FC236}">
                  <a16:creationId xmlns:a16="http://schemas.microsoft.com/office/drawing/2014/main" id="{7A77A87F-CB2D-B728-2585-2A6E792129AD}"/>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Resultados de las evaluaciones</a:t>
              </a:r>
            </a:p>
          </p:txBody>
        </p:sp>
        <p:pic>
          <p:nvPicPr>
            <p:cNvPr id="2" name="Obraz 5">
              <a:extLst>
                <a:ext uri="{FF2B5EF4-FFF2-40B4-BE49-F238E27FC236}">
                  <a16:creationId xmlns:a16="http://schemas.microsoft.com/office/drawing/2014/main" id="{DF60E120-A8BE-EDD6-5997-662FEAE8A0E7}"/>
                </a:ext>
              </a:extLst>
            </p:cNvPr>
            <p:cNvPicPr>
              <a:picLocks noChangeAspect="1"/>
            </p:cNvPicPr>
            <p:nvPr/>
          </p:nvPicPr>
          <p:blipFill>
            <a:blip r:embed="rId2"/>
            <a:stretch>
              <a:fillRect/>
            </a:stretch>
          </p:blipFill>
          <p:spPr>
            <a:xfrm>
              <a:off x="7381416" y="251420"/>
              <a:ext cx="1504307" cy="346928"/>
            </a:xfrm>
            <a:prstGeom prst="rect">
              <a:avLst/>
            </a:prstGeom>
          </p:spPr>
        </p:pic>
      </p:grpSp>
      <p:pic>
        <p:nvPicPr>
          <p:cNvPr id="5" name="Obraz 2">
            <a:extLst>
              <a:ext uri="{FF2B5EF4-FFF2-40B4-BE49-F238E27FC236}">
                <a16:creationId xmlns:a16="http://schemas.microsoft.com/office/drawing/2014/main" id="{493D53D9-A917-E4ED-1D3B-A35A170C19FF}"/>
              </a:ext>
            </a:extLst>
          </p:cNvPr>
          <p:cNvPicPr>
            <a:picLocks noChangeAspect="1"/>
          </p:cNvPicPr>
          <p:nvPr/>
        </p:nvPicPr>
        <p:blipFill>
          <a:blip r:embed="rId3"/>
          <a:stretch>
            <a:fillRect/>
          </a:stretch>
        </p:blipFill>
        <p:spPr>
          <a:xfrm>
            <a:off x="5065414" y="1837995"/>
            <a:ext cx="3951348" cy="4247084"/>
          </a:xfrm>
          <a:prstGeom prst="rect">
            <a:avLst/>
          </a:prstGeom>
        </p:spPr>
      </p:pic>
      <p:pic>
        <p:nvPicPr>
          <p:cNvPr id="14" name="Obraz 7">
            <a:extLst>
              <a:ext uri="{FF2B5EF4-FFF2-40B4-BE49-F238E27FC236}">
                <a16:creationId xmlns:a16="http://schemas.microsoft.com/office/drawing/2014/main" id="{DD78B36B-B16E-05B7-97B3-91B317C75B84}"/>
              </a:ext>
            </a:extLst>
          </p:cNvPr>
          <p:cNvPicPr>
            <a:picLocks noChangeAspect="1"/>
          </p:cNvPicPr>
          <p:nvPr/>
        </p:nvPicPr>
        <p:blipFill>
          <a:blip r:embed="rId4"/>
          <a:stretch>
            <a:fillRect/>
          </a:stretch>
        </p:blipFill>
        <p:spPr>
          <a:xfrm>
            <a:off x="915695" y="1837996"/>
            <a:ext cx="3616872" cy="4247084"/>
          </a:xfrm>
          <a:prstGeom prst="rect">
            <a:avLst/>
          </a:prstGeom>
        </p:spPr>
      </p:pic>
      <p:sp>
        <p:nvSpPr>
          <p:cNvPr id="24" name="CuadroTexto 23">
            <a:extLst>
              <a:ext uri="{FF2B5EF4-FFF2-40B4-BE49-F238E27FC236}">
                <a16:creationId xmlns:a16="http://schemas.microsoft.com/office/drawing/2014/main" id="{8E258DF1-EA6D-D42B-5413-5C6738EE214A}"/>
              </a:ext>
            </a:extLst>
          </p:cNvPr>
          <p:cNvSpPr txBox="1"/>
          <p:nvPr/>
        </p:nvSpPr>
        <p:spPr>
          <a:xfrm>
            <a:off x="879492" y="1200414"/>
            <a:ext cx="2112660" cy="477054"/>
          </a:xfrm>
          <a:prstGeom prst="rect">
            <a:avLst/>
          </a:prstGeom>
          <a:noFill/>
        </p:spPr>
        <p:txBody>
          <a:bodyPr wrap="square" rtlCol="0">
            <a:spAutoFit/>
          </a:bodyPr>
          <a:lstStyle/>
          <a:p>
            <a:r>
              <a:rPr lang="es-CO" sz="2500" noProof="1">
                <a:gradFill>
                  <a:gsLst>
                    <a:gs pos="0">
                      <a:srgbClr val="03C2BD"/>
                    </a:gs>
                    <a:gs pos="100000">
                      <a:srgbClr val="4E13DB"/>
                    </a:gs>
                  </a:gsLst>
                  <a:lin ang="2700000" scaled="0"/>
                </a:gradFill>
                <a:latin typeface="Arial" panose="020B0604020202020204" pitchFamily="34" charset="0"/>
                <a:cs typeface="Arial" panose="020B0604020202020204" pitchFamily="34" charset="0"/>
              </a:rPr>
              <a:t>Acciones</a:t>
            </a:r>
            <a:endParaRPr lang="es-ES" sz="2500" dirty="0"/>
          </a:p>
        </p:txBody>
      </p:sp>
      <p:sp>
        <p:nvSpPr>
          <p:cNvPr id="27" name="CuadroTexto 26">
            <a:extLst>
              <a:ext uri="{FF2B5EF4-FFF2-40B4-BE49-F238E27FC236}">
                <a16:creationId xmlns:a16="http://schemas.microsoft.com/office/drawing/2014/main" id="{A2FCE0E8-85C9-A1FD-D187-4D2ECBFF812C}"/>
              </a:ext>
            </a:extLst>
          </p:cNvPr>
          <p:cNvSpPr txBox="1"/>
          <p:nvPr/>
        </p:nvSpPr>
        <p:spPr>
          <a:xfrm>
            <a:off x="5065414" y="1200414"/>
            <a:ext cx="3250678" cy="477054"/>
          </a:xfrm>
          <a:prstGeom prst="rect">
            <a:avLst/>
          </a:prstGeom>
          <a:noFill/>
        </p:spPr>
        <p:txBody>
          <a:bodyPr wrap="square" rtlCol="0">
            <a:spAutoFit/>
          </a:bodyPr>
          <a:lstStyle/>
          <a:p>
            <a:r>
              <a:rPr lang="es-CO" sz="2500" noProof="1">
                <a:gradFill>
                  <a:gsLst>
                    <a:gs pos="0">
                      <a:srgbClr val="03C2BD"/>
                    </a:gs>
                    <a:gs pos="100000">
                      <a:srgbClr val="4E13DB"/>
                    </a:gs>
                  </a:gsLst>
                  <a:lin ang="2700000" scaled="0"/>
                </a:gradFill>
                <a:latin typeface="Arial" panose="020B0604020202020204" pitchFamily="34" charset="0"/>
                <a:cs typeface="Arial" panose="020B0604020202020204" pitchFamily="34" charset="0"/>
              </a:rPr>
              <a:t> Microacciones</a:t>
            </a:r>
            <a:endParaRPr lang="es-ES" sz="2500" dirty="0"/>
          </a:p>
        </p:txBody>
      </p:sp>
    </p:spTree>
    <p:extLst>
      <p:ext uri="{BB962C8B-B14F-4D97-AF65-F5344CB8AC3E}">
        <p14:creationId xmlns:p14="http://schemas.microsoft.com/office/powerpoint/2010/main" val="950573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411E49FB-6DA4-2B16-78F3-6A266D93E8B1}"/>
              </a:ext>
            </a:extLst>
          </p:cNvPr>
          <p:cNvPicPr>
            <a:picLocks noChangeAspect="1"/>
          </p:cNvPicPr>
          <p:nvPr/>
        </p:nvPicPr>
        <p:blipFill rotWithShape="1">
          <a:blip r:embed="rId2" cstate="hqprint">
            <a:alphaModFix amt="35000"/>
            <a:extLst>
              <a:ext uri="{28A0092B-C50C-407E-A947-70E740481C1C}">
                <a14:useLocalDpi xmlns:a14="http://schemas.microsoft.com/office/drawing/2010/main"/>
              </a:ext>
            </a:extLst>
          </a:blip>
          <a:srcRect/>
          <a:stretch/>
        </p:blipFill>
        <p:spPr>
          <a:xfrm>
            <a:off x="0" y="2693810"/>
            <a:ext cx="5592417" cy="4186631"/>
          </a:xfrm>
          <a:prstGeom prst="rect">
            <a:avLst/>
          </a:prstGeom>
        </p:spPr>
      </p:pic>
      <p:sp>
        <p:nvSpPr>
          <p:cNvPr id="17" name="Elipse 16">
            <a:extLst>
              <a:ext uri="{FF2B5EF4-FFF2-40B4-BE49-F238E27FC236}">
                <a16:creationId xmlns:a16="http://schemas.microsoft.com/office/drawing/2014/main" id="{9F1FAE91-0EAD-1319-EA21-50A3770EC039}"/>
              </a:ext>
            </a:extLst>
          </p:cNvPr>
          <p:cNvSpPr/>
          <p:nvPr/>
        </p:nvSpPr>
        <p:spPr>
          <a:xfrm>
            <a:off x="8218804" y="514698"/>
            <a:ext cx="3239923" cy="3195910"/>
          </a:xfrm>
          <a:prstGeom prst="ellipse">
            <a:avLst/>
          </a:prstGeom>
          <a:solidFill>
            <a:schemeClr val="bg1"/>
          </a:solidFill>
          <a:ln>
            <a:noFill/>
          </a:ln>
          <a:effectLst>
            <a:outerShdw blurRad="634874" dist="101984" dir="4920000" sx="96000" sy="96000" algn="tl" rotWithShape="0">
              <a:srgbClr val="03C2BD">
                <a:alpha val="61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extBox 18">
            <a:extLst>
              <a:ext uri="{FF2B5EF4-FFF2-40B4-BE49-F238E27FC236}">
                <a16:creationId xmlns:a16="http://schemas.microsoft.com/office/drawing/2014/main" id="{6224A6EF-B87B-C02D-469F-7A33921D25BA}"/>
              </a:ext>
            </a:extLst>
          </p:cNvPr>
          <p:cNvSpPr txBox="1"/>
          <p:nvPr/>
        </p:nvSpPr>
        <p:spPr>
          <a:xfrm>
            <a:off x="733273" y="2526682"/>
            <a:ext cx="6873475" cy="3662541"/>
          </a:xfrm>
          <a:prstGeom prst="rect">
            <a:avLst/>
          </a:prstGeom>
          <a:noFill/>
        </p:spPr>
        <p:txBody>
          <a:bodyPr wrap="square">
            <a:spAutoFit/>
          </a:bodyPr>
          <a:lstStyle/>
          <a:p>
            <a:pPr marL="285750" indent="-285750" algn="just">
              <a:spcBef>
                <a:spcPts val="1200"/>
              </a:spcBef>
              <a:buFont typeface="Arial" panose="020B0604020202020204" pitchFamily="34" charset="0"/>
              <a:buChar char="•"/>
            </a:pPr>
            <a:r>
              <a:rPr lang="es-CO" sz="1600" noProof="1">
                <a:solidFill>
                  <a:schemeClr val="tx1">
                    <a:lumMod val="85000"/>
                    <a:lumOff val="15000"/>
                  </a:schemeClr>
                </a:solidFill>
                <a:latin typeface="Arial" panose="020B0604020202020204" pitchFamily="34" charset="0"/>
                <a:cs typeface="Arial" panose="020B0604020202020204" pitchFamily="34" charset="0"/>
              </a:rPr>
              <a:t>Presidenta de EURACOAL  (European Association for Coal and Lignite), Bruselas, Bélgica.</a:t>
            </a:r>
            <a:endParaRPr lang="es-CO" sz="1600" i="1" noProof="1">
              <a:solidFill>
                <a:schemeClr val="tx1">
                  <a:lumMod val="85000"/>
                  <a:lumOff val="15000"/>
                </a:schemeClr>
              </a:solidFill>
              <a:latin typeface="Arial" panose="020B0604020202020204" pitchFamily="34" charset="0"/>
              <a:cs typeface="Arial" panose="020B0604020202020204" pitchFamily="34" charset="0"/>
            </a:endParaRPr>
          </a:p>
          <a:p>
            <a:pPr marL="285750" indent="-285750" algn="just">
              <a:spcBef>
                <a:spcPts val="1200"/>
              </a:spcBef>
              <a:buFont typeface="Arial" panose="020B0604020202020204" pitchFamily="34" charset="0"/>
              <a:buChar char="•"/>
            </a:pPr>
            <a:r>
              <a:rPr lang="es-ES" sz="1600" noProof="1">
                <a:solidFill>
                  <a:schemeClr val="tx1">
                    <a:lumMod val="85000"/>
                    <a:lumOff val="15000"/>
                  </a:schemeClr>
                </a:solidFill>
                <a:latin typeface="Arial" panose="020B0604020202020204" pitchFamily="34" charset="0"/>
                <a:cs typeface="Arial" panose="020B0604020202020204" pitchFamily="34" charset="0"/>
              </a:rPr>
              <a:t>Jefa del Laboratorio de Evaluación de Riesgos y Seguridad en la Industria. Departamento de Tecnología Minera, Mecánica de Rocas y Evaluación de Riesgos. Instituto Central Minero, Katowice, Polonia.</a:t>
            </a:r>
            <a:endParaRPr lang="es-CO" sz="1600" noProof="1">
              <a:solidFill>
                <a:schemeClr val="tx1">
                  <a:lumMod val="85000"/>
                  <a:lumOff val="15000"/>
                </a:schemeClr>
              </a:solidFill>
              <a:latin typeface="Arial" panose="020B0604020202020204" pitchFamily="34" charset="0"/>
              <a:cs typeface="Arial" panose="020B0604020202020204" pitchFamily="34" charset="0"/>
            </a:endParaRPr>
          </a:p>
          <a:p>
            <a:pPr marL="285750" indent="-285750" algn="just">
              <a:spcBef>
                <a:spcPts val="1200"/>
              </a:spcBef>
              <a:buFont typeface="Arial" panose="020B0604020202020204" pitchFamily="34" charset="0"/>
              <a:buChar char="•"/>
            </a:pPr>
            <a:r>
              <a:rPr lang="es-CO" sz="1600" noProof="1">
                <a:solidFill>
                  <a:schemeClr val="tx1">
                    <a:lumMod val="85000"/>
                    <a:lumOff val="15000"/>
                  </a:schemeClr>
                </a:solidFill>
                <a:latin typeface="Arial" panose="020B0604020202020204" pitchFamily="34" charset="0"/>
                <a:cs typeface="Arial" panose="020B0604020202020204" pitchFamily="34" charset="0"/>
              </a:rPr>
              <a:t>Miembro del Consejo Asesor del Carbón en la Comisión Europea (Coal Advisory Group), Bruselas, Bélgica.</a:t>
            </a:r>
          </a:p>
          <a:p>
            <a:pPr marL="285750" indent="-285750" algn="just">
              <a:spcBef>
                <a:spcPts val="1200"/>
              </a:spcBef>
              <a:buFont typeface="Arial" panose="020B0604020202020204" pitchFamily="34" charset="0"/>
              <a:buChar char="•"/>
            </a:pPr>
            <a:r>
              <a:rPr lang="es-CO" sz="1600" noProof="1">
                <a:solidFill>
                  <a:schemeClr val="tx1">
                    <a:lumMod val="85000"/>
                    <a:lumOff val="15000"/>
                  </a:schemeClr>
                </a:solidFill>
                <a:latin typeface="Arial" panose="020B0604020202020204" pitchFamily="34" charset="0"/>
                <a:cs typeface="Arial" panose="020B0604020202020204" pitchFamily="34" charset="0"/>
              </a:rPr>
              <a:t>Miembro del Comité de Minería de la Academia Polaca de las Ciencias.</a:t>
            </a:r>
          </a:p>
          <a:p>
            <a:pPr marL="285750" indent="-285750" algn="just">
              <a:spcBef>
                <a:spcPts val="1200"/>
              </a:spcBef>
              <a:buFont typeface="Arial" panose="020B0604020202020204" pitchFamily="34" charset="0"/>
              <a:buChar char="•"/>
            </a:pPr>
            <a:r>
              <a:rPr lang="es-ES" sz="1600" noProof="1">
                <a:solidFill>
                  <a:schemeClr val="tx1">
                    <a:lumMod val="85000"/>
                    <a:lumOff val="15000"/>
                  </a:schemeClr>
                </a:solidFill>
                <a:latin typeface="Arial" panose="020B0604020202020204" pitchFamily="34" charset="0"/>
                <a:cs typeface="Arial" panose="020B0604020202020204" pitchFamily="34" charset="0"/>
              </a:rPr>
              <a:t>Presidenta del grupo de trabajo de la Comisión Económica para Europa de las Naciones Unidas para la seguridad en las operaciones y el cierre de minas de carbón.</a:t>
            </a:r>
            <a:endParaRPr lang="es-CO" sz="1600" noProof="1">
              <a:solidFill>
                <a:schemeClr val="tx1">
                  <a:lumMod val="85000"/>
                  <a:lumOff val="15000"/>
                </a:schemeClr>
              </a:solidFill>
              <a:latin typeface="Arial" panose="020B0604020202020204" pitchFamily="34" charset="0"/>
              <a:cs typeface="Arial" panose="020B0604020202020204" pitchFamily="34" charset="0"/>
            </a:endParaRPr>
          </a:p>
        </p:txBody>
      </p:sp>
      <p:pic>
        <p:nvPicPr>
          <p:cNvPr id="10" name="Picture 2" descr="Speaker">
            <a:extLst>
              <a:ext uri="{FF2B5EF4-FFF2-40B4-BE49-F238E27FC236}">
                <a16:creationId xmlns:a16="http://schemas.microsoft.com/office/drawing/2014/main" id="{D9CD1AED-633E-2488-DA3D-368BABFCEF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69867" y="432093"/>
            <a:ext cx="4337796" cy="337469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7">
            <a:extLst>
              <a:ext uri="{FF2B5EF4-FFF2-40B4-BE49-F238E27FC236}">
                <a16:creationId xmlns:a16="http://schemas.microsoft.com/office/drawing/2014/main" id="{65797472-B276-ED0B-383A-EFBA73375640}"/>
              </a:ext>
            </a:extLst>
          </p:cNvPr>
          <p:cNvSpPr/>
          <p:nvPr/>
        </p:nvSpPr>
        <p:spPr>
          <a:xfrm rot="5400000">
            <a:off x="4186928" y="3375061"/>
            <a:ext cx="107878" cy="6858000"/>
          </a:xfrm>
          <a:prstGeom prst="rect">
            <a:avLst/>
          </a:prstGeom>
          <a:gradFill>
            <a:gsLst>
              <a:gs pos="0">
                <a:srgbClr val="03C2BD"/>
              </a:gs>
              <a:gs pos="100000">
                <a:srgbClr val="4E13DB"/>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upo 24">
            <a:extLst>
              <a:ext uri="{FF2B5EF4-FFF2-40B4-BE49-F238E27FC236}">
                <a16:creationId xmlns:a16="http://schemas.microsoft.com/office/drawing/2014/main" id="{1462ACD5-C967-DEBC-DB9B-D9AAD59DA7A0}"/>
              </a:ext>
            </a:extLst>
          </p:cNvPr>
          <p:cNvGrpSpPr/>
          <p:nvPr/>
        </p:nvGrpSpPr>
        <p:grpSpPr>
          <a:xfrm>
            <a:off x="832246" y="365755"/>
            <a:ext cx="6901698" cy="1957831"/>
            <a:chOff x="832246" y="365755"/>
            <a:chExt cx="6901698" cy="1957831"/>
          </a:xfrm>
        </p:grpSpPr>
        <p:sp>
          <p:nvSpPr>
            <p:cNvPr id="26" name="CuadroTexto 25">
              <a:extLst>
                <a:ext uri="{FF2B5EF4-FFF2-40B4-BE49-F238E27FC236}">
                  <a16:creationId xmlns:a16="http://schemas.microsoft.com/office/drawing/2014/main" id="{4F3A9366-4BE5-D51F-1CA3-D2B4AFDD5F17}"/>
                </a:ext>
              </a:extLst>
            </p:cNvPr>
            <p:cNvSpPr txBox="1"/>
            <p:nvPr/>
          </p:nvSpPr>
          <p:spPr>
            <a:xfrm>
              <a:off x="832246" y="1569533"/>
              <a:ext cx="3723860" cy="400110"/>
            </a:xfrm>
            <a:prstGeom prst="rect">
              <a:avLst/>
            </a:prstGeom>
            <a:noFill/>
          </p:spPr>
          <p:txBody>
            <a:bodyPr wrap="square" rtlCol="0">
              <a:spAutoFit/>
            </a:bodyPr>
            <a:lstStyle/>
            <a:p>
              <a:r>
                <a:rPr lang="es-CO" sz="2000" noProof="1">
                  <a:solidFill>
                    <a:srgbClr val="285430"/>
                  </a:solidFill>
                  <a:latin typeface="Arial" panose="020B0604020202020204" pitchFamily="34" charset="0"/>
                  <a:cs typeface="Arial" panose="020B0604020202020204" pitchFamily="34" charset="0"/>
                </a:rPr>
                <a:t>Dr. Ingeniero de Minas</a:t>
              </a:r>
            </a:p>
          </p:txBody>
        </p:sp>
        <p:sp>
          <p:nvSpPr>
            <p:cNvPr id="27" name="CuadroTexto 26">
              <a:extLst>
                <a:ext uri="{FF2B5EF4-FFF2-40B4-BE49-F238E27FC236}">
                  <a16:creationId xmlns:a16="http://schemas.microsoft.com/office/drawing/2014/main" id="{32CDE68E-D74B-A5CD-4D3E-6CC2B6E41C0F}"/>
                </a:ext>
              </a:extLst>
            </p:cNvPr>
            <p:cNvSpPr txBox="1"/>
            <p:nvPr/>
          </p:nvSpPr>
          <p:spPr>
            <a:xfrm>
              <a:off x="832246" y="815481"/>
              <a:ext cx="6901698" cy="1508105"/>
            </a:xfrm>
            <a:prstGeom prst="rect">
              <a:avLst/>
            </a:prstGeom>
            <a:noFill/>
          </p:spPr>
          <p:txBody>
            <a:bodyPr wrap="square" rtlCol="0">
              <a:spAutoFit/>
            </a:bodyPr>
            <a:lstStyle/>
            <a:p>
              <a:r>
                <a:rPr lang="es-CO" sz="4600" noProof="1">
                  <a:gradFill>
                    <a:gsLst>
                      <a:gs pos="0">
                        <a:srgbClr val="03C2BD"/>
                      </a:gs>
                      <a:gs pos="100000">
                        <a:srgbClr val="4E13DB"/>
                      </a:gs>
                    </a:gsLst>
                    <a:lin ang="2700000" scaled="0"/>
                  </a:gradFill>
                  <a:latin typeface="Arial" panose="020B0604020202020204" pitchFamily="34" charset="0"/>
                  <a:cs typeface="Arial" panose="020B0604020202020204" pitchFamily="34" charset="0"/>
                </a:rPr>
                <a:t>Alicja Krzemień</a:t>
              </a:r>
            </a:p>
            <a:p>
              <a:endParaRPr lang="es-ES" sz="4600" dirty="0"/>
            </a:p>
          </p:txBody>
        </p:sp>
        <p:sp>
          <p:nvSpPr>
            <p:cNvPr id="28" name="CuadroTexto 27">
              <a:extLst>
                <a:ext uri="{FF2B5EF4-FFF2-40B4-BE49-F238E27FC236}">
                  <a16:creationId xmlns:a16="http://schemas.microsoft.com/office/drawing/2014/main" id="{81B1B3B3-7386-5D96-C45F-0AD078822064}"/>
                </a:ext>
              </a:extLst>
            </p:cNvPr>
            <p:cNvSpPr txBox="1"/>
            <p:nvPr/>
          </p:nvSpPr>
          <p:spPr>
            <a:xfrm>
              <a:off x="832246" y="365755"/>
              <a:ext cx="6628332" cy="553998"/>
            </a:xfrm>
            <a:prstGeom prst="rect">
              <a:avLst/>
            </a:prstGeom>
            <a:noFill/>
          </p:spPr>
          <p:txBody>
            <a:bodyPr wrap="square" rtlCol="0">
              <a:spAutoFit/>
            </a:bodyPr>
            <a:lstStyle/>
            <a:p>
              <a:r>
                <a:rPr lang="es-CO" sz="3000" noProof="1">
                  <a:solidFill>
                    <a:schemeClr val="tx1">
                      <a:lumMod val="50000"/>
                      <a:lumOff val="50000"/>
                    </a:schemeClr>
                  </a:solidFill>
                  <a:latin typeface="Arial" panose="020B0604020202020204" pitchFamily="34" charset="0"/>
                  <a:cs typeface="Arial" panose="020B0604020202020204" pitchFamily="34" charset="0"/>
                </a:rPr>
                <a:t>Profesora</a:t>
              </a:r>
              <a:endParaRPr lang="es-ES" sz="3000" dirty="0">
                <a:solidFill>
                  <a:schemeClr val="tx1">
                    <a:lumMod val="50000"/>
                    <a:lumOff val="50000"/>
                  </a:schemeClr>
                </a:solidFill>
              </a:endParaRPr>
            </a:p>
          </p:txBody>
        </p:sp>
      </p:grpSp>
    </p:spTree>
    <p:extLst>
      <p:ext uri="{BB962C8B-B14F-4D97-AF65-F5344CB8AC3E}">
        <p14:creationId xmlns:p14="http://schemas.microsoft.com/office/powerpoint/2010/main" val="615621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6D343E9-0C99-1B97-0F03-5E5DDD8FAF04}"/>
              </a:ext>
            </a:extLst>
          </p:cNvPr>
          <p:cNvGrpSpPr/>
          <p:nvPr/>
        </p:nvGrpSpPr>
        <p:grpSpPr>
          <a:xfrm>
            <a:off x="755239" y="0"/>
            <a:ext cx="8436458" cy="788466"/>
            <a:chOff x="755239" y="0"/>
            <a:chExt cx="8436458" cy="788466"/>
          </a:xfrm>
        </p:grpSpPr>
        <p:sp>
          <p:nvSpPr>
            <p:cNvPr id="6" name="Redondear rectángulo de esquina diagonal 5">
              <a:extLst>
                <a:ext uri="{FF2B5EF4-FFF2-40B4-BE49-F238E27FC236}">
                  <a16:creationId xmlns:a16="http://schemas.microsoft.com/office/drawing/2014/main" id="{A36EB4ED-C477-D5E3-EFC7-D5C9AE490C3E}"/>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dondear rectángulo de esquina diagonal 6">
              <a:extLst>
                <a:ext uri="{FF2B5EF4-FFF2-40B4-BE49-F238E27FC236}">
                  <a16:creationId xmlns:a16="http://schemas.microsoft.com/office/drawing/2014/main" id="{C59649F1-EDD9-5E61-6430-0EE9703BE4B0}"/>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CuadroTexto 7">
              <a:extLst>
                <a:ext uri="{FF2B5EF4-FFF2-40B4-BE49-F238E27FC236}">
                  <a16:creationId xmlns:a16="http://schemas.microsoft.com/office/drawing/2014/main" id="{7A77A87F-CB2D-B728-2585-2A6E792129AD}"/>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Justificar la elección del modelo de negocio</a:t>
              </a:r>
            </a:p>
          </p:txBody>
        </p:sp>
        <p:pic>
          <p:nvPicPr>
            <p:cNvPr id="2" name="Obraz 5">
              <a:extLst>
                <a:ext uri="{FF2B5EF4-FFF2-40B4-BE49-F238E27FC236}">
                  <a16:creationId xmlns:a16="http://schemas.microsoft.com/office/drawing/2014/main" id="{DF60E120-A8BE-EDD6-5997-662FEAE8A0E7}"/>
                </a:ext>
              </a:extLst>
            </p:cNvPr>
            <p:cNvPicPr>
              <a:picLocks noChangeAspect="1"/>
            </p:cNvPicPr>
            <p:nvPr/>
          </p:nvPicPr>
          <p:blipFill>
            <a:blip r:embed="rId2"/>
            <a:stretch>
              <a:fillRect/>
            </a:stretch>
          </p:blipFill>
          <p:spPr>
            <a:xfrm>
              <a:off x="7381416" y="251420"/>
              <a:ext cx="1504307" cy="346928"/>
            </a:xfrm>
            <a:prstGeom prst="rect">
              <a:avLst/>
            </a:prstGeom>
          </p:spPr>
        </p:pic>
      </p:grpSp>
      <p:pic>
        <p:nvPicPr>
          <p:cNvPr id="4" name="Imagen 3">
            <a:extLst>
              <a:ext uri="{FF2B5EF4-FFF2-40B4-BE49-F238E27FC236}">
                <a16:creationId xmlns:a16="http://schemas.microsoft.com/office/drawing/2014/main" id="{E1E73C82-11F4-FEA3-8F32-84D1FA7A431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49367" y="1465729"/>
            <a:ext cx="4609709" cy="2554942"/>
          </a:xfrm>
          <a:prstGeom prst="ellipse">
            <a:avLst/>
          </a:prstGeom>
          <a:effectLst>
            <a:outerShdw blurRad="381000" dist="50800" dir="2700000" algn="tl" rotWithShape="0">
              <a:prstClr val="black">
                <a:alpha val="40000"/>
              </a:prstClr>
            </a:outerShdw>
          </a:effectLst>
        </p:spPr>
      </p:pic>
      <p:sp>
        <p:nvSpPr>
          <p:cNvPr id="5" name="CuadroTexto 4">
            <a:extLst>
              <a:ext uri="{FF2B5EF4-FFF2-40B4-BE49-F238E27FC236}">
                <a16:creationId xmlns:a16="http://schemas.microsoft.com/office/drawing/2014/main" id="{CBDBD1A8-9425-C40D-254C-B603B5E33D9B}"/>
              </a:ext>
            </a:extLst>
          </p:cNvPr>
          <p:cNvSpPr txBox="1"/>
          <p:nvPr/>
        </p:nvSpPr>
        <p:spPr>
          <a:xfrm>
            <a:off x="5844061" y="1358205"/>
            <a:ext cx="4836665" cy="2769989"/>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s-ES" sz="1600" noProof="1">
                <a:solidFill>
                  <a:schemeClr val="tx1">
                    <a:lumMod val="85000"/>
                    <a:lumOff val="15000"/>
                  </a:schemeClr>
                </a:solidFill>
                <a:latin typeface="Arial" panose="020B0604020202020204" pitchFamily="34" charset="0"/>
                <a:cs typeface="Arial" panose="020B0604020202020204" pitchFamily="34" charset="0"/>
              </a:rPr>
              <a:t>Criterios técnicos o variables relevantes para el desarrollo de escenarios.</a:t>
            </a:r>
          </a:p>
          <a:p>
            <a:pPr marL="285750" indent="-285750">
              <a:spcBef>
                <a:spcPts val="1200"/>
              </a:spcBef>
              <a:buFont typeface="Arial" panose="020B0604020202020204" pitchFamily="34" charset="0"/>
              <a:buChar char="•"/>
            </a:pPr>
            <a:r>
              <a:rPr lang="es-ES" sz="1600" noProof="1">
                <a:solidFill>
                  <a:schemeClr val="tx1">
                    <a:lumMod val="85000"/>
                    <a:lumOff val="15000"/>
                  </a:schemeClr>
                </a:solidFill>
                <a:latin typeface="Arial" panose="020B0604020202020204" pitchFamily="34" charset="0"/>
                <a:cs typeface="Arial" panose="020B0604020202020204" pitchFamily="34" charset="0"/>
              </a:rPr>
              <a:t>Nivel de preparación tecnológica (TRL), para evaluar la madurez de las nuevas tecnologías.</a:t>
            </a:r>
          </a:p>
          <a:p>
            <a:pPr marL="285750" indent="-285750">
              <a:spcBef>
                <a:spcPts val="1200"/>
              </a:spcBef>
              <a:buFont typeface="Arial" panose="020B0604020202020204" pitchFamily="34" charset="0"/>
              <a:buChar char="•"/>
            </a:pPr>
            <a:r>
              <a:rPr lang="es-ES" sz="1600" noProof="1">
                <a:solidFill>
                  <a:schemeClr val="tx1">
                    <a:lumMod val="85000"/>
                    <a:lumOff val="15000"/>
                  </a:schemeClr>
                </a:solidFill>
                <a:latin typeface="Arial" panose="020B0604020202020204" pitchFamily="34" charset="0"/>
                <a:cs typeface="Arial" panose="020B0604020202020204" pitchFamily="34" charset="0"/>
              </a:rPr>
              <a:t>Taxonomía europea que establece actividades económicas sostenibles desde el punto de vista medioambiental.</a:t>
            </a:r>
          </a:p>
          <a:p>
            <a:pPr marL="285750" indent="-285750">
              <a:spcBef>
                <a:spcPts val="1200"/>
              </a:spcBef>
              <a:buFont typeface="Arial" panose="020B0604020202020204" pitchFamily="34" charset="0"/>
              <a:buChar char="•"/>
            </a:pPr>
            <a:r>
              <a:rPr lang="es-ES" sz="1600" noProof="1">
                <a:solidFill>
                  <a:schemeClr val="tx1">
                    <a:lumMod val="85000"/>
                    <a:lumOff val="15000"/>
                  </a:schemeClr>
                </a:solidFill>
                <a:latin typeface="Arial" panose="020B0604020202020204" pitchFamily="34" charset="0"/>
                <a:cs typeface="Arial" panose="020B0604020202020204" pitchFamily="34" charset="0"/>
              </a:rPr>
              <a:t>Potencial sinérgico (minas, centrales térmicas e industrias cercanas).</a:t>
            </a:r>
          </a:p>
        </p:txBody>
      </p:sp>
      <p:sp>
        <p:nvSpPr>
          <p:cNvPr id="9" name="CuadroTexto 8">
            <a:extLst>
              <a:ext uri="{FF2B5EF4-FFF2-40B4-BE49-F238E27FC236}">
                <a16:creationId xmlns:a16="http://schemas.microsoft.com/office/drawing/2014/main" id="{7A008D7A-E1DE-04CD-4DC9-6478C539E5D2}"/>
              </a:ext>
            </a:extLst>
          </p:cNvPr>
          <p:cNvSpPr txBox="1"/>
          <p:nvPr/>
        </p:nvSpPr>
        <p:spPr>
          <a:xfrm>
            <a:off x="5844062" y="4162855"/>
            <a:ext cx="3347636" cy="2215991"/>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s-ES" sz="1600" noProof="1">
                <a:solidFill>
                  <a:schemeClr val="tx1">
                    <a:lumMod val="85000"/>
                    <a:lumOff val="15000"/>
                  </a:schemeClr>
                </a:solidFill>
                <a:latin typeface="Arial" panose="020B0604020202020204" pitchFamily="34" charset="0"/>
                <a:cs typeface="Arial" panose="020B0604020202020204" pitchFamily="34" charset="0"/>
              </a:rPr>
              <a:t>Economía circular, que permite que los recursos mantengan su máximo valor durante el mayor tiempo posible.</a:t>
            </a:r>
          </a:p>
          <a:p>
            <a:pPr marL="285750" indent="-285750">
              <a:spcBef>
                <a:spcPts val="1200"/>
              </a:spcBef>
              <a:buFont typeface="Arial" panose="020B0604020202020204" pitchFamily="34" charset="0"/>
              <a:buChar char="•"/>
            </a:pPr>
            <a:r>
              <a:rPr lang="es-ES" sz="1600" noProof="1">
                <a:solidFill>
                  <a:schemeClr val="tx1">
                    <a:lumMod val="85000"/>
                    <a:lumOff val="15000"/>
                  </a:schemeClr>
                </a:solidFill>
                <a:latin typeface="Arial" panose="020B0604020202020204" pitchFamily="34" charset="0"/>
                <a:cs typeface="Arial" panose="020B0604020202020204" pitchFamily="34" charset="0"/>
              </a:rPr>
              <a:t>Acoplamiento sectorial, para mejorar la eficiencia y flexibilidad de los sistemas energéticos.</a:t>
            </a:r>
          </a:p>
        </p:txBody>
      </p:sp>
    </p:spTree>
    <p:extLst>
      <p:ext uri="{BB962C8B-B14F-4D97-AF65-F5344CB8AC3E}">
        <p14:creationId xmlns:p14="http://schemas.microsoft.com/office/powerpoint/2010/main" val="78820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6D343E9-0C99-1B97-0F03-5E5DDD8FAF04}"/>
              </a:ext>
            </a:extLst>
          </p:cNvPr>
          <p:cNvGrpSpPr/>
          <p:nvPr/>
        </p:nvGrpSpPr>
        <p:grpSpPr>
          <a:xfrm>
            <a:off x="755239" y="0"/>
            <a:ext cx="8436458" cy="788466"/>
            <a:chOff x="755239" y="0"/>
            <a:chExt cx="8436458" cy="788466"/>
          </a:xfrm>
        </p:grpSpPr>
        <p:sp>
          <p:nvSpPr>
            <p:cNvPr id="6" name="Redondear rectángulo de esquina diagonal 5">
              <a:extLst>
                <a:ext uri="{FF2B5EF4-FFF2-40B4-BE49-F238E27FC236}">
                  <a16:creationId xmlns:a16="http://schemas.microsoft.com/office/drawing/2014/main" id="{A36EB4ED-C477-D5E3-EFC7-D5C9AE490C3E}"/>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dondear rectángulo de esquina diagonal 6">
              <a:extLst>
                <a:ext uri="{FF2B5EF4-FFF2-40B4-BE49-F238E27FC236}">
                  <a16:creationId xmlns:a16="http://schemas.microsoft.com/office/drawing/2014/main" id="{C59649F1-EDD9-5E61-6430-0EE9703BE4B0}"/>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CuadroTexto 7">
              <a:extLst>
                <a:ext uri="{FF2B5EF4-FFF2-40B4-BE49-F238E27FC236}">
                  <a16:creationId xmlns:a16="http://schemas.microsoft.com/office/drawing/2014/main" id="{7A77A87F-CB2D-B728-2585-2A6E792129AD}"/>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Elección del modelo de negocio </a:t>
              </a:r>
            </a:p>
          </p:txBody>
        </p:sp>
        <p:pic>
          <p:nvPicPr>
            <p:cNvPr id="2" name="Obraz 5">
              <a:extLst>
                <a:ext uri="{FF2B5EF4-FFF2-40B4-BE49-F238E27FC236}">
                  <a16:creationId xmlns:a16="http://schemas.microsoft.com/office/drawing/2014/main" id="{DF60E120-A8BE-EDD6-5997-662FEAE8A0E7}"/>
                </a:ext>
              </a:extLst>
            </p:cNvPr>
            <p:cNvPicPr>
              <a:picLocks noChangeAspect="1"/>
            </p:cNvPicPr>
            <p:nvPr/>
          </p:nvPicPr>
          <p:blipFill>
            <a:blip r:embed="rId2"/>
            <a:stretch>
              <a:fillRect/>
            </a:stretch>
          </p:blipFill>
          <p:spPr>
            <a:xfrm>
              <a:off x="7381416" y="251420"/>
              <a:ext cx="1504307" cy="346928"/>
            </a:xfrm>
            <a:prstGeom prst="rect">
              <a:avLst/>
            </a:prstGeom>
          </p:spPr>
        </p:pic>
      </p:grpSp>
      <p:sp>
        <p:nvSpPr>
          <p:cNvPr id="10" name="Redondear rectángulo de esquina diagonal 9">
            <a:extLst>
              <a:ext uri="{FF2B5EF4-FFF2-40B4-BE49-F238E27FC236}">
                <a16:creationId xmlns:a16="http://schemas.microsoft.com/office/drawing/2014/main" id="{C14D9CA2-161F-FE8A-AB49-3849E64893B6}"/>
              </a:ext>
            </a:extLst>
          </p:cNvPr>
          <p:cNvSpPr/>
          <p:nvPr/>
        </p:nvSpPr>
        <p:spPr>
          <a:xfrm>
            <a:off x="755239" y="2743199"/>
            <a:ext cx="5954843" cy="3724835"/>
          </a:xfrm>
          <a:prstGeom prst="round2DiagRect">
            <a:avLst>
              <a:gd name="adj1" fmla="val 12751"/>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Picture 2">
            <a:extLst>
              <a:ext uri="{FF2B5EF4-FFF2-40B4-BE49-F238E27FC236}">
                <a16:creationId xmlns:a16="http://schemas.microsoft.com/office/drawing/2014/main" id="{9D86188D-1A78-5669-14CB-CE98CCC11D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5190" y="3122994"/>
            <a:ext cx="4855523" cy="3141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dondear rectángulo de esquina diagonal 10">
            <a:extLst>
              <a:ext uri="{FF2B5EF4-FFF2-40B4-BE49-F238E27FC236}">
                <a16:creationId xmlns:a16="http://schemas.microsoft.com/office/drawing/2014/main" id="{59085446-2319-89ED-3E65-42C3F5175D16}"/>
              </a:ext>
            </a:extLst>
          </p:cNvPr>
          <p:cNvSpPr/>
          <p:nvPr/>
        </p:nvSpPr>
        <p:spPr>
          <a:xfrm>
            <a:off x="5567082" y="1017446"/>
            <a:ext cx="5787700" cy="3065143"/>
          </a:xfrm>
          <a:prstGeom prst="round2DiagRect">
            <a:avLst>
              <a:gd name="adj1" fmla="val 12751"/>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Picture 3">
            <a:extLst>
              <a:ext uri="{FF2B5EF4-FFF2-40B4-BE49-F238E27FC236}">
                <a16:creationId xmlns:a16="http://schemas.microsoft.com/office/drawing/2014/main" id="{B13ECF0C-1175-A3A5-82B6-6F480C2737C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10713" y="1049398"/>
            <a:ext cx="5044123" cy="2929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0450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6D343E9-0C99-1B97-0F03-5E5DDD8FAF04}"/>
              </a:ext>
            </a:extLst>
          </p:cNvPr>
          <p:cNvGrpSpPr/>
          <p:nvPr/>
        </p:nvGrpSpPr>
        <p:grpSpPr>
          <a:xfrm>
            <a:off x="755239" y="0"/>
            <a:ext cx="8436458" cy="788466"/>
            <a:chOff x="755239" y="0"/>
            <a:chExt cx="8436458" cy="788466"/>
          </a:xfrm>
        </p:grpSpPr>
        <p:sp>
          <p:nvSpPr>
            <p:cNvPr id="6" name="Redondear rectángulo de esquina diagonal 5">
              <a:extLst>
                <a:ext uri="{FF2B5EF4-FFF2-40B4-BE49-F238E27FC236}">
                  <a16:creationId xmlns:a16="http://schemas.microsoft.com/office/drawing/2014/main" id="{A36EB4ED-C477-D5E3-EFC7-D5C9AE490C3E}"/>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dondear rectángulo de esquina diagonal 6">
              <a:extLst>
                <a:ext uri="{FF2B5EF4-FFF2-40B4-BE49-F238E27FC236}">
                  <a16:creationId xmlns:a16="http://schemas.microsoft.com/office/drawing/2014/main" id="{C59649F1-EDD9-5E61-6430-0EE9703BE4B0}"/>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CuadroTexto 7">
              <a:extLst>
                <a:ext uri="{FF2B5EF4-FFF2-40B4-BE49-F238E27FC236}">
                  <a16:creationId xmlns:a16="http://schemas.microsoft.com/office/drawing/2014/main" id="{7A77A87F-CB2D-B728-2585-2A6E792129AD}"/>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Escenario elegido: Parque </a:t>
              </a:r>
              <a:r>
                <a:rPr kumimoji="0" lang="es-ES" sz="2000" i="0" u="none" strike="noStrike" kern="1200" cap="none" spc="0" normalizeH="0" baseline="0" noProof="0" dirty="0" err="1">
                  <a:ln>
                    <a:noFill/>
                  </a:ln>
                  <a:solidFill>
                    <a:schemeClr val="bg1"/>
                  </a:solidFill>
                  <a:effectLst/>
                  <a:uLnTx/>
                  <a:uFillTx/>
                  <a:latin typeface="Arial" panose="020B0604020202020204" pitchFamily="34" charset="0"/>
                  <a:ea typeface="+mn-ea"/>
                  <a:cs typeface="Times New Roman" panose="02020603050405020304" pitchFamily="18" charset="0"/>
                </a:rPr>
                <a:t>ecoindustrial</a:t>
              </a:r>
              <a:endPar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endParaRPr>
            </a:p>
          </p:txBody>
        </p:sp>
        <p:pic>
          <p:nvPicPr>
            <p:cNvPr id="2" name="Obraz 5">
              <a:extLst>
                <a:ext uri="{FF2B5EF4-FFF2-40B4-BE49-F238E27FC236}">
                  <a16:creationId xmlns:a16="http://schemas.microsoft.com/office/drawing/2014/main" id="{DF60E120-A8BE-EDD6-5997-662FEAE8A0E7}"/>
                </a:ext>
              </a:extLst>
            </p:cNvPr>
            <p:cNvPicPr>
              <a:picLocks noChangeAspect="1"/>
            </p:cNvPicPr>
            <p:nvPr/>
          </p:nvPicPr>
          <p:blipFill>
            <a:blip r:embed="rId2"/>
            <a:stretch>
              <a:fillRect/>
            </a:stretch>
          </p:blipFill>
          <p:spPr>
            <a:xfrm>
              <a:off x="7381416" y="251420"/>
              <a:ext cx="1504307" cy="346928"/>
            </a:xfrm>
            <a:prstGeom prst="rect">
              <a:avLst/>
            </a:prstGeom>
          </p:spPr>
        </p:pic>
      </p:grpSp>
      <p:sp>
        <p:nvSpPr>
          <p:cNvPr id="10" name="Redondear rectángulo de esquina diagonal 9">
            <a:extLst>
              <a:ext uri="{FF2B5EF4-FFF2-40B4-BE49-F238E27FC236}">
                <a16:creationId xmlns:a16="http://schemas.microsoft.com/office/drawing/2014/main" id="{A067BDBB-BC79-40AA-77DB-68730C5FEAD3}"/>
              </a:ext>
            </a:extLst>
          </p:cNvPr>
          <p:cNvSpPr/>
          <p:nvPr/>
        </p:nvSpPr>
        <p:spPr>
          <a:xfrm>
            <a:off x="755238" y="2183993"/>
            <a:ext cx="8436458" cy="4149572"/>
          </a:xfrm>
          <a:prstGeom prst="round2DiagRect">
            <a:avLst>
              <a:gd name="adj1" fmla="val 12751"/>
              <a:gd name="adj2" fmla="val 0"/>
            </a:avLst>
          </a:prstGeom>
          <a:gradFill flip="none" rotWithShape="1">
            <a:gsLst>
              <a:gs pos="0">
                <a:schemeClr val="bg1"/>
              </a:gs>
              <a:gs pos="100000">
                <a:srgbClr val="92D050"/>
              </a:gs>
            </a:gsLst>
            <a:path path="circle">
              <a:fillToRect l="100000" t="100000"/>
            </a:path>
            <a:tileRect r="-100000" b="-100000"/>
          </a:gra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a:extLst>
              <a:ext uri="{FF2B5EF4-FFF2-40B4-BE49-F238E27FC236}">
                <a16:creationId xmlns:a16="http://schemas.microsoft.com/office/drawing/2014/main" id="{C03BCA9C-A3B6-6AF8-CF0B-FD98A81C3C5E}"/>
              </a:ext>
            </a:extLst>
          </p:cNvPr>
          <p:cNvPicPr>
            <a:picLocks noChangeAspect="1"/>
          </p:cNvPicPr>
          <p:nvPr/>
        </p:nvPicPr>
        <p:blipFill>
          <a:blip r:embed="rId3"/>
          <a:stretch>
            <a:fillRect/>
          </a:stretch>
        </p:blipFill>
        <p:spPr>
          <a:xfrm>
            <a:off x="1064949" y="1135430"/>
            <a:ext cx="7772400" cy="1048563"/>
          </a:xfrm>
          <a:prstGeom prst="rect">
            <a:avLst/>
          </a:prstGeom>
        </p:spPr>
      </p:pic>
      <p:sp>
        <p:nvSpPr>
          <p:cNvPr id="5" name="CuadroTexto 4">
            <a:extLst>
              <a:ext uri="{FF2B5EF4-FFF2-40B4-BE49-F238E27FC236}">
                <a16:creationId xmlns:a16="http://schemas.microsoft.com/office/drawing/2014/main" id="{CBDBD1A8-9425-C40D-254C-B603B5E33D9B}"/>
              </a:ext>
            </a:extLst>
          </p:cNvPr>
          <p:cNvSpPr txBox="1"/>
          <p:nvPr/>
        </p:nvSpPr>
        <p:spPr>
          <a:xfrm>
            <a:off x="910094" y="2582014"/>
            <a:ext cx="4475239" cy="3939540"/>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s-ES" sz="1600" noProof="1">
                <a:solidFill>
                  <a:schemeClr val="tx1">
                    <a:lumMod val="85000"/>
                    <a:lumOff val="15000"/>
                  </a:schemeClr>
                </a:solidFill>
                <a:latin typeface="Arial" panose="020B0604020202020204" pitchFamily="34" charset="0"/>
                <a:cs typeface="Arial" panose="020B0604020202020204" pitchFamily="34" charset="0"/>
              </a:rPr>
              <a:t>Parques ecoindustriales (con central eléctrica virtual) como alternativa integrada a desarrollar dentro de emplazamientos de minas de carbón al final de su vida útil acopladas junto con las zonas residenciales/industriales circundantes para la generación de energía renovable sostenible (geotérmica y fotovoltaica/eólica), tecnologías de almacenamiento, contribuciones a la economía circular y sinergias para reducir los residuos y la contaminación fomentando el transporte de corta distancia y optimizando los flujos de materiales, recursos y energía del parque.</a:t>
            </a:r>
          </a:p>
          <a:p>
            <a:pPr marL="285750" indent="-285750">
              <a:spcBef>
                <a:spcPts val="1200"/>
              </a:spcBef>
              <a:buFont typeface="Arial" panose="020B0604020202020204" pitchFamily="34" charset="0"/>
              <a:buChar char="•"/>
            </a:pPr>
            <a:endParaRPr lang="es-CO" sz="1600" noProof="1">
              <a:solidFill>
                <a:schemeClr val="tx1">
                  <a:lumMod val="85000"/>
                  <a:lumOff val="15000"/>
                </a:schemeClr>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5F273132-C7C8-421C-9C3A-B08C4A9AE267}"/>
              </a:ext>
            </a:extLst>
          </p:cNvPr>
          <p:cNvSpPr txBox="1"/>
          <p:nvPr/>
        </p:nvSpPr>
        <p:spPr>
          <a:xfrm>
            <a:off x="5540189" y="2595640"/>
            <a:ext cx="3345534" cy="2708434"/>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s-ES" sz="1600" noProof="1">
                <a:solidFill>
                  <a:schemeClr val="tx1">
                    <a:lumMod val="85000"/>
                    <a:lumOff val="15000"/>
                  </a:schemeClr>
                </a:solidFill>
                <a:latin typeface="Arial" panose="020B0604020202020204" pitchFamily="34" charset="0"/>
                <a:cs typeface="Arial" panose="020B0604020202020204" pitchFamily="34" charset="0"/>
              </a:rPr>
              <a:t>Deben basarse en redes de distrito que permitan conectar múltiples fuentes de energía a diversos puntos de consumo energético y transformar los clientes en prosumidores.</a:t>
            </a:r>
          </a:p>
          <a:p>
            <a:pPr marL="285750" indent="-285750">
              <a:spcBef>
                <a:spcPts val="1200"/>
              </a:spcBef>
              <a:buFont typeface="Arial" panose="020B0604020202020204" pitchFamily="34" charset="0"/>
              <a:buChar char="•"/>
            </a:pPr>
            <a:r>
              <a:rPr lang="es-ES" sz="1600" noProof="1">
                <a:solidFill>
                  <a:schemeClr val="tx1">
                    <a:lumMod val="85000"/>
                    <a:lumOff val="15000"/>
                  </a:schemeClr>
                </a:solidFill>
                <a:latin typeface="Arial" panose="020B0604020202020204" pitchFamily="34" charset="0"/>
                <a:cs typeface="Arial" panose="020B0604020202020204" pitchFamily="34" charset="0"/>
              </a:rPr>
              <a:t>Deben ser apoyados mediante privilegios financieros y otros beneficios para impulsar y diversificar la economía.</a:t>
            </a:r>
            <a:endParaRPr lang="es-CO" sz="1600" noProof="1">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2187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6D343E9-0C99-1B97-0F03-5E5DDD8FAF04}"/>
              </a:ext>
            </a:extLst>
          </p:cNvPr>
          <p:cNvGrpSpPr/>
          <p:nvPr/>
        </p:nvGrpSpPr>
        <p:grpSpPr>
          <a:xfrm>
            <a:off x="755239" y="0"/>
            <a:ext cx="8436458" cy="788466"/>
            <a:chOff x="755239" y="0"/>
            <a:chExt cx="8436458" cy="788466"/>
          </a:xfrm>
        </p:grpSpPr>
        <p:sp>
          <p:nvSpPr>
            <p:cNvPr id="6" name="Redondear rectángulo de esquina diagonal 5">
              <a:extLst>
                <a:ext uri="{FF2B5EF4-FFF2-40B4-BE49-F238E27FC236}">
                  <a16:creationId xmlns:a16="http://schemas.microsoft.com/office/drawing/2014/main" id="{A36EB4ED-C477-D5E3-EFC7-D5C9AE490C3E}"/>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dondear rectángulo de esquina diagonal 6">
              <a:extLst>
                <a:ext uri="{FF2B5EF4-FFF2-40B4-BE49-F238E27FC236}">
                  <a16:creationId xmlns:a16="http://schemas.microsoft.com/office/drawing/2014/main" id="{C59649F1-EDD9-5E61-6430-0EE9703BE4B0}"/>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CuadroTexto 7">
              <a:extLst>
                <a:ext uri="{FF2B5EF4-FFF2-40B4-BE49-F238E27FC236}">
                  <a16:creationId xmlns:a16="http://schemas.microsoft.com/office/drawing/2014/main" id="{7A77A87F-CB2D-B728-2585-2A6E792129AD}"/>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Modelos de negocio: Indicadores de resultados</a:t>
              </a:r>
            </a:p>
          </p:txBody>
        </p:sp>
        <p:pic>
          <p:nvPicPr>
            <p:cNvPr id="2" name="Obraz 5">
              <a:extLst>
                <a:ext uri="{FF2B5EF4-FFF2-40B4-BE49-F238E27FC236}">
                  <a16:creationId xmlns:a16="http://schemas.microsoft.com/office/drawing/2014/main" id="{DF60E120-A8BE-EDD6-5997-662FEAE8A0E7}"/>
                </a:ext>
              </a:extLst>
            </p:cNvPr>
            <p:cNvPicPr>
              <a:picLocks noChangeAspect="1"/>
            </p:cNvPicPr>
            <p:nvPr/>
          </p:nvPicPr>
          <p:blipFill>
            <a:blip r:embed="rId2"/>
            <a:stretch>
              <a:fillRect/>
            </a:stretch>
          </p:blipFill>
          <p:spPr>
            <a:xfrm>
              <a:off x="7381416" y="251420"/>
              <a:ext cx="1504307" cy="346928"/>
            </a:xfrm>
            <a:prstGeom prst="rect">
              <a:avLst/>
            </a:prstGeom>
          </p:spPr>
        </p:pic>
      </p:grpSp>
      <p:sp>
        <p:nvSpPr>
          <p:cNvPr id="4" name="Redondear rectángulo de esquina diagonal 3">
            <a:extLst>
              <a:ext uri="{FF2B5EF4-FFF2-40B4-BE49-F238E27FC236}">
                <a16:creationId xmlns:a16="http://schemas.microsoft.com/office/drawing/2014/main" id="{03C1EE82-5858-FA27-E3F1-B93B89A900D2}"/>
              </a:ext>
            </a:extLst>
          </p:cNvPr>
          <p:cNvSpPr/>
          <p:nvPr/>
        </p:nvSpPr>
        <p:spPr>
          <a:xfrm>
            <a:off x="755239" y="1039886"/>
            <a:ext cx="8436458" cy="5428149"/>
          </a:xfrm>
          <a:prstGeom prst="round2DiagRect">
            <a:avLst>
              <a:gd name="adj1" fmla="val 12751"/>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12">
            <a:extLst>
              <a:ext uri="{FF2B5EF4-FFF2-40B4-BE49-F238E27FC236}">
                <a16:creationId xmlns:a16="http://schemas.microsoft.com/office/drawing/2014/main" id="{97254396-1922-5D16-7C7F-FF9CA71BAF91}"/>
              </a:ext>
            </a:extLst>
          </p:cNvPr>
          <p:cNvPicPr>
            <a:picLocks noChangeAspect="1"/>
          </p:cNvPicPr>
          <p:nvPr/>
        </p:nvPicPr>
        <p:blipFill>
          <a:blip r:embed="rId3"/>
          <a:stretch>
            <a:fillRect/>
          </a:stretch>
        </p:blipFill>
        <p:spPr>
          <a:xfrm>
            <a:off x="1242554" y="1322660"/>
            <a:ext cx="7461827" cy="4862599"/>
          </a:xfrm>
          <a:prstGeom prst="rect">
            <a:avLst/>
          </a:prstGeom>
        </p:spPr>
      </p:pic>
    </p:spTree>
    <p:extLst>
      <p:ext uri="{BB962C8B-B14F-4D97-AF65-F5344CB8AC3E}">
        <p14:creationId xmlns:p14="http://schemas.microsoft.com/office/powerpoint/2010/main" val="1349700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6D343E9-0C99-1B97-0F03-5E5DDD8FAF04}"/>
              </a:ext>
            </a:extLst>
          </p:cNvPr>
          <p:cNvGrpSpPr/>
          <p:nvPr/>
        </p:nvGrpSpPr>
        <p:grpSpPr>
          <a:xfrm>
            <a:off x="755239" y="0"/>
            <a:ext cx="8436458" cy="788466"/>
            <a:chOff x="755239" y="0"/>
            <a:chExt cx="8436458" cy="788466"/>
          </a:xfrm>
        </p:grpSpPr>
        <p:sp>
          <p:nvSpPr>
            <p:cNvPr id="6" name="Redondear rectángulo de esquina diagonal 5">
              <a:extLst>
                <a:ext uri="{FF2B5EF4-FFF2-40B4-BE49-F238E27FC236}">
                  <a16:creationId xmlns:a16="http://schemas.microsoft.com/office/drawing/2014/main" id="{A36EB4ED-C477-D5E3-EFC7-D5C9AE490C3E}"/>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dondear rectángulo de esquina diagonal 6">
              <a:extLst>
                <a:ext uri="{FF2B5EF4-FFF2-40B4-BE49-F238E27FC236}">
                  <a16:creationId xmlns:a16="http://schemas.microsoft.com/office/drawing/2014/main" id="{C59649F1-EDD9-5E61-6430-0EE9703BE4B0}"/>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CuadroTexto 7">
              <a:extLst>
                <a:ext uri="{FF2B5EF4-FFF2-40B4-BE49-F238E27FC236}">
                  <a16:creationId xmlns:a16="http://schemas.microsoft.com/office/drawing/2014/main" id="{7A77A87F-CB2D-B728-2585-2A6E792129AD}"/>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A modo de conclusión</a:t>
              </a:r>
            </a:p>
          </p:txBody>
        </p:sp>
        <p:pic>
          <p:nvPicPr>
            <p:cNvPr id="2" name="Obraz 5">
              <a:extLst>
                <a:ext uri="{FF2B5EF4-FFF2-40B4-BE49-F238E27FC236}">
                  <a16:creationId xmlns:a16="http://schemas.microsoft.com/office/drawing/2014/main" id="{DF60E120-A8BE-EDD6-5997-662FEAE8A0E7}"/>
                </a:ext>
              </a:extLst>
            </p:cNvPr>
            <p:cNvPicPr>
              <a:picLocks noChangeAspect="1"/>
            </p:cNvPicPr>
            <p:nvPr/>
          </p:nvPicPr>
          <p:blipFill>
            <a:blip r:embed="rId2"/>
            <a:stretch>
              <a:fillRect/>
            </a:stretch>
          </p:blipFill>
          <p:spPr>
            <a:xfrm>
              <a:off x="7381416" y="251420"/>
              <a:ext cx="1504307" cy="346928"/>
            </a:xfrm>
            <a:prstGeom prst="rect">
              <a:avLst/>
            </a:prstGeom>
          </p:spPr>
        </p:pic>
      </p:grpSp>
      <p:pic>
        <p:nvPicPr>
          <p:cNvPr id="5" name="Picture 4">
            <a:extLst>
              <a:ext uri="{FF2B5EF4-FFF2-40B4-BE49-F238E27FC236}">
                <a16:creationId xmlns:a16="http://schemas.microsoft.com/office/drawing/2014/main" id="{738C5CEA-B884-3BBA-55E7-C797DA6E5197}"/>
              </a:ext>
            </a:extLst>
          </p:cNvPr>
          <p:cNvPicPr>
            <a:picLocks noChangeAspect="1"/>
          </p:cNvPicPr>
          <p:nvPr/>
        </p:nvPicPr>
        <p:blipFill>
          <a:blip r:embed="rId3"/>
          <a:stretch>
            <a:fillRect/>
          </a:stretch>
        </p:blipFill>
        <p:spPr>
          <a:xfrm>
            <a:off x="755238" y="1447571"/>
            <a:ext cx="10181549" cy="4501759"/>
          </a:xfrm>
          <a:prstGeom prst="rect">
            <a:avLst/>
          </a:prstGeom>
        </p:spPr>
      </p:pic>
      <p:sp>
        <p:nvSpPr>
          <p:cNvPr id="10" name="TextBox 17">
            <a:extLst>
              <a:ext uri="{FF2B5EF4-FFF2-40B4-BE49-F238E27FC236}">
                <a16:creationId xmlns:a16="http://schemas.microsoft.com/office/drawing/2014/main" id="{B6CCBF01-D2D3-8BC9-A40F-B67FDD1724E1}"/>
              </a:ext>
            </a:extLst>
          </p:cNvPr>
          <p:cNvSpPr txBox="1"/>
          <p:nvPr/>
        </p:nvSpPr>
        <p:spPr>
          <a:xfrm>
            <a:off x="8959228" y="2622267"/>
            <a:ext cx="1416084" cy="1384995"/>
          </a:xfrm>
          <a:prstGeom prst="rect">
            <a:avLst/>
          </a:prstGeom>
          <a:noFill/>
        </p:spPr>
        <p:txBody>
          <a:bodyPr wrap="square" rtlCol="0">
            <a:spAutoFit/>
          </a:bodyPr>
          <a:lstStyle/>
          <a:p>
            <a:pPr algn="ctr"/>
            <a:r>
              <a:rPr lang="es-ES" sz="2500" dirty="0" err="1">
                <a:solidFill>
                  <a:schemeClr val="bg1"/>
                </a:solidFill>
                <a:latin typeface="Arial" panose="020B0604020202020204" pitchFamily="34" charset="0"/>
                <a:cs typeface="Arial" panose="020B0604020202020204" pitchFamily="34" charset="0"/>
              </a:rPr>
              <a:t>Higher</a:t>
            </a:r>
            <a:r>
              <a:rPr lang="es-ES" sz="3600" dirty="0">
                <a:solidFill>
                  <a:schemeClr val="bg1"/>
                </a:solidFill>
                <a:latin typeface="Arial" panose="020B0604020202020204" pitchFamily="34" charset="0"/>
                <a:cs typeface="Arial" panose="020B0604020202020204" pitchFamily="34" charset="0"/>
              </a:rPr>
              <a:t> </a:t>
            </a:r>
            <a:r>
              <a:rPr lang="es-ES" sz="1200" dirty="0" err="1">
                <a:solidFill>
                  <a:schemeClr val="bg1"/>
                </a:solidFill>
                <a:latin typeface="Arial" panose="020B0604020202020204" pitchFamily="34" charset="0"/>
                <a:cs typeface="Arial" panose="020B0604020202020204" pitchFamily="34" charset="0"/>
              </a:rPr>
              <a:t>economic</a:t>
            </a:r>
            <a:r>
              <a:rPr lang="es-ES" sz="1200" dirty="0">
                <a:solidFill>
                  <a:schemeClr val="bg1"/>
                </a:solidFill>
                <a:latin typeface="Arial" panose="020B0604020202020204" pitchFamily="34" charset="0"/>
                <a:cs typeface="Arial" panose="020B0604020202020204" pitchFamily="34" charset="0"/>
              </a:rPr>
              <a:t> </a:t>
            </a:r>
          </a:p>
          <a:p>
            <a:pPr algn="ctr"/>
            <a:r>
              <a:rPr lang="es-ES" sz="1200" dirty="0" err="1">
                <a:solidFill>
                  <a:schemeClr val="bg1"/>
                </a:solidFill>
                <a:latin typeface="Arial" panose="020B0604020202020204" pitchFamily="34" charset="0"/>
                <a:cs typeface="Arial" panose="020B0604020202020204" pitchFamily="34" charset="0"/>
              </a:rPr>
              <a:t>reactivation</a:t>
            </a:r>
            <a:endParaRPr lang="es-ES" sz="1200" dirty="0">
              <a:solidFill>
                <a:schemeClr val="bg1"/>
              </a:solidFill>
              <a:latin typeface="Arial" panose="020B0604020202020204" pitchFamily="34" charset="0"/>
              <a:cs typeface="Arial" panose="020B0604020202020204" pitchFamily="34" charset="0"/>
            </a:endParaRPr>
          </a:p>
          <a:p>
            <a:pPr algn="ctr"/>
            <a:r>
              <a:rPr lang="es-ES" sz="1200" dirty="0">
                <a:solidFill>
                  <a:schemeClr val="bg1"/>
                </a:solidFill>
                <a:latin typeface="Arial" panose="020B0604020202020204" pitchFamily="34" charset="0"/>
                <a:cs typeface="Arial" panose="020B0604020202020204" pitchFamily="34" charset="0"/>
              </a:rPr>
              <a:t>and </a:t>
            </a:r>
            <a:r>
              <a:rPr lang="es-ES" sz="1200" dirty="0" err="1">
                <a:solidFill>
                  <a:schemeClr val="bg1"/>
                </a:solidFill>
                <a:latin typeface="Arial" panose="020B0604020202020204" pitchFamily="34" charset="0"/>
                <a:cs typeface="Arial" panose="020B0604020202020204" pitchFamily="34" charset="0"/>
              </a:rPr>
              <a:t>fixing</a:t>
            </a:r>
            <a:r>
              <a:rPr lang="es-ES" sz="1200" dirty="0">
                <a:solidFill>
                  <a:schemeClr val="bg1"/>
                </a:solidFill>
                <a:latin typeface="Arial" panose="020B0604020202020204" pitchFamily="34" charset="0"/>
                <a:cs typeface="Arial" panose="020B0604020202020204" pitchFamily="34" charset="0"/>
              </a:rPr>
              <a:t> </a:t>
            </a:r>
          </a:p>
          <a:p>
            <a:pPr algn="ctr"/>
            <a:r>
              <a:rPr lang="es-ES" sz="1200" dirty="0" err="1">
                <a:solidFill>
                  <a:schemeClr val="bg1"/>
                </a:solidFill>
                <a:latin typeface="Arial" panose="020B0604020202020204" pitchFamily="34" charset="0"/>
                <a:cs typeface="Arial" panose="020B0604020202020204" pitchFamily="34" charset="0"/>
              </a:rPr>
              <a:t>of</a:t>
            </a:r>
            <a:r>
              <a:rPr lang="es-ES" sz="1200" dirty="0">
                <a:solidFill>
                  <a:schemeClr val="bg1"/>
                </a:solidFill>
                <a:latin typeface="Arial" panose="020B0604020202020204" pitchFamily="34" charset="0"/>
                <a:cs typeface="Arial" panose="020B0604020202020204" pitchFamily="34" charset="0"/>
              </a:rPr>
              <a:t> </a:t>
            </a:r>
            <a:r>
              <a:rPr lang="es-ES" sz="1200" dirty="0" err="1">
                <a:solidFill>
                  <a:schemeClr val="bg1"/>
                </a:solidFill>
                <a:latin typeface="Arial" panose="020B0604020202020204" pitchFamily="34" charset="0"/>
                <a:cs typeface="Arial" panose="020B0604020202020204" pitchFamily="34" charset="0"/>
              </a:rPr>
              <a:t>population</a:t>
            </a:r>
            <a:r>
              <a:rPr lang="es-ES" sz="1200" dirty="0">
                <a:solidFill>
                  <a:schemeClr val="bg1"/>
                </a:solidFill>
                <a:latin typeface="Arial" panose="020B0604020202020204" pitchFamily="34" charset="0"/>
                <a:cs typeface="Arial" panose="020B0604020202020204" pitchFamily="34" charset="0"/>
              </a:rPr>
              <a:t> </a:t>
            </a:r>
            <a:endParaRPr lang="en-GB" sz="1200" dirty="0">
              <a:solidFill>
                <a:schemeClr val="bg1"/>
              </a:solidFill>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4697BA9D-6C58-FB4E-D2D6-47ABC5F19EF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563100" y="4292600"/>
            <a:ext cx="2197100" cy="1117829"/>
          </a:xfrm>
          <a:prstGeom prst="rect">
            <a:avLst/>
          </a:prstGeom>
        </p:spPr>
      </p:pic>
    </p:spTree>
    <p:extLst>
      <p:ext uri="{BB962C8B-B14F-4D97-AF65-F5344CB8AC3E}">
        <p14:creationId xmlns:p14="http://schemas.microsoft.com/office/powerpoint/2010/main" val="662098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dondear rectángulo de esquina diagonal 8">
            <a:extLst>
              <a:ext uri="{FF2B5EF4-FFF2-40B4-BE49-F238E27FC236}">
                <a16:creationId xmlns:a16="http://schemas.microsoft.com/office/drawing/2014/main" id="{048A0D34-88BC-63DF-DF6D-DCD8EFD59A8D}"/>
              </a:ext>
            </a:extLst>
          </p:cNvPr>
          <p:cNvSpPr/>
          <p:nvPr/>
        </p:nvSpPr>
        <p:spPr>
          <a:xfrm>
            <a:off x="755238" y="1039886"/>
            <a:ext cx="9569861" cy="5428149"/>
          </a:xfrm>
          <a:prstGeom prst="round2DiagRect">
            <a:avLst>
              <a:gd name="adj1" fmla="val 6668"/>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6">
            <a:extLst>
              <a:ext uri="{FF2B5EF4-FFF2-40B4-BE49-F238E27FC236}">
                <a16:creationId xmlns:a16="http://schemas.microsoft.com/office/drawing/2014/main" id="{409AFEB3-8F8E-B5F0-075F-0BDE6232A88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93338" y="1251284"/>
            <a:ext cx="9258300" cy="5134705"/>
          </a:xfrm>
          <a:prstGeom prst="rect">
            <a:avLst/>
          </a:prstGeom>
        </p:spPr>
      </p:pic>
      <p:grpSp>
        <p:nvGrpSpPr>
          <p:cNvPr id="3" name="Grupo 2">
            <a:extLst>
              <a:ext uri="{FF2B5EF4-FFF2-40B4-BE49-F238E27FC236}">
                <a16:creationId xmlns:a16="http://schemas.microsoft.com/office/drawing/2014/main" id="{86D343E9-0C99-1B97-0F03-5E5DDD8FAF04}"/>
              </a:ext>
            </a:extLst>
          </p:cNvPr>
          <p:cNvGrpSpPr/>
          <p:nvPr/>
        </p:nvGrpSpPr>
        <p:grpSpPr>
          <a:xfrm>
            <a:off x="755239" y="0"/>
            <a:ext cx="8436458" cy="788466"/>
            <a:chOff x="755239" y="0"/>
            <a:chExt cx="8436458" cy="788466"/>
          </a:xfrm>
        </p:grpSpPr>
        <p:sp>
          <p:nvSpPr>
            <p:cNvPr id="6" name="Redondear rectángulo de esquina diagonal 5">
              <a:extLst>
                <a:ext uri="{FF2B5EF4-FFF2-40B4-BE49-F238E27FC236}">
                  <a16:creationId xmlns:a16="http://schemas.microsoft.com/office/drawing/2014/main" id="{A36EB4ED-C477-D5E3-EFC7-D5C9AE490C3E}"/>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dondear rectángulo de esquina diagonal 6">
              <a:extLst>
                <a:ext uri="{FF2B5EF4-FFF2-40B4-BE49-F238E27FC236}">
                  <a16:creationId xmlns:a16="http://schemas.microsoft.com/office/drawing/2014/main" id="{C59649F1-EDD9-5E61-6430-0EE9703BE4B0}"/>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CuadroTexto 7">
              <a:extLst>
                <a:ext uri="{FF2B5EF4-FFF2-40B4-BE49-F238E27FC236}">
                  <a16:creationId xmlns:a16="http://schemas.microsoft.com/office/drawing/2014/main" id="{7A77A87F-CB2D-B728-2585-2A6E792129AD}"/>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err="1">
                  <a:ln>
                    <a:noFill/>
                  </a:ln>
                  <a:solidFill>
                    <a:schemeClr val="bg1"/>
                  </a:solidFill>
                  <a:effectLst/>
                  <a:uLnTx/>
                  <a:uFillTx/>
                  <a:latin typeface="Arial" panose="020B0604020202020204" pitchFamily="34" charset="0"/>
                  <a:ea typeface="+mn-ea"/>
                  <a:cs typeface="Times New Roman" panose="02020603050405020304" pitchFamily="18" charset="0"/>
                </a:rPr>
                <a:t>Roadmap</a:t>
              </a:r>
              <a:endPar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endParaRPr>
            </a:p>
          </p:txBody>
        </p:sp>
        <p:pic>
          <p:nvPicPr>
            <p:cNvPr id="2" name="Obraz 5">
              <a:extLst>
                <a:ext uri="{FF2B5EF4-FFF2-40B4-BE49-F238E27FC236}">
                  <a16:creationId xmlns:a16="http://schemas.microsoft.com/office/drawing/2014/main" id="{DF60E120-A8BE-EDD6-5997-662FEAE8A0E7}"/>
                </a:ext>
              </a:extLst>
            </p:cNvPr>
            <p:cNvPicPr>
              <a:picLocks noChangeAspect="1"/>
            </p:cNvPicPr>
            <p:nvPr/>
          </p:nvPicPr>
          <p:blipFill>
            <a:blip r:embed="rId3"/>
            <a:stretch>
              <a:fillRect/>
            </a:stretch>
          </p:blipFill>
          <p:spPr>
            <a:xfrm>
              <a:off x="7381416" y="251420"/>
              <a:ext cx="1504307" cy="346928"/>
            </a:xfrm>
            <a:prstGeom prst="rect">
              <a:avLst/>
            </a:prstGeom>
          </p:spPr>
        </p:pic>
      </p:grpSp>
      <p:pic>
        <p:nvPicPr>
          <p:cNvPr id="11" name="Imagen 10">
            <a:extLst>
              <a:ext uri="{FF2B5EF4-FFF2-40B4-BE49-F238E27FC236}">
                <a16:creationId xmlns:a16="http://schemas.microsoft.com/office/drawing/2014/main" id="{4697BA9D-6C58-FB4E-D2D6-47ABC5F19EF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563100" y="4292600"/>
            <a:ext cx="2197100" cy="2175436"/>
          </a:xfrm>
          <a:prstGeom prst="rect">
            <a:avLst/>
          </a:prstGeom>
        </p:spPr>
      </p:pic>
    </p:spTree>
    <p:extLst>
      <p:ext uri="{BB962C8B-B14F-4D97-AF65-F5344CB8AC3E}">
        <p14:creationId xmlns:p14="http://schemas.microsoft.com/office/powerpoint/2010/main" val="1057115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o 30">
            <a:extLst>
              <a:ext uri="{FF2B5EF4-FFF2-40B4-BE49-F238E27FC236}">
                <a16:creationId xmlns:a16="http://schemas.microsoft.com/office/drawing/2014/main" id="{5084DB74-0FAA-89D6-4458-91525A47C07F}"/>
              </a:ext>
            </a:extLst>
          </p:cNvPr>
          <p:cNvGrpSpPr/>
          <p:nvPr/>
        </p:nvGrpSpPr>
        <p:grpSpPr>
          <a:xfrm>
            <a:off x="-532160" y="271094"/>
            <a:ext cx="5759804" cy="5759804"/>
            <a:chOff x="-235152" y="261468"/>
            <a:chExt cx="5759804" cy="5759804"/>
          </a:xfrm>
        </p:grpSpPr>
        <p:grpSp>
          <p:nvGrpSpPr>
            <p:cNvPr id="28" name="Grupo 27">
              <a:extLst>
                <a:ext uri="{FF2B5EF4-FFF2-40B4-BE49-F238E27FC236}">
                  <a16:creationId xmlns:a16="http://schemas.microsoft.com/office/drawing/2014/main" id="{CF42419B-3E34-2131-4D63-FDCDA0146C1F}"/>
                </a:ext>
              </a:extLst>
            </p:cNvPr>
            <p:cNvGrpSpPr/>
            <p:nvPr/>
          </p:nvGrpSpPr>
          <p:grpSpPr>
            <a:xfrm>
              <a:off x="2640180" y="1506865"/>
              <a:ext cx="1678409" cy="3399720"/>
              <a:chOff x="2640180" y="1506865"/>
              <a:chExt cx="1678409" cy="3399720"/>
            </a:xfrm>
          </p:grpSpPr>
          <p:sp>
            <p:nvSpPr>
              <p:cNvPr id="21" name="Rectangle 14">
                <a:extLst>
                  <a:ext uri="{FF2B5EF4-FFF2-40B4-BE49-F238E27FC236}">
                    <a16:creationId xmlns:a16="http://schemas.microsoft.com/office/drawing/2014/main" id="{6CEC78B3-6632-6F1B-2DC0-5CA548355F63}"/>
                  </a:ext>
                </a:extLst>
              </p:cNvPr>
              <p:cNvSpPr/>
              <p:nvPr/>
            </p:nvSpPr>
            <p:spPr>
              <a:xfrm rot="10800000">
                <a:off x="2644751" y="1506865"/>
                <a:ext cx="1403905" cy="3399720"/>
              </a:xfrm>
              <a:prstGeom prst="rect">
                <a:avLst/>
              </a:prstGeom>
              <a:solidFill>
                <a:schemeClr val="bg1"/>
              </a:solidFill>
              <a:ln>
                <a:noFill/>
              </a:ln>
              <a:effectLst>
                <a:outerShdw blurRad="1270000" dir="11580000" sx="108000" sy="108000" algn="ctr" rotWithShape="0">
                  <a:srgbClr val="03C2B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Rectangle 15">
                <a:extLst>
                  <a:ext uri="{FF2B5EF4-FFF2-40B4-BE49-F238E27FC236}">
                    <a16:creationId xmlns:a16="http://schemas.microsoft.com/office/drawing/2014/main" id="{AE412FEB-29EF-8C2E-8446-152295398655}"/>
                  </a:ext>
                </a:extLst>
              </p:cNvPr>
              <p:cNvSpPr/>
              <p:nvPr/>
            </p:nvSpPr>
            <p:spPr>
              <a:xfrm rot="2700000">
                <a:off x="2640180" y="2295289"/>
                <a:ext cx="1678409" cy="1678409"/>
              </a:xfrm>
              <a:prstGeom prst="rect">
                <a:avLst/>
              </a:prstGeom>
              <a:gradFill>
                <a:gsLst>
                  <a:gs pos="0">
                    <a:srgbClr val="03C2BD"/>
                  </a:gs>
                  <a:gs pos="100000">
                    <a:srgbClr val="4E13DB"/>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3" name="Freeform: Shape 16">
              <a:extLst>
                <a:ext uri="{FF2B5EF4-FFF2-40B4-BE49-F238E27FC236}">
                  <a16:creationId xmlns:a16="http://schemas.microsoft.com/office/drawing/2014/main" id="{B8D7561E-B39B-FEF3-53C4-61E3C743113C}"/>
                </a:ext>
              </a:extLst>
            </p:cNvPr>
            <p:cNvSpPr/>
            <p:nvPr/>
          </p:nvSpPr>
          <p:spPr>
            <a:xfrm rot="2700000">
              <a:off x="-235152" y="261468"/>
              <a:ext cx="5759804" cy="5759804"/>
            </a:xfrm>
            <a:custGeom>
              <a:avLst/>
              <a:gdLst>
                <a:gd name="connsiteX0" fmla="*/ 0 w 11767317"/>
                <a:gd name="connsiteY0" fmla="*/ 4063526 h 11767317"/>
                <a:gd name="connsiteX1" fmla="*/ 4063525 w 11767317"/>
                <a:gd name="connsiteY1" fmla="*/ 0 h 11767317"/>
                <a:gd name="connsiteX2" fmla="*/ 7477245 w 11767317"/>
                <a:gd name="connsiteY2" fmla="*/ 3413720 h 11767317"/>
                <a:gd name="connsiteX3" fmla="*/ 7477245 w 11767317"/>
                <a:gd name="connsiteY3" fmla="*/ 3413719 h 11767317"/>
                <a:gd name="connsiteX4" fmla="*/ 8353598 w 11767317"/>
                <a:gd name="connsiteY4" fmla="*/ 3413719 h 11767317"/>
                <a:gd name="connsiteX5" fmla="*/ 8353598 w 11767317"/>
                <a:gd name="connsiteY5" fmla="*/ 4290072 h 11767317"/>
                <a:gd name="connsiteX6" fmla="*/ 8353597 w 11767317"/>
                <a:gd name="connsiteY6" fmla="*/ 4290072 h 11767317"/>
                <a:gd name="connsiteX7" fmla="*/ 11767317 w 11767317"/>
                <a:gd name="connsiteY7" fmla="*/ 7703792 h 11767317"/>
                <a:gd name="connsiteX8" fmla="*/ 7703792 w 11767317"/>
                <a:gd name="connsiteY8" fmla="*/ 11767317 h 1176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7317" h="11767317">
                  <a:moveTo>
                    <a:pt x="0" y="4063526"/>
                  </a:moveTo>
                  <a:lnTo>
                    <a:pt x="4063525" y="0"/>
                  </a:lnTo>
                  <a:lnTo>
                    <a:pt x="7477245" y="3413720"/>
                  </a:lnTo>
                  <a:lnTo>
                    <a:pt x="7477245" y="3413719"/>
                  </a:lnTo>
                  <a:lnTo>
                    <a:pt x="8353598" y="3413719"/>
                  </a:lnTo>
                  <a:lnTo>
                    <a:pt x="8353598" y="4290072"/>
                  </a:lnTo>
                  <a:lnTo>
                    <a:pt x="8353597" y="4290072"/>
                  </a:lnTo>
                  <a:lnTo>
                    <a:pt x="11767317" y="7703792"/>
                  </a:lnTo>
                  <a:lnTo>
                    <a:pt x="7703792" y="117673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sp>
        <p:nvSpPr>
          <p:cNvPr id="33" name="CuadroTexto 32">
            <a:extLst>
              <a:ext uri="{FF2B5EF4-FFF2-40B4-BE49-F238E27FC236}">
                <a16:creationId xmlns:a16="http://schemas.microsoft.com/office/drawing/2014/main" id="{BCE56961-C670-BD11-929E-A0B9792A9B94}"/>
              </a:ext>
            </a:extLst>
          </p:cNvPr>
          <p:cNvSpPr txBox="1"/>
          <p:nvPr/>
        </p:nvSpPr>
        <p:spPr>
          <a:xfrm>
            <a:off x="4886450" y="4016508"/>
            <a:ext cx="4435349" cy="830997"/>
          </a:xfrm>
          <a:prstGeom prst="rect">
            <a:avLst/>
          </a:prstGeom>
          <a:noFill/>
        </p:spPr>
        <p:txBody>
          <a:bodyPr wrap="square" rtlCol="0">
            <a:spAutoFit/>
          </a:bodyPr>
          <a:lstStyle/>
          <a:p>
            <a:pPr>
              <a:spcBef>
                <a:spcPts val="1200"/>
              </a:spcBef>
            </a:pPr>
            <a:r>
              <a:rPr lang="es-ES" sz="1600" noProof="1">
                <a:solidFill>
                  <a:schemeClr val="tx1">
                    <a:lumMod val="85000"/>
                    <a:lumOff val="15000"/>
                  </a:schemeClr>
                </a:solidFill>
                <a:latin typeface="Arial" panose="020B0604020202020204" pitchFamily="34" charset="0"/>
                <a:cs typeface="Arial" panose="020B0604020202020204" pitchFamily="34" charset="0"/>
              </a:rPr>
              <a:t>No hay estudios sobre la reutilización de minas de carbón subterráneas al final de su vida útil, aprovechando sus ventajas competitivas:</a:t>
            </a:r>
            <a:endParaRPr lang="es-CO" sz="1600" noProof="1">
              <a:solidFill>
                <a:schemeClr val="tx1">
                  <a:lumMod val="85000"/>
                  <a:lumOff val="15000"/>
                </a:schemeClr>
              </a:solidFill>
              <a:latin typeface="Arial" panose="020B0604020202020204" pitchFamily="34" charset="0"/>
              <a:cs typeface="Arial" panose="020B0604020202020204" pitchFamily="34" charset="0"/>
            </a:endParaRPr>
          </a:p>
        </p:txBody>
      </p:sp>
      <p:pic>
        <p:nvPicPr>
          <p:cNvPr id="3" name="Obraz 6">
            <a:extLst>
              <a:ext uri="{FF2B5EF4-FFF2-40B4-BE49-F238E27FC236}">
                <a16:creationId xmlns:a16="http://schemas.microsoft.com/office/drawing/2014/main" id="{22E609C9-02A9-30FE-0C97-953A133A5B48}"/>
              </a:ext>
            </a:extLst>
          </p:cNvPr>
          <p:cNvPicPr>
            <a:picLocks noChangeAspect="1"/>
          </p:cNvPicPr>
          <p:nvPr/>
        </p:nvPicPr>
        <p:blipFill>
          <a:blip r:embed="rId2"/>
          <a:stretch>
            <a:fillRect/>
          </a:stretch>
        </p:blipFill>
        <p:spPr>
          <a:xfrm>
            <a:off x="744940" y="2856865"/>
            <a:ext cx="2765062" cy="633548"/>
          </a:xfrm>
          <a:prstGeom prst="rect">
            <a:avLst/>
          </a:prstGeom>
        </p:spPr>
      </p:pic>
      <p:pic>
        <p:nvPicPr>
          <p:cNvPr id="8" name="Picture 2">
            <a:extLst>
              <a:ext uri="{FF2B5EF4-FFF2-40B4-BE49-F238E27FC236}">
                <a16:creationId xmlns:a16="http://schemas.microsoft.com/office/drawing/2014/main" id="{457BDF9F-5D8A-E966-1928-C008F6F72C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45786" y="525255"/>
            <a:ext cx="5754050" cy="3237918"/>
          </a:xfrm>
          <a:prstGeom prst="round2Diag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F19A6FF0-7C70-98DB-3038-5C2FC73C83A9}"/>
              </a:ext>
            </a:extLst>
          </p:cNvPr>
          <p:cNvSpPr txBox="1"/>
          <p:nvPr/>
        </p:nvSpPr>
        <p:spPr>
          <a:xfrm>
            <a:off x="5825867" y="5009306"/>
            <a:ext cx="3302404" cy="1323439"/>
          </a:xfrm>
          <a:prstGeom prst="rect">
            <a:avLst/>
          </a:prstGeom>
          <a:noFill/>
        </p:spPr>
        <p:txBody>
          <a:bodyPr wrap="square" rtlCol="0">
            <a:spAutoFit/>
          </a:bodyPr>
          <a:lstStyle/>
          <a:p>
            <a:r>
              <a:rPr lang="es-ES" sz="1600" dirty="0">
                <a:solidFill>
                  <a:schemeClr val="tx1">
                    <a:lumMod val="85000"/>
                    <a:lumOff val="15000"/>
                  </a:schemeClr>
                </a:solidFill>
                <a:latin typeface="Arial" panose="020B0604020202020204" pitchFamily="34" charset="0"/>
                <a:cs typeface="Arial" panose="020B0604020202020204" pitchFamily="34" charset="0"/>
              </a:rPr>
              <a:t>Agua de mina. </a:t>
            </a:r>
          </a:p>
          <a:p>
            <a:r>
              <a:rPr lang="es-ES" sz="1600" dirty="0">
                <a:solidFill>
                  <a:schemeClr val="tx1">
                    <a:lumMod val="85000"/>
                    <a:lumOff val="15000"/>
                  </a:schemeClr>
                </a:solidFill>
                <a:latin typeface="Arial" panose="020B0604020202020204" pitchFamily="34" charset="0"/>
                <a:cs typeface="Arial" panose="020B0604020202020204" pitchFamily="34" charset="0"/>
              </a:rPr>
              <a:t>Conexiones a la red.</a:t>
            </a:r>
          </a:p>
          <a:p>
            <a:r>
              <a:rPr lang="es-ES" sz="1600" dirty="0">
                <a:solidFill>
                  <a:schemeClr val="tx1">
                    <a:lumMod val="85000"/>
                    <a:lumOff val="15000"/>
                  </a:schemeClr>
                </a:solidFill>
                <a:latin typeface="Arial" panose="020B0604020202020204" pitchFamily="34" charset="0"/>
                <a:cs typeface="Arial" panose="020B0604020202020204" pitchFamily="34" charset="0"/>
              </a:rPr>
              <a:t>Grandes zonas de escombreras.</a:t>
            </a:r>
          </a:p>
          <a:p>
            <a:r>
              <a:rPr lang="es-ES" sz="1600" dirty="0">
                <a:solidFill>
                  <a:schemeClr val="tx1">
                    <a:lumMod val="85000"/>
                    <a:lumOff val="15000"/>
                  </a:schemeClr>
                </a:solidFill>
                <a:latin typeface="Arial" panose="020B0604020202020204" pitchFamily="34" charset="0"/>
                <a:cs typeface="Arial" panose="020B0604020202020204" pitchFamily="34" charset="0"/>
              </a:rPr>
              <a:t>Pozos y galerías muy profundos. </a:t>
            </a:r>
          </a:p>
          <a:p>
            <a:r>
              <a:rPr lang="es-ES" sz="1600" dirty="0">
                <a:solidFill>
                  <a:schemeClr val="tx1">
                    <a:lumMod val="85000"/>
                    <a:lumOff val="15000"/>
                  </a:schemeClr>
                </a:solidFill>
                <a:latin typeface="Arial" panose="020B0604020202020204" pitchFamily="34" charset="0"/>
                <a:cs typeface="Arial" panose="020B0604020202020204" pitchFamily="34" charset="0"/>
              </a:rPr>
              <a:t>Residuos finos de carbón.</a:t>
            </a:r>
          </a:p>
        </p:txBody>
      </p:sp>
      <p:sp>
        <p:nvSpPr>
          <p:cNvPr id="10" name="Shape 171">
            <a:extLst>
              <a:ext uri="{FF2B5EF4-FFF2-40B4-BE49-F238E27FC236}">
                <a16:creationId xmlns:a16="http://schemas.microsoft.com/office/drawing/2014/main" id="{0282FDCF-8A1D-8446-7ACB-75E2482F7A6E}"/>
              </a:ext>
            </a:extLst>
          </p:cNvPr>
          <p:cNvSpPr/>
          <p:nvPr/>
        </p:nvSpPr>
        <p:spPr>
          <a:xfrm>
            <a:off x="5692733" y="5115711"/>
            <a:ext cx="101916" cy="135739"/>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gradFill>
            <a:gsLst>
              <a:gs pos="0">
                <a:srgbClr val="03C2BD"/>
              </a:gs>
              <a:gs pos="100000">
                <a:srgbClr val="4E13DB"/>
              </a:gs>
            </a:gsLst>
            <a:path path="circle">
              <a:fillToRect l="100000" t="100000"/>
            </a:path>
          </a:gradFill>
          <a:ln w="12700">
            <a:miter lim="400000"/>
          </a:ln>
        </p:spPr>
        <p:txBody>
          <a:bodyPr lIns="22860" rIns="22860" anchor="ctr"/>
          <a:lstStyle/>
          <a:p>
            <a:pPr>
              <a:defRPr>
                <a:latin typeface="+mj-lt"/>
                <a:ea typeface="+mj-ea"/>
                <a:cs typeface="+mj-cs"/>
                <a:sym typeface="Calibri Light"/>
              </a:defRPr>
            </a:pPr>
            <a:endParaRPr sz="9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11" name="Shape 171">
            <a:extLst>
              <a:ext uri="{FF2B5EF4-FFF2-40B4-BE49-F238E27FC236}">
                <a16:creationId xmlns:a16="http://schemas.microsoft.com/office/drawing/2014/main" id="{078F1D72-7E3C-1952-697A-057F567F06F5}"/>
              </a:ext>
            </a:extLst>
          </p:cNvPr>
          <p:cNvSpPr/>
          <p:nvPr/>
        </p:nvSpPr>
        <p:spPr>
          <a:xfrm>
            <a:off x="5692733" y="5360186"/>
            <a:ext cx="101916" cy="135739"/>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gradFill>
            <a:gsLst>
              <a:gs pos="0">
                <a:srgbClr val="03C2BD"/>
              </a:gs>
              <a:gs pos="100000">
                <a:srgbClr val="4E13DB"/>
              </a:gs>
            </a:gsLst>
            <a:path path="circle">
              <a:fillToRect l="100000" t="100000"/>
            </a:path>
          </a:gradFill>
          <a:ln w="12700">
            <a:miter lim="400000"/>
          </a:ln>
        </p:spPr>
        <p:txBody>
          <a:bodyPr lIns="22860" rIns="22860" anchor="ctr"/>
          <a:lstStyle/>
          <a:p>
            <a:pPr>
              <a:defRPr>
                <a:latin typeface="+mj-lt"/>
                <a:ea typeface="+mj-ea"/>
                <a:cs typeface="+mj-cs"/>
                <a:sym typeface="Calibri Light"/>
              </a:defRPr>
            </a:pPr>
            <a:endParaRPr sz="9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12" name="Shape 171">
            <a:extLst>
              <a:ext uri="{FF2B5EF4-FFF2-40B4-BE49-F238E27FC236}">
                <a16:creationId xmlns:a16="http://schemas.microsoft.com/office/drawing/2014/main" id="{535A037F-1E5B-2796-3260-E378901C8C57}"/>
              </a:ext>
            </a:extLst>
          </p:cNvPr>
          <p:cNvSpPr/>
          <p:nvPr/>
        </p:nvSpPr>
        <p:spPr>
          <a:xfrm>
            <a:off x="5692733" y="5604661"/>
            <a:ext cx="101916" cy="135739"/>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gradFill>
            <a:gsLst>
              <a:gs pos="0">
                <a:srgbClr val="03C2BD"/>
              </a:gs>
              <a:gs pos="100000">
                <a:srgbClr val="4E13DB"/>
              </a:gs>
            </a:gsLst>
            <a:path path="circle">
              <a:fillToRect l="100000" t="100000"/>
            </a:path>
          </a:gradFill>
          <a:ln w="12700">
            <a:miter lim="400000"/>
          </a:ln>
        </p:spPr>
        <p:txBody>
          <a:bodyPr lIns="22860" rIns="22860" anchor="ctr"/>
          <a:lstStyle/>
          <a:p>
            <a:pPr>
              <a:defRPr>
                <a:latin typeface="+mj-lt"/>
                <a:ea typeface="+mj-ea"/>
                <a:cs typeface="+mj-cs"/>
                <a:sym typeface="Calibri Light"/>
              </a:defRPr>
            </a:pPr>
            <a:endParaRPr sz="9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13" name="Shape 171">
            <a:extLst>
              <a:ext uri="{FF2B5EF4-FFF2-40B4-BE49-F238E27FC236}">
                <a16:creationId xmlns:a16="http://schemas.microsoft.com/office/drawing/2014/main" id="{B1CCBDA4-092F-B9E0-D007-7D9A07D5D3BA}"/>
              </a:ext>
            </a:extLst>
          </p:cNvPr>
          <p:cNvSpPr/>
          <p:nvPr/>
        </p:nvSpPr>
        <p:spPr>
          <a:xfrm>
            <a:off x="5692733" y="5849136"/>
            <a:ext cx="101916" cy="135739"/>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gradFill>
            <a:gsLst>
              <a:gs pos="0">
                <a:srgbClr val="03C2BD"/>
              </a:gs>
              <a:gs pos="100000">
                <a:srgbClr val="4E13DB"/>
              </a:gs>
            </a:gsLst>
            <a:path path="circle">
              <a:fillToRect l="100000" t="100000"/>
            </a:path>
          </a:gradFill>
          <a:ln w="12700">
            <a:miter lim="400000"/>
          </a:ln>
        </p:spPr>
        <p:txBody>
          <a:bodyPr lIns="22860" rIns="22860" anchor="ctr"/>
          <a:lstStyle/>
          <a:p>
            <a:pPr>
              <a:defRPr>
                <a:latin typeface="+mj-lt"/>
                <a:ea typeface="+mj-ea"/>
                <a:cs typeface="+mj-cs"/>
                <a:sym typeface="Calibri Light"/>
              </a:defRPr>
            </a:pPr>
            <a:endParaRPr sz="9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14" name="Shape 171">
            <a:extLst>
              <a:ext uri="{FF2B5EF4-FFF2-40B4-BE49-F238E27FC236}">
                <a16:creationId xmlns:a16="http://schemas.microsoft.com/office/drawing/2014/main" id="{3021FFA4-F92A-31C6-2C1D-4BA4DC780A4E}"/>
              </a:ext>
            </a:extLst>
          </p:cNvPr>
          <p:cNvSpPr/>
          <p:nvPr/>
        </p:nvSpPr>
        <p:spPr>
          <a:xfrm>
            <a:off x="5692733" y="6093611"/>
            <a:ext cx="101916" cy="135739"/>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gradFill>
            <a:gsLst>
              <a:gs pos="0">
                <a:srgbClr val="03C2BD"/>
              </a:gs>
              <a:gs pos="100000">
                <a:srgbClr val="4E13DB"/>
              </a:gs>
            </a:gsLst>
            <a:path path="circle">
              <a:fillToRect l="100000" t="100000"/>
            </a:path>
          </a:gradFill>
          <a:ln w="12700">
            <a:miter lim="400000"/>
          </a:ln>
        </p:spPr>
        <p:txBody>
          <a:bodyPr lIns="22860" rIns="22860" anchor="ctr"/>
          <a:lstStyle/>
          <a:p>
            <a:pPr>
              <a:defRPr>
                <a:latin typeface="+mj-lt"/>
                <a:ea typeface="+mj-ea"/>
                <a:cs typeface="+mj-cs"/>
                <a:sym typeface="Calibri Light"/>
              </a:defRPr>
            </a:pPr>
            <a:endParaRPr sz="900" dirty="0">
              <a:latin typeface="Roboto Black" panose="02000000000000000000" pitchFamily="2" charset="0"/>
              <a:ea typeface="Roboto Black" panose="02000000000000000000" pitchFamily="2" charset="0"/>
              <a:cs typeface="Roboto Black" panose="02000000000000000000" pitchFamily="2" charset="0"/>
            </a:endParaRPr>
          </a:p>
        </p:txBody>
      </p:sp>
    </p:spTree>
    <p:extLst>
      <p:ext uri="{BB962C8B-B14F-4D97-AF65-F5344CB8AC3E}">
        <p14:creationId xmlns:p14="http://schemas.microsoft.com/office/powerpoint/2010/main" val="2932060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6D343E9-0C99-1B97-0F03-5E5DDD8FAF04}"/>
              </a:ext>
            </a:extLst>
          </p:cNvPr>
          <p:cNvGrpSpPr/>
          <p:nvPr/>
        </p:nvGrpSpPr>
        <p:grpSpPr>
          <a:xfrm>
            <a:off x="755239" y="0"/>
            <a:ext cx="8436458" cy="788466"/>
            <a:chOff x="755239" y="0"/>
            <a:chExt cx="8436458" cy="788466"/>
          </a:xfrm>
        </p:grpSpPr>
        <p:sp>
          <p:nvSpPr>
            <p:cNvPr id="6" name="Redondear rectángulo de esquina diagonal 5">
              <a:extLst>
                <a:ext uri="{FF2B5EF4-FFF2-40B4-BE49-F238E27FC236}">
                  <a16:creationId xmlns:a16="http://schemas.microsoft.com/office/drawing/2014/main" id="{A36EB4ED-C477-D5E3-EFC7-D5C9AE490C3E}"/>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dondear rectángulo de esquina diagonal 6">
              <a:extLst>
                <a:ext uri="{FF2B5EF4-FFF2-40B4-BE49-F238E27FC236}">
                  <a16:creationId xmlns:a16="http://schemas.microsoft.com/office/drawing/2014/main" id="{C59649F1-EDD9-5E61-6430-0EE9703BE4B0}"/>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CuadroTexto 7">
              <a:extLst>
                <a:ext uri="{FF2B5EF4-FFF2-40B4-BE49-F238E27FC236}">
                  <a16:creationId xmlns:a16="http://schemas.microsoft.com/office/drawing/2014/main" id="{7A77A87F-CB2D-B728-2585-2A6E792129AD}"/>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Central eléctrica virtual</a:t>
              </a:r>
            </a:p>
          </p:txBody>
        </p:sp>
        <p:pic>
          <p:nvPicPr>
            <p:cNvPr id="2" name="Obraz 5">
              <a:extLst>
                <a:ext uri="{FF2B5EF4-FFF2-40B4-BE49-F238E27FC236}">
                  <a16:creationId xmlns:a16="http://schemas.microsoft.com/office/drawing/2014/main" id="{DF60E120-A8BE-EDD6-5997-662FEAE8A0E7}"/>
                </a:ext>
              </a:extLst>
            </p:cNvPr>
            <p:cNvPicPr>
              <a:picLocks noChangeAspect="1"/>
            </p:cNvPicPr>
            <p:nvPr/>
          </p:nvPicPr>
          <p:blipFill>
            <a:blip r:embed="rId2"/>
            <a:stretch>
              <a:fillRect/>
            </a:stretch>
          </p:blipFill>
          <p:spPr>
            <a:xfrm>
              <a:off x="7381416" y="251420"/>
              <a:ext cx="1504307" cy="346928"/>
            </a:xfrm>
            <a:prstGeom prst="rect">
              <a:avLst/>
            </a:prstGeom>
          </p:spPr>
        </p:pic>
      </p:grpSp>
      <p:pic>
        <p:nvPicPr>
          <p:cNvPr id="5" name="Picture 5" descr="Diagram of a renewable energy source&#10;&#10;Description automatically generated">
            <a:extLst>
              <a:ext uri="{FF2B5EF4-FFF2-40B4-BE49-F238E27FC236}">
                <a16:creationId xmlns:a16="http://schemas.microsoft.com/office/drawing/2014/main" id="{D9F4A933-4571-4498-1662-32B51E3499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232" y="1039886"/>
            <a:ext cx="8341466" cy="5374762"/>
          </a:xfrm>
          <a:prstGeom prst="round2DiagRect">
            <a:avLst>
              <a:gd name="adj1" fmla="val 9789"/>
              <a:gd name="adj2" fmla="val 0"/>
            </a:avLst>
          </a:prstGeom>
        </p:spPr>
      </p:pic>
    </p:spTree>
    <p:extLst>
      <p:ext uri="{BB962C8B-B14F-4D97-AF65-F5344CB8AC3E}">
        <p14:creationId xmlns:p14="http://schemas.microsoft.com/office/powerpoint/2010/main" val="1576703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6D343E9-0C99-1B97-0F03-5E5DDD8FAF04}"/>
              </a:ext>
            </a:extLst>
          </p:cNvPr>
          <p:cNvGrpSpPr/>
          <p:nvPr/>
        </p:nvGrpSpPr>
        <p:grpSpPr>
          <a:xfrm>
            <a:off x="755239" y="0"/>
            <a:ext cx="8436458" cy="788466"/>
            <a:chOff x="755239" y="0"/>
            <a:chExt cx="8436458" cy="788466"/>
          </a:xfrm>
        </p:grpSpPr>
        <p:sp>
          <p:nvSpPr>
            <p:cNvPr id="6" name="Redondear rectángulo de esquina diagonal 5">
              <a:extLst>
                <a:ext uri="{FF2B5EF4-FFF2-40B4-BE49-F238E27FC236}">
                  <a16:creationId xmlns:a16="http://schemas.microsoft.com/office/drawing/2014/main" id="{A36EB4ED-C477-D5E3-EFC7-D5C9AE490C3E}"/>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dondear rectángulo de esquina diagonal 6">
              <a:extLst>
                <a:ext uri="{FF2B5EF4-FFF2-40B4-BE49-F238E27FC236}">
                  <a16:creationId xmlns:a16="http://schemas.microsoft.com/office/drawing/2014/main" id="{C59649F1-EDD9-5E61-6430-0EE9703BE4B0}"/>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CuadroTexto 7">
              <a:extLst>
                <a:ext uri="{FF2B5EF4-FFF2-40B4-BE49-F238E27FC236}">
                  <a16:creationId xmlns:a16="http://schemas.microsoft.com/office/drawing/2014/main" id="{7A77A87F-CB2D-B728-2585-2A6E792129AD}"/>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Planta de hidrógeno verde</a:t>
              </a:r>
            </a:p>
          </p:txBody>
        </p:sp>
        <p:pic>
          <p:nvPicPr>
            <p:cNvPr id="2" name="Obraz 5">
              <a:extLst>
                <a:ext uri="{FF2B5EF4-FFF2-40B4-BE49-F238E27FC236}">
                  <a16:creationId xmlns:a16="http://schemas.microsoft.com/office/drawing/2014/main" id="{DF60E120-A8BE-EDD6-5997-662FEAE8A0E7}"/>
                </a:ext>
              </a:extLst>
            </p:cNvPr>
            <p:cNvPicPr>
              <a:picLocks noChangeAspect="1"/>
            </p:cNvPicPr>
            <p:nvPr/>
          </p:nvPicPr>
          <p:blipFill>
            <a:blip r:embed="rId2"/>
            <a:stretch>
              <a:fillRect/>
            </a:stretch>
          </p:blipFill>
          <p:spPr>
            <a:xfrm>
              <a:off x="7381416" y="251420"/>
              <a:ext cx="1504307" cy="346928"/>
            </a:xfrm>
            <a:prstGeom prst="rect">
              <a:avLst/>
            </a:prstGeom>
          </p:spPr>
        </p:pic>
      </p:grpSp>
      <p:pic>
        <p:nvPicPr>
          <p:cNvPr id="4" name="Picture 4">
            <a:extLst>
              <a:ext uri="{FF2B5EF4-FFF2-40B4-BE49-F238E27FC236}">
                <a16:creationId xmlns:a16="http://schemas.microsoft.com/office/drawing/2014/main" id="{17BD34AA-9498-8675-8B30-2CBC15F3B6A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66858" y="1039887"/>
            <a:ext cx="7547568" cy="5408236"/>
          </a:xfrm>
          <a:prstGeom prst="round2DiagRect">
            <a:avLst>
              <a:gd name="adj1" fmla="val 9292"/>
              <a:gd name="adj2" fmla="val 0"/>
            </a:avLst>
          </a:prstGeom>
        </p:spPr>
      </p:pic>
    </p:spTree>
    <p:extLst>
      <p:ext uri="{BB962C8B-B14F-4D97-AF65-F5344CB8AC3E}">
        <p14:creationId xmlns:p14="http://schemas.microsoft.com/office/powerpoint/2010/main" val="901514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6D343E9-0C99-1B97-0F03-5E5DDD8FAF04}"/>
              </a:ext>
            </a:extLst>
          </p:cNvPr>
          <p:cNvGrpSpPr/>
          <p:nvPr/>
        </p:nvGrpSpPr>
        <p:grpSpPr>
          <a:xfrm>
            <a:off x="755239" y="0"/>
            <a:ext cx="8436458" cy="788466"/>
            <a:chOff x="755239" y="0"/>
            <a:chExt cx="8436458" cy="788466"/>
          </a:xfrm>
        </p:grpSpPr>
        <p:sp>
          <p:nvSpPr>
            <p:cNvPr id="6" name="Redondear rectángulo de esquina diagonal 5">
              <a:extLst>
                <a:ext uri="{FF2B5EF4-FFF2-40B4-BE49-F238E27FC236}">
                  <a16:creationId xmlns:a16="http://schemas.microsoft.com/office/drawing/2014/main" id="{A36EB4ED-C477-D5E3-EFC7-D5C9AE490C3E}"/>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dondear rectángulo de esquina diagonal 6">
              <a:extLst>
                <a:ext uri="{FF2B5EF4-FFF2-40B4-BE49-F238E27FC236}">
                  <a16:creationId xmlns:a16="http://schemas.microsoft.com/office/drawing/2014/main" id="{C59649F1-EDD9-5E61-6430-0EE9703BE4B0}"/>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CuadroTexto 7">
              <a:extLst>
                <a:ext uri="{FF2B5EF4-FFF2-40B4-BE49-F238E27FC236}">
                  <a16:creationId xmlns:a16="http://schemas.microsoft.com/office/drawing/2014/main" id="{7A77A87F-CB2D-B728-2585-2A6E792129AD}"/>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Otros resultados</a:t>
              </a:r>
            </a:p>
          </p:txBody>
        </p:sp>
        <p:pic>
          <p:nvPicPr>
            <p:cNvPr id="2" name="Obraz 5">
              <a:extLst>
                <a:ext uri="{FF2B5EF4-FFF2-40B4-BE49-F238E27FC236}">
                  <a16:creationId xmlns:a16="http://schemas.microsoft.com/office/drawing/2014/main" id="{DF60E120-A8BE-EDD6-5997-662FEAE8A0E7}"/>
                </a:ext>
              </a:extLst>
            </p:cNvPr>
            <p:cNvPicPr>
              <a:picLocks noChangeAspect="1"/>
            </p:cNvPicPr>
            <p:nvPr/>
          </p:nvPicPr>
          <p:blipFill>
            <a:blip r:embed="rId2"/>
            <a:stretch>
              <a:fillRect/>
            </a:stretch>
          </p:blipFill>
          <p:spPr>
            <a:xfrm>
              <a:off x="7381416" y="251420"/>
              <a:ext cx="1504307" cy="346928"/>
            </a:xfrm>
            <a:prstGeom prst="rect">
              <a:avLst/>
            </a:prstGeom>
          </p:spPr>
        </p:pic>
      </p:grpSp>
      <p:sp>
        <p:nvSpPr>
          <p:cNvPr id="9" name="Freeform 43">
            <a:extLst>
              <a:ext uri="{FF2B5EF4-FFF2-40B4-BE49-F238E27FC236}">
                <a16:creationId xmlns:a16="http://schemas.microsoft.com/office/drawing/2014/main" id="{530C8717-BF51-B795-06B5-3C818044AB9C}"/>
              </a:ext>
            </a:extLst>
          </p:cNvPr>
          <p:cNvSpPr/>
          <p:nvPr/>
        </p:nvSpPr>
        <p:spPr>
          <a:xfrm>
            <a:off x="853601" y="3061282"/>
            <a:ext cx="3134739" cy="3134735"/>
          </a:xfrm>
          <a:custGeom>
            <a:avLst/>
            <a:gdLst>
              <a:gd name="connsiteX0" fmla="*/ 0 w 1766337"/>
              <a:gd name="connsiteY0" fmla="*/ 1432772 h 2659229"/>
              <a:gd name="connsiteX1" fmla="*/ 1766337 w 1766337"/>
              <a:gd name="connsiteY1" fmla="*/ 1432772 h 2659229"/>
              <a:gd name="connsiteX2" fmla="*/ 1766337 w 1766337"/>
              <a:gd name="connsiteY2" fmla="*/ 2659229 h 2659229"/>
              <a:gd name="connsiteX3" fmla="*/ 0 w 1766337"/>
              <a:gd name="connsiteY3" fmla="*/ 2659229 h 2659229"/>
              <a:gd name="connsiteX4" fmla="*/ 755354 w 1766337"/>
              <a:gd name="connsiteY4" fmla="*/ 0 h 2659229"/>
              <a:gd name="connsiteX5" fmla="*/ 946410 w 1766337"/>
              <a:gd name="connsiteY5" fmla="*/ 79137 h 2659229"/>
              <a:gd name="connsiteX6" fmla="*/ 1115478 w 1766337"/>
              <a:gd name="connsiteY6" fmla="*/ 248206 h 2659229"/>
              <a:gd name="connsiteX7" fmla="*/ 1115478 w 1766337"/>
              <a:gd name="connsiteY7" fmla="*/ 630317 h 2659229"/>
              <a:gd name="connsiteX8" fmla="*/ 946410 w 1766337"/>
              <a:gd name="connsiteY8" fmla="*/ 799384 h 2659229"/>
              <a:gd name="connsiteX9" fmla="*/ 564300 w 1766337"/>
              <a:gd name="connsiteY9" fmla="*/ 799384 h 2659229"/>
              <a:gd name="connsiteX10" fmla="*/ 395231 w 1766337"/>
              <a:gd name="connsiteY10" fmla="*/ 630316 h 2659229"/>
              <a:gd name="connsiteX11" fmla="*/ 395231 w 1766337"/>
              <a:gd name="connsiteY11" fmla="*/ 248205 h 2659229"/>
              <a:gd name="connsiteX12" fmla="*/ 564299 w 1766337"/>
              <a:gd name="connsiteY12" fmla="*/ 79137 h 2659229"/>
              <a:gd name="connsiteX13" fmla="*/ 755354 w 1766337"/>
              <a:gd name="connsiteY13" fmla="*/ 0 h 2659229"/>
              <a:gd name="connsiteX0" fmla="*/ 0 w 1766337"/>
              <a:gd name="connsiteY0" fmla="*/ 1432772 h 2659229"/>
              <a:gd name="connsiteX1" fmla="*/ 1766337 w 1766337"/>
              <a:gd name="connsiteY1" fmla="*/ 2659229 h 2659229"/>
              <a:gd name="connsiteX2" fmla="*/ 0 w 1766337"/>
              <a:gd name="connsiteY2" fmla="*/ 2659229 h 2659229"/>
              <a:gd name="connsiteX3" fmla="*/ 0 w 1766337"/>
              <a:gd name="connsiteY3" fmla="*/ 1432772 h 2659229"/>
              <a:gd name="connsiteX4" fmla="*/ 755354 w 1766337"/>
              <a:gd name="connsiteY4" fmla="*/ 0 h 2659229"/>
              <a:gd name="connsiteX5" fmla="*/ 946410 w 1766337"/>
              <a:gd name="connsiteY5" fmla="*/ 79137 h 2659229"/>
              <a:gd name="connsiteX6" fmla="*/ 1115478 w 1766337"/>
              <a:gd name="connsiteY6" fmla="*/ 248206 h 2659229"/>
              <a:gd name="connsiteX7" fmla="*/ 1115478 w 1766337"/>
              <a:gd name="connsiteY7" fmla="*/ 630317 h 2659229"/>
              <a:gd name="connsiteX8" fmla="*/ 946410 w 1766337"/>
              <a:gd name="connsiteY8" fmla="*/ 799384 h 2659229"/>
              <a:gd name="connsiteX9" fmla="*/ 564300 w 1766337"/>
              <a:gd name="connsiteY9" fmla="*/ 799384 h 2659229"/>
              <a:gd name="connsiteX10" fmla="*/ 395231 w 1766337"/>
              <a:gd name="connsiteY10" fmla="*/ 630316 h 2659229"/>
              <a:gd name="connsiteX11" fmla="*/ 395231 w 1766337"/>
              <a:gd name="connsiteY11" fmla="*/ 248205 h 2659229"/>
              <a:gd name="connsiteX12" fmla="*/ 564299 w 1766337"/>
              <a:gd name="connsiteY12" fmla="*/ 79137 h 2659229"/>
              <a:gd name="connsiteX13" fmla="*/ 755354 w 1766337"/>
              <a:gd name="connsiteY13" fmla="*/ 0 h 2659229"/>
              <a:gd name="connsiteX0" fmla="*/ 0 w 1194615"/>
              <a:gd name="connsiteY0" fmla="*/ 1432772 h 2659229"/>
              <a:gd name="connsiteX1" fmla="*/ 0 w 1194615"/>
              <a:gd name="connsiteY1" fmla="*/ 2659229 h 2659229"/>
              <a:gd name="connsiteX2" fmla="*/ 0 w 1194615"/>
              <a:gd name="connsiteY2" fmla="*/ 1432772 h 2659229"/>
              <a:gd name="connsiteX3" fmla="*/ 755354 w 1194615"/>
              <a:gd name="connsiteY3" fmla="*/ 0 h 2659229"/>
              <a:gd name="connsiteX4" fmla="*/ 946410 w 1194615"/>
              <a:gd name="connsiteY4" fmla="*/ 79137 h 2659229"/>
              <a:gd name="connsiteX5" fmla="*/ 1115478 w 1194615"/>
              <a:gd name="connsiteY5" fmla="*/ 248206 h 2659229"/>
              <a:gd name="connsiteX6" fmla="*/ 1115478 w 1194615"/>
              <a:gd name="connsiteY6" fmla="*/ 630317 h 2659229"/>
              <a:gd name="connsiteX7" fmla="*/ 946410 w 1194615"/>
              <a:gd name="connsiteY7" fmla="*/ 799384 h 2659229"/>
              <a:gd name="connsiteX8" fmla="*/ 564300 w 1194615"/>
              <a:gd name="connsiteY8" fmla="*/ 799384 h 2659229"/>
              <a:gd name="connsiteX9" fmla="*/ 395231 w 1194615"/>
              <a:gd name="connsiteY9" fmla="*/ 630316 h 2659229"/>
              <a:gd name="connsiteX10" fmla="*/ 395231 w 1194615"/>
              <a:gd name="connsiteY10" fmla="*/ 248205 h 2659229"/>
              <a:gd name="connsiteX11" fmla="*/ 564299 w 1194615"/>
              <a:gd name="connsiteY11" fmla="*/ 79137 h 2659229"/>
              <a:gd name="connsiteX12" fmla="*/ 755354 w 1194615"/>
              <a:gd name="connsiteY12" fmla="*/ 0 h 2659229"/>
              <a:gd name="connsiteX0" fmla="*/ 439261 w 878522"/>
              <a:gd name="connsiteY0" fmla="*/ 0 h 878521"/>
              <a:gd name="connsiteX1" fmla="*/ 630317 w 878522"/>
              <a:gd name="connsiteY1" fmla="*/ 79137 h 878521"/>
              <a:gd name="connsiteX2" fmla="*/ 799385 w 878522"/>
              <a:gd name="connsiteY2" fmla="*/ 248206 h 878521"/>
              <a:gd name="connsiteX3" fmla="*/ 799385 w 878522"/>
              <a:gd name="connsiteY3" fmla="*/ 630317 h 878521"/>
              <a:gd name="connsiteX4" fmla="*/ 630317 w 878522"/>
              <a:gd name="connsiteY4" fmla="*/ 799384 h 878521"/>
              <a:gd name="connsiteX5" fmla="*/ 248207 w 878522"/>
              <a:gd name="connsiteY5" fmla="*/ 799384 h 878521"/>
              <a:gd name="connsiteX6" fmla="*/ 79138 w 878522"/>
              <a:gd name="connsiteY6" fmla="*/ 630316 h 878521"/>
              <a:gd name="connsiteX7" fmla="*/ 79138 w 878522"/>
              <a:gd name="connsiteY7" fmla="*/ 248205 h 878521"/>
              <a:gd name="connsiteX8" fmla="*/ 248206 w 878522"/>
              <a:gd name="connsiteY8" fmla="*/ 79137 h 878521"/>
              <a:gd name="connsiteX9" fmla="*/ 439261 w 878522"/>
              <a:gd name="connsiteY9" fmla="*/ 0 h 87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8522" h="878521">
                <a:moveTo>
                  <a:pt x="439261" y="0"/>
                </a:moveTo>
                <a:cubicBezTo>
                  <a:pt x="508410" y="0"/>
                  <a:pt x="577558" y="26379"/>
                  <a:pt x="630317" y="79137"/>
                </a:cubicBezTo>
                <a:lnTo>
                  <a:pt x="799385" y="248206"/>
                </a:lnTo>
                <a:cubicBezTo>
                  <a:pt x="904902" y="353723"/>
                  <a:pt x="904902" y="524800"/>
                  <a:pt x="799385" y="630317"/>
                </a:cubicBezTo>
                <a:lnTo>
                  <a:pt x="630317" y="799384"/>
                </a:lnTo>
                <a:cubicBezTo>
                  <a:pt x="524801" y="904901"/>
                  <a:pt x="353723" y="904901"/>
                  <a:pt x="248207" y="799384"/>
                </a:cubicBezTo>
                <a:lnTo>
                  <a:pt x="79138" y="630316"/>
                </a:lnTo>
                <a:cubicBezTo>
                  <a:pt x="-26379" y="524799"/>
                  <a:pt x="-26379" y="353722"/>
                  <a:pt x="79138" y="248205"/>
                </a:cubicBezTo>
                <a:lnTo>
                  <a:pt x="248206" y="79137"/>
                </a:lnTo>
                <a:cubicBezTo>
                  <a:pt x="300964" y="26379"/>
                  <a:pt x="370113" y="0"/>
                  <a:pt x="439261" y="0"/>
                </a:cubicBezTo>
                <a:close/>
              </a:path>
            </a:pathLst>
          </a:custGeom>
          <a:gradFill>
            <a:gsLst>
              <a:gs pos="0">
                <a:srgbClr val="03C2BD"/>
              </a:gs>
              <a:gs pos="100000">
                <a:schemeClr val="accent1"/>
              </a:gs>
            </a:gsLst>
            <a:path path="circle">
              <a:fillToRect l="100000" t="100000"/>
            </a:path>
          </a:gradFill>
          <a:ln>
            <a:noFill/>
          </a:ln>
          <a:effectLst>
            <a:outerShdw blurRad="254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FFFFF"/>
              </a:solidFill>
              <a:latin typeface="linea-basic-10" charset="0"/>
              <a:ea typeface="linea-basic-10" charset="0"/>
              <a:cs typeface="linea-basic-10" charset="0"/>
            </a:endParaRPr>
          </a:p>
        </p:txBody>
      </p:sp>
      <p:sp>
        <p:nvSpPr>
          <p:cNvPr id="12" name="CuadroTexto 11">
            <a:extLst>
              <a:ext uri="{FF2B5EF4-FFF2-40B4-BE49-F238E27FC236}">
                <a16:creationId xmlns:a16="http://schemas.microsoft.com/office/drawing/2014/main" id="{9131B37D-1255-3549-C2D2-58018E39FA8E}"/>
              </a:ext>
            </a:extLst>
          </p:cNvPr>
          <p:cNvSpPr txBox="1"/>
          <p:nvPr/>
        </p:nvSpPr>
        <p:spPr>
          <a:xfrm>
            <a:off x="1149044" y="3971140"/>
            <a:ext cx="2543851" cy="1569660"/>
          </a:xfrm>
          <a:prstGeom prst="rect">
            <a:avLst/>
          </a:prstGeom>
          <a:noFill/>
        </p:spPr>
        <p:txBody>
          <a:bodyPr wrap="square" rtlCol="0">
            <a:spAutoFit/>
          </a:bodyPr>
          <a:lstStyle/>
          <a:p>
            <a:pPr algn="ctr"/>
            <a:r>
              <a:rPr lang="es-ES" sz="1600" dirty="0">
                <a:solidFill>
                  <a:schemeClr val="bg1"/>
                </a:solidFill>
                <a:latin typeface="Arial" panose="020B0604020202020204" pitchFamily="34" charset="0"/>
                <a:cs typeface="Arial" panose="020B0604020202020204" pitchFamily="34" charset="0"/>
              </a:rPr>
              <a:t>El desarrollo de </a:t>
            </a:r>
            <a:r>
              <a:rPr lang="es-ES" sz="1600" b="1" dirty="0">
                <a:solidFill>
                  <a:schemeClr val="bg1"/>
                </a:solidFill>
                <a:latin typeface="Arial" panose="020B0604020202020204" pitchFamily="34" charset="0"/>
                <a:cs typeface="Arial" panose="020B0604020202020204" pitchFamily="34" charset="0"/>
              </a:rPr>
              <a:t>sustitutos del suelo</a:t>
            </a:r>
            <a:r>
              <a:rPr lang="es-ES" sz="1600" dirty="0">
                <a:solidFill>
                  <a:schemeClr val="bg1"/>
                </a:solidFill>
                <a:latin typeface="Arial" panose="020B0604020202020204" pitchFamily="34" charset="0"/>
                <a:cs typeface="Arial" panose="020B0604020202020204" pitchFamily="34" charset="0"/>
              </a:rPr>
              <a:t> para restaurar los vertederos antes de instalar la energía fotovoltaica/eólica. </a:t>
            </a:r>
          </a:p>
        </p:txBody>
      </p:sp>
      <p:sp>
        <p:nvSpPr>
          <p:cNvPr id="14" name="CuadroTexto 13">
            <a:extLst>
              <a:ext uri="{FF2B5EF4-FFF2-40B4-BE49-F238E27FC236}">
                <a16:creationId xmlns:a16="http://schemas.microsoft.com/office/drawing/2014/main" id="{F613D1B6-92C7-5E91-56EC-E6E7BBFF52FF}"/>
              </a:ext>
            </a:extLst>
          </p:cNvPr>
          <p:cNvSpPr txBox="1"/>
          <p:nvPr/>
        </p:nvSpPr>
        <p:spPr>
          <a:xfrm>
            <a:off x="755237" y="1054553"/>
            <a:ext cx="8436459" cy="1477328"/>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s-ES" sz="1600" noProof="1">
                <a:solidFill>
                  <a:schemeClr val="tx1">
                    <a:lumMod val="85000"/>
                    <a:lumOff val="15000"/>
                  </a:schemeClr>
                </a:solidFill>
                <a:latin typeface="Arial" panose="020B0604020202020204" pitchFamily="34" charset="0"/>
                <a:cs typeface="Arial" panose="020B0604020202020204" pitchFamily="34" charset="0"/>
              </a:rPr>
              <a:t>Programas de formación y recualificación en cada una de las fases de las cadenas de valor y según los niveles de cualificación requeridos, abordando las carencias de cualificación de los antiguos trabajadores de la minería del carbón para facilitar el desarrollo de las alternativas.</a:t>
            </a:r>
          </a:p>
          <a:p>
            <a:pPr marL="285750" indent="-285750">
              <a:spcBef>
                <a:spcPts val="1200"/>
              </a:spcBef>
              <a:buFont typeface="Arial" panose="020B0604020202020204" pitchFamily="34" charset="0"/>
              <a:buChar char="•"/>
            </a:pPr>
            <a:r>
              <a:rPr lang="es-ES" sz="1600" noProof="1">
                <a:solidFill>
                  <a:schemeClr val="tx1">
                    <a:lumMod val="85000"/>
                    <a:lumOff val="15000"/>
                  </a:schemeClr>
                </a:solidFill>
                <a:latin typeface="Arial" panose="020B0604020202020204" pitchFamily="34" charset="0"/>
                <a:cs typeface="Arial" panose="020B0604020202020204" pitchFamily="34" charset="0"/>
              </a:rPr>
              <a:t>Tres tecnologías de economía circular para reciclar los residuos del carbón: </a:t>
            </a:r>
          </a:p>
        </p:txBody>
      </p:sp>
      <p:grpSp>
        <p:nvGrpSpPr>
          <p:cNvPr id="17" name="Grupo 16">
            <a:extLst>
              <a:ext uri="{FF2B5EF4-FFF2-40B4-BE49-F238E27FC236}">
                <a16:creationId xmlns:a16="http://schemas.microsoft.com/office/drawing/2014/main" id="{A47E3BA4-96C0-2A26-ACC3-EA81E77CC814}"/>
              </a:ext>
            </a:extLst>
          </p:cNvPr>
          <p:cNvGrpSpPr/>
          <p:nvPr/>
        </p:nvGrpSpPr>
        <p:grpSpPr>
          <a:xfrm>
            <a:off x="2132044" y="3263180"/>
            <a:ext cx="577852" cy="577852"/>
            <a:chOff x="2132044" y="3525827"/>
            <a:chExt cx="577852" cy="577852"/>
          </a:xfrm>
        </p:grpSpPr>
        <p:sp>
          <p:nvSpPr>
            <p:cNvPr id="15" name="Elipse 14">
              <a:extLst>
                <a:ext uri="{FF2B5EF4-FFF2-40B4-BE49-F238E27FC236}">
                  <a16:creationId xmlns:a16="http://schemas.microsoft.com/office/drawing/2014/main" id="{0315ED7E-69D4-6B38-D668-F0C9BB0FA3B3}"/>
                </a:ext>
              </a:extLst>
            </p:cNvPr>
            <p:cNvSpPr/>
            <p:nvPr/>
          </p:nvSpPr>
          <p:spPr>
            <a:xfrm>
              <a:off x="2132044" y="3525827"/>
              <a:ext cx="577852" cy="57785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11748246-3AB8-C46A-132A-25651621F95F}"/>
                </a:ext>
              </a:extLst>
            </p:cNvPr>
            <p:cNvSpPr txBox="1"/>
            <p:nvPr/>
          </p:nvSpPr>
          <p:spPr>
            <a:xfrm>
              <a:off x="2183043" y="3578570"/>
              <a:ext cx="463824" cy="461665"/>
            </a:xfrm>
            <a:prstGeom prst="rect">
              <a:avLst/>
            </a:prstGeom>
            <a:noFill/>
          </p:spPr>
          <p:txBody>
            <a:bodyPr wrap="square" rtlCol="0">
              <a:spAutoFit/>
            </a:bodyPr>
            <a:lstStyle/>
            <a:p>
              <a:pPr algn="ctr"/>
              <a:r>
                <a:rPr lang="es-ES" sz="2400" dirty="0">
                  <a:latin typeface="Arial" panose="020B0604020202020204" pitchFamily="34" charset="0"/>
                  <a:cs typeface="Arial" panose="020B0604020202020204" pitchFamily="34" charset="0"/>
                </a:rPr>
                <a:t>1</a:t>
              </a:r>
            </a:p>
          </p:txBody>
        </p:sp>
      </p:grpSp>
      <p:sp>
        <p:nvSpPr>
          <p:cNvPr id="18" name="Freeform 43">
            <a:extLst>
              <a:ext uri="{FF2B5EF4-FFF2-40B4-BE49-F238E27FC236}">
                <a16:creationId xmlns:a16="http://schemas.microsoft.com/office/drawing/2014/main" id="{6A54C1B9-5C62-8458-F305-C48ABFE5DAB3}"/>
              </a:ext>
            </a:extLst>
          </p:cNvPr>
          <p:cNvSpPr/>
          <p:nvPr/>
        </p:nvSpPr>
        <p:spPr>
          <a:xfrm>
            <a:off x="3403968" y="3069526"/>
            <a:ext cx="3134739" cy="3134735"/>
          </a:xfrm>
          <a:custGeom>
            <a:avLst/>
            <a:gdLst>
              <a:gd name="connsiteX0" fmla="*/ 0 w 1766337"/>
              <a:gd name="connsiteY0" fmla="*/ 1432772 h 2659229"/>
              <a:gd name="connsiteX1" fmla="*/ 1766337 w 1766337"/>
              <a:gd name="connsiteY1" fmla="*/ 1432772 h 2659229"/>
              <a:gd name="connsiteX2" fmla="*/ 1766337 w 1766337"/>
              <a:gd name="connsiteY2" fmla="*/ 2659229 h 2659229"/>
              <a:gd name="connsiteX3" fmla="*/ 0 w 1766337"/>
              <a:gd name="connsiteY3" fmla="*/ 2659229 h 2659229"/>
              <a:gd name="connsiteX4" fmla="*/ 755354 w 1766337"/>
              <a:gd name="connsiteY4" fmla="*/ 0 h 2659229"/>
              <a:gd name="connsiteX5" fmla="*/ 946410 w 1766337"/>
              <a:gd name="connsiteY5" fmla="*/ 79137 h 2659229"/>
              <a:gd name="connsiteX6" fmla="*/ 1115478 w 1766337"/>
              <a:gd name="connsiteY6" fmla="*/ 248206 h 2659229"/>
              <a:gd name="connsiteX7" fmla="*/ 1115478 w 1766337"/>
              <a:gd name="connsiteY7" fmla="*/ 630317 h 2659229"/>
              <a:gd name="connsiteX8" fmla="*/ 946410 w 1766337"/>
              <a:gd name="connsiteY8" fmla="*/ 799384 h 2659229"/>
              <a:gd name="connsiteX9" fmla="*/ 564300 w 1766337"/>
              <a:gd name="connsiteY9" fmla="*/ 799384 h 2659229"/>
              <a:gd name="connsiteX10" fmla="*/ 395231 w 1766337"/>
              <a:gd name="connsiteY10" fmla="*/ 630316 h 2659229"/>
              <a:gd name="connsiteX11" fmla="*/ 395231 w 1766337"/>
              <a:gd name="connsiteY11" fmla="*/ 248205 h 2659229"/>
              <a:gd name="connsiteX12" fmla="*/ 564299 w 1766337"/>
              <a:gd name="connsiteY12" fmla="*/ 79137 h 2659229"/>
              <a:gd name="connsiteX13" fmla="*/ 755354 w 1766337"/>
              <a:gd name="connsiteY13" fmla="*/ 0 h 2659229"/>
              <a:gd name="connsiteX0" fmla="*/ 0 w 1766337"/>
              <a:gd name="connsiteY0" fmla="*/ 1432772 h 2659229"/>
              <a:gd name="connsiteX1" fmla="*/ 1766337 w 1766337"/>
              <a:gd name="connsiteY1" fmla="*/ 2659229 h 2659229"/>
              <a:gd name="connsiteX2" fmla="*/ 0 w 1766337"/>
              <a:gd name="connsiteY2" fmla="*/ 2659229 h 2659229"/>
              <a:gd name="connsiteX3" fmla="*/ 0 w 1766337"/>
              <a:gd name="connsiteY3" fmla="*/ 1432772 h 2659229"/>
              <a:gd name="connsiteX4" fmla="*/ 755354 w 1766337"/>
              <a:gd name="connsiteY4" fmla="*/ 0 h 2659229"/>
              <a:gd name="connsiteX5" fmla="*/ 946410 w 1766337"/>
              <a:gd name="connsiteY5" fmla="*/ 79137 h 2659229"/>
              <a:gd name="connsiteX6" fmla="*/ 1115478 w 1766337"/>
              <a:gd name="connsiteY6" fmla="*/ 248206 h 2659229"/>
              <a:gd name="connsiteX7" fmla="*/ 1115478 w 1766337"/>
              <a:gd name="connsiteY7" fmla="*/ 630317 h 2659229"/>
              <a:gd name="connsiteX8" fmla="*/ 946410 w 1766337"/>
              <a:gd name="connsiteY8" fmla="*/ 799384 h 2659229"/>
              <a:gd name="connsiteX9" fmla="*/ 564300 w 1766337"/>
              <a:gd name="connsiteY9" fmla="*/ 799384 h 2659229"/>
              <a:gd name="connsiteX10" fmla="*/ 395231 w 1766337"/>
              <a:gd name="connsiteY10" fmla="*/ 630316 h 2659229"/>
              <a:gd name="connsiteX11" fmla="*/ 395231 w 1766337"/>
              <a:gd name="connsiteY11" fmla="*/ 248205 h 2659229"/>
              <a:gd name="connsiteX12" fmla="*/ 564299 w 1766337"/>
              <a:gd name="connsiteY12" fmla="*/ 79137 h 2659229"/>
              <a:gd name="connsiteX13" fmla="*/ 755354 w 1766337"/>
              <a:gd name="connsiteY13" fmla="*/ 0 h 2659229"/>
              <a:gd name="connsiteX0" fmla="*/ 0 w 1194615"/>
              <a:gd name="connsiteY0" fmla="*/ 1432772 h 2659229"/>
              <a:gd name="connsiteX1" fmla="*/ 0 w 1194615"/>
              <a:gd name="connsiteY1" fmla="*/ 2659229 h 2659229"/>
              <a:gd name="connsiteX2" fmla="*/ 0 w 1194615"/>
              <a:gd name="connsiteY2" fmla="*/ 1432772 h 2659229"/>
              <a:gd name="connsiteX3" fmla="*/ 755354 w 1194615"/>
              <a:gd name="connsiteY3" fmla="*/ 0 h 2659229"/>
              <a:gd name="connsiteX4" fmla="*/ 946410 w 1194615"/>
              <a:gd name="connsiteY4" fmla="*/ 79137 h 2659229"/>
              <a:gd name="connsiteX5" fmla="*/ 1115478 w 1194615"/>
              <a:gd name="connsiteY5" fmla="*/ 248206 h 2659229"/>
              <a:gd name="connsiteX6" fmla="*/ 1115478 w 1194615"/>
              <a:gd name="connsiteY6" fmla="*/ 630317 h 2659229"/>
              <a:gd name="connsiteX7" fmla="*/ 946410 w 1194615"/>
              <a:gd name="connsiteY7" fmla="*/ 799384 h 2659229"/>
              <a:gd name="connsiteX8" fmla="*/ 564300 w 1194615"/>
              <a:gd name="connsiteY8" fmla="*/ 799384 h 2659229"/>
              <a:gd name="connsiteX9" fmla="*/ 395231 w 1194615"/>
              <a:gd name="connsiteY9" fmla="*/ 630316 h 2659229"/>
              <a:gd name="connsiteX10" fmla="*/ 395231 w 1194615"/>
              <a:gd name="connsiteY10" fmla="*/ 248205 h 2659229"/>
              <a:gd name="connsiteX11" fmla="*/ 564299 w 1194615"/>
              <a:gd name="connsiteY11" fmla="*/ 79137 h 2659229"/>
              <a:gd name="connsiteX12" fmla="*/ 755354 w 1194615"/>
              <a:gd name="connsiteY12" fmla="*/ 0 h 2659229"/>
              <a:gd name="connsiteX0" fmla="*/ 439261 w 878522"/>
              <a:gd name="connsiteY0" fmla="*/ 0 h 878521"/>
              <a:gd name="connsiteX1" fmla="*/ 630317 w 878522"/>
              <a:gd name="connsiteY1" fmla="*/ 79137 h 878521"/>
              <a:gd name="connsiteX2" fmla="*/ 799385 w 878522"/>
              <a:gd name="connsiteY2" fmla="*/ 248206 h 878521"/>
              <a:gd name="connsiteX3" fmla="*/ 799385 w 878522"/>
              <a:gd name="connsiteY3" fmla="*/ 630317 h 878521"/>
              <a:gd name="connsiteX4" fmla="*/ 630317 w 878522"/>
              <a:gd name="connsiteY4" fmla="*/ 799384 h 878521"/>
              <a:gd name="connsiteX5" fmla="*/ 248207 w 878522"/>
              <a:gd name="connsiteY5" fmla="*/ 799384 h 878521"/>
              <a:gd name="connsiteX6" fmla="*/ 79138 w 878522"/>
              <a:gd name="connsiteY6" fmla="*/ 630316 h 878521"/>
              <a:gd name="connsiteX7" fmla="*/ 79138 w 878522"/>
              <a:gd name="connsiteY7" fmla="*/ 248205 h 878521"/>
              <a:gd name="connsiteX8" fmla="*/ 248206 w 878522"/>
              <a:gd name="connsiteY8" fmla="*/ 79137 h 878521"/>
              <a:gd name="connsiteX9" fmla="*/ 439261 w 878522"/>
              <a:gd name="connsiteY9" fmla="*/ 0 h 87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8522" h="878521">
                <a:moveTo>
                  <a:pt x="439261" y="0"/>
                </a:moveTo>
                <a:cubicBezTo>
                  <a:pt x="508410" y="0"/>
                  <a:pt x="577558" y="26379"/>
                  <a:pt x="630317" y="79137"/>
                </a:cubicBezTo>
                <a:lnTo>
                  <a:pt x="799385" y="248206"/>
                </a:lnTo>
                <a:cubicBezTo>
                  <a:pt x="904902" y="353723"/>
                  <a:pt x="904902" y="524800"/>
                  <a:pt x="799385" y="630317"/>
                </a:cubicBezTo>
                <a:lnTo>
                  <a:pt x="630317" y="799384"/>
                </a:lnTo>
                <a:cubicBezTo>
                  <a:pt x="524801" y="904901"/>
                  <a:pt x="353723" y="904901"/>
                  <a:pt x="248207" y="799384"/>
                </a:cubicBezTo>
                <a:lnTo>
                  <a:pt x="79138" y="630316"/>
                </a:lnTo>
                <a:cubicBezTo>
                  <a:pt x="-26379" y="524799"/>
                  <a:pt x="-26379" y="353722"/>
                  <a:pt x="79138" y="248205"/>
                </a:cubicBezTo>
                <a:lnTo>
                  <a:pt x="248206" y="79137"/>
                </a:lnTo>
                <a:cubicBezTo>
                  <a:pt x="300964" y="26379"/>
                  <a:pt x="370113" y="0"/>
                  <a:pt x="439261" y="0"/>
                </a:cubicBezTo>
                <a:close/>
              </a:path>
            </a:pathLst>
          </a:custGeom>
          <a:gradFill>
            <a:gsLst>
              <a:gs pos="0">
                <a:srgbClr val="03C2BD"/>
              </a:gs>
              <a:gs pos="100000">
                <a:schemeClr val="accent1"/>
              </a:gs>
            </a:gsLst>
            <a:path path="circle">
              <a:fillToRect l="100000" t="100000"/>
            </a:path>
          </a:gradFill>
          <a:ln>
            <a:noFill/>
          </a:ln>
          <a:effectLst>
            <a:outerShdw blurRad="254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FFFFF"/>
              </a:solidFill>
              <a:latin typeface="linea-basic-10" charset="0"/>
              <a:ea typeface="linea-basic-10" charset="0"/>
              <a:cs typeface="linea-basic-10" charset="0"/>
            </a:endParaRPr>
          </a:p>
        </p:txBody>
      </p:sp>
      <p:sp>
        <p:nvSpPr>
          <p:cNvPr id="19" name="CuadroTexto 18">
            <a:extLst>
              <a:ext uri="{FF2B5EF4-FFF2-40B4-BE49-F238E27FC236}">
                <a16:creationId xmlns:a16="http://schemas.microsoft.com/office/drawing/2014/main" id="{1EB74148-1E70-7BFE-DFC0-D4E21CE2F793}"/>
              </a:ext>
            </a:extLst>
          </p:cNvPr>
          <p:cNvSpPr txBox="1"/>
          <p:nvPr/>
        </p:nvSpPr>
        <p:spPr>
          <a:xfrm>
            <a:off x="3914914" y="3979384"/>
            <a:ext cx="2157406" cy="1569660"/>
          </a:xfrm>
          <a:prstGeom prst="rect">
            <a:avLst/>
          </a:prstGeom>
          <a:noFill/>
        </p:spPr>
        <p:txBody>
          <a:bodyPr wrap="square" rtlCol="0">
            <a:spAutoFit/>
          </a:bodyPr>
          <a:lstStyle/>
          <a:p>
            <a:pPr algn="ctr"/>
            <a:r>
              <a:rPr lang="es-ES" sz="1600" dirty="0">
                <a:solidFill>
                  <a:schemeClr val="bg1"/>
                </a:solidFill>
                <a:latin typeface="Arial" panose="020B0604020202020204" pitchFamily="34" charset="0"/>
                <a:cs typeface="Arial" panose="020B0604020202020204" pitchFamily="34" charset="0"/>
              </a:rPr>
              <a:t>Desarrollo de </a:t>
            </a:r>
            <a:r>
              <a:rPr lang="es-ES" sz="1600" b="1" dirty="0">
                <a:solidFill>
                  <a:schemeClr val="bg1"/>
                </a:solidFill>
                <a:latin typeface="Arial" panose="020B0604020202020204" pitchFamily="34" charset="0"/>
                <a:cs typeface="Arial" panose="020B0604020202020204" pitchFamily="34" charset="0"/>
              </a:rPr>
              <a:t>fluidos densos</a:t>
            </a:r>
            <a:r>
              <a:rPr lang="es-ES" sz="1600" dirty="0">
                <a:solidFill>
                  <a:schemeClr val="bg1"/>
                </a:solidFill>
                <a:latin typeface="Arial" panose="020B0604020202020204" pitchFamily="34" charset="0"/>
                <a:cs typeface="Arial" panose="020B0604020202020204" pitchFamily="34" charset="0"/>
              </a:rPr>
              <a:t> para el almacenamiento no convencional de energía hidroeléctrica por bombeo.</a:t>
            </a:r>
          </a:p>
        </p:txBody>
      </p:sp>
      <p:grpSp>
        <p:nvGrpSpPr>
          <p:cNvPr id="20" name="Grupo 19">
            <a:extLst>
              <a:ext uri="{FF2B5EF4-FFF2-40B4-BE49-F238E27FC236}">
                <a16:creationId xmlns:a16="http://schemas.microsoft.com/office/drawing/2014/main" id="{1895E6F8-E51A-41AD-84DD-34AB99FD0329}"/>
              </a:ext>
            </a:extLst>
          </p:cNvPr>
          <p:cNvGrpSpPr/>
          <p:nvPr/>
        </p:nvGrpSpPr>
        <p:grpSpPr>
          <a:xfrm>
            <a:off x="4682411" y="3271424"/>
            <a:ext cx="577852" cy="577852"/>
            <a:chOff x="2132044" y="3525827"/>
            <a:chExt cx="577852" cy="577852"/>
          </a:xfrm>
        </p:grpSpPr>
        <p:sp>
          <p:nvSpPr>
            <p:cNvPr id="21" name="Elipse 20">
              <a:extLst>
                <a:ext uri="{FF2B5EF4-FFF2-40B4-BE49-F238E27FC236}">
                  <a16:creationId xmlns:a16="http://schemas.microsoft.com/office/drawing/2014/main" id="{D48ECF02-73C6-7213-803E-06F4163813E3}"/>
                </a:ext>
              </a:extLst>
            </p:cNvPr>
            <p:cNvSpPr/>
            <p:nvPr/>
          </p:nvSpPr>
          <p:spPr>
            <a:xfrm>
              <a:off x="2132044" y="3525827"/>
              <a:ext cx="577852" cy="57785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CuadroTexto 21">
              <a:extLst>
                <a:ext uri="{FF2B5EF4-FFF2-40B4-BE49-F238E27FC236}">
                  <a16:creationId xmlns:a16="http://schemas.microsoft.com/office/drawing/2014/main" id="{D34EDD40-C41E-E1B6-EFC7-8F15570E6CB9}"/>
                </a:ext>
              </a:extLst>
            </p:cNvPr>
            <p:cNvSpPr txBox="1"/>
            <p:nvPr/>
          </p:nvSpPr>
          <p:spPr>
            <a:xfrm>
              <a:off x="2183043" y="3578570"/>
              <a:ext cx="463824" cy="461665"/>
            </a:xfrm>
            <a:prstGeom prst="rect">
              <a:avLst/>
            </a:prstGeom>
            <a:noFill/>
          </p:spPr>
          <p:txBody>
            <a:bodyPr wrap="square" rtlCol="0">
              <a:spAutoFit/>
            </a:bodyPr>
            <a:lstStyle/>
            <a:p>
              <a:pPr algn="ctr"/>
              <a:r>
                <a:rPr lang="es-ES" sz="2400" dirty="0">
                  <a:latin typeface="Arial" panose="020B0604020202020204" pitchFamily="34" charset="0"/>
                  <a:cs typeface="Arial" panose="020B0604020202020204" pitchFamily="34" charset="0"/>
                </a:rPr>
                <a:t>2</a:t>
              </a:r>
            </a:p>
          </p:txBody>
        </p:sp>
      </p:grpSp>
      <p:sp>
        <p:nvSpPr>
          <p:cNvPr id="23" name="Freeform 43">
            <a:extLst>
              <a:ext uri="{FF2B5EF4-FFF2-40B4-BE49-F238E27FC236}">
                <a16:creationId xmlns:a16="http://schemas.microsoft.com/office/drawing/2014/main" id="{8D36D18E-51F2-BD63-94B9-AB28D6490EDA}"/>
              </a:ext>
            </a:extLst>
          </p:cNvPr>
          <p:cNvSpPr/>
          <p:nvPr/>
        </p:nvSpPr>
        <p:spPr>
          <a:xfrm>
            <a:off x="6138690" y="3165424"/>
            <a:ext cx="3134739" cy="3134735"/>
          </a:xfrm>
          <a:custGeom>
            <a:avLst/>
            <a:gdLst>
              <a:gd name="connsiteX0" fmla="*/ 0 w 1766337"/>
              <a:gd name="connsiteY0" fmla="*/ 1432772 h 2659229"/>
              <a:gd name="connsiteX1" fmla="*/ 1766337 w 1766337"/>
              <a:gd name="connsiteY1" fmla="*/ 1432772 h 2659229"/>
              <a:gd name="connsiteX2" fmla="*/ 1766337 w 1766337"/>
              <a:gd name="connsiteY2" fmla="*/ 2659229 h 2659229"/>
              <a:gd name="connsiteX3" fmla="*/ 0 w 1766337"/>
              <a:gd name="connsiteY3" fmla="*/ 2659229 h 2659229"/>
              <a:gd name="connsiteX4" fmla="*/ 755354 w 1766337"/>
              <a:gd name="connsiteY4" fmla="*/ 0 h 2659229"/>
              <a:gd name="connsiteX5" fmla="*/ 946410 w 1766337"/>
              <a:gd name="connsiteY5" fmla="*/ 79137 h 2659229"/>
              <a:gd name="connsiteX6" fmla="*/ 1115478 w 1766337"/>
              <a:gd name="connsiteY6" fmla="*/ 248206 h 2659229"/>
              <a:gd name="connsiteX7" fmla="*/ 1115478 w 1766337"/>
              <a:gd name="connsiteY7" fmla="*/ 630317 h 2659229"/>
              <a:gd name="connsiteX8" fmla="*/ 946410 w 1766337"/>
              <a:gd name="connsiteY8" fmla="*/ 799384 h 2659229"/>
              <a:gd name="connsiteX9" fmla="*/ 564300 w 1766337"/>
              <a:gd name="connsiteY9" fmla="*/ 799384 h 2659229"/>
              <a:gd name="connsiteX10" fmla="*/ 395231 w 1766337"/>
              <a:gd name="connsiteY10" fmla="*/ 630316 h 2659229"/>
              <a:gd name="connsiteX11" fmla="*/ 395231 w 1766337"/>
              <a:gd name="connsiteY11" fmla="*/ 248205 h 2659229"/>
              <a:gd name="connsiteX12" fmla="*/ 564299 w 1766337"/>
              <a:gd name="connsiteY12" fmla="*/ 79137 h 2659229"/>
              <a:gd name="connsiteX13" fmla="*/ 755354 w 1766337"/>
              <a:gd name="connsiteY13" fmla="*/ 0 h 2659229"/>
              <a:gd name="connsiteX0" fmla="*/ 0 w 1766337"/>
              <a:gd name="connsiteY0" fmla="*/ 1432772 h 2659229"/>
              <a:gd name="connsiteX1" fmla="*/ 1766337 w 1766337"/>
              <a:gd name="connsiteY1" fmla="*/ 2659229 h 2659229"/>
              <a:gd name="connsiteX2" fmla="*/ 0 w 1766337"/>
              <a:gd name="connsiteY2" fmla="*/ 2659229 h 2659229"/>
              <a:gd name="connsiteX3" fmla="*/ 0 w 1766337"/>
              <a:gd name="connsiteY3" fmla="*/ 1432772 h 2659229"/>
              <a:gd name="connsiteX4" fmla="*/ 755354 w 1766337"/>
              <a:gd name="connsiteY4" fmla="*/ 0 h 2659229"/>
              <a:gd name="connsiteX5" fmla="*/ 946410 w 1766337"/>
              <a:gd name="connsiteY5" fmla="*/ 79137 h 2659229"/>
              <a:gd name="connsiteX6" fmla="*/ 1115478 w 1766337"/>
              <a:gd name="connsiteY6" fmla="*/ 248206 h 2659229"/>
              <a:gd name="connsiteX7" fmla="*/ 1115478 w 1766337"/>
              <a:gd name="connsiteY7" fmla="*/ 630317 h 2659229"/>
              <a:gd name="connsiteX8" fmla="*/ 946410 w 1766337"/>
              <a:gd name="connsiteY8" fmla="*/ 799384 h 2659229"/>
              <a:gd name="connsiteX9" fmla="*/ 564300 w 1766337"/>
              <a:gd name="connsiteY9" fmla="*/ 799384 h 2659229"/>
              <a:gd name="connsiteX10" fmla="*/ 395231 w 1766337"/>
              <a:gd name="connsiteY10" fmla="*/ 630316 h 2659229"/>
              <a:gd name="connsiteX11" fmla="*/ 395231 w 1766337"/>
              <a:gd name="connsiteY11" fmla="*/ 248205 h 2659229"/>
              <a:gd name="connsiteX12" fmla="*/ 564299 w 1766337"/>
              <a:gd name="connsiteY12" fmla="*/ 79137 h 2659229"/>
              <a:gd name="connsiteX13" fmla="*/ 755354 w 1766337"/>
              <a:gd name="connsiteY13" fmla="*/ 0 h 2659229"/>
              <a:gd name="connsiteX0" fmla="*/ 0 w 1194615"/>
              <a:gd name="connsiteY0" fmla="*/ 1432772 h 2659229"/>
              <a:gd name="connsiteX1" fmla="*/ 0 w 1194615"/>
              <a:gd name="connsiteY1" fmla="*/ 2659229 h 2659229"/>
              <a:gd name="connsiteX2" fmla="*/ 0 w 1194615"/>
              <a:gd name="connsiteY2" fmla="*/ 1432772 h 2659229"/>
              <a:gd name="connsiteX3" fmla="*/ 755354 w 1194615"/>
              <a:gd name="connsiteY3" fmla="*/ 0 h 2659229"/>
              <a:gd name="connsiteX4" fmla="*/ 946410 w 1194615"/>
              <a:gd name="connsiteY4" fmla="*/ 79137 h 2659229"/>
              <a:gd name="connsiteX5" fmla="*/ 1115478 w 1194615"/>
              <a:gd name="connsiteY5" fmla="*/ 248206 h 2659229"/>
              <a:gd name="connsiteX6" fmla="*/ 1115478 w 1194615"/>
              <a:gd name="connsiteY6" fmla="*/ 630317 h 2659229"/>
              <a:gd name="connsiteX7" fmla="*/ 946410 w 1194615"/>
              <a:gd name="connsiteY7" fmla="*/ 799384 h 2659229"/>
              <a:gd name="connsiteX8" fmla="*/ 564300 w 1194615"/>
              <a:gd name="connsiteY8" fmla="*/ 799384 h 2659229"/>
              <a:gd name="connsiteX9" fmla="*/ 395231 w 1194615"/>
              <a:gd name="connsiteY9" fmla="*/ 630316 h 2659229"/>
              <a:gd name="connsiteX10" fmla="*/ 395231 w 1194615"/>
              <a:gd name="connsiteY10" fmla="*/ 248205 h 2659229"/>
              <a:gd name="connsiteX11" fmla="*/ 564299 w 1194615"/>
              <a:gd name="connsiteY11" fmla="*/ 79137 h 2659229"/>
              <a:gd name="connsiteX12" fmla="*/ 755354 w 1194615"/>
              <a:gd name="connsiteY12" fmla="*/ 0 h 2659229"/>
              <a:gd name="connsiteX0" fmla="*/ 439261 w 878522"/>
              <a:gd name="connsiteY0" fmla="*/ 0 h 878521"/>
              <a:gd name="connsiteX1" fmla="*/ 630317 w 878522"/>
              <a:gd name="connsiteY1" fmla="*/ 79137 h 878521"/>
              <a:gd name="connsiteX2" fmla="*/ 799385 w 878522"/>
              <a:gd name="connsiteY2" fmla="*/ 248206 h 878521"/>
              <a:gd name="connsiteX3" fmla="*/ 799385 w 878522"/>
              <a:gd name="connsiteY3" fmla="*/ 630317 h 878521"/>
              <a:gd name="connsiteX4" fmla="*/ 630317 w 878522"/>
              <a:gd name="connsiteY4" fmla="*/ 799384 h 878521"/>
              <a:gd name="connsiteX5" fmla="*/ 248207 w 878522"/>
              <a:gd name="connsiteY5" fmla="*/ 799384 h 878521"/>
              <a:gd name="connsiteX6" fmla="*/ 79138 w 878522"/>
              <a:gd name="connsiteY6" fmla="*/ 630316 h 878521"/>
              <a:gd name="connsiteX7" fmla="*/ 79138 w 878522"/>
              <a:gd name="connsiteY7" fmla="*/ 248205 h 878521"/>
              <a:gd name="connsiteX8" fmla="*/ 248206 w 878522"/>
              <a:gd name="connsiteY8" fmla="*/ 79137 h 878521"/>
              <a:gd name="connsiteX9" fmla="*/ 439261 w 878522"/>
              <a:gd name="connsiteY9" fmla="*/ 0 h 87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8522" h="878521">
                <a:moveTo>
                  <a:pt x="439261" y="0"/>
                </a:moveTo>
                <a:cubicBezTo>
                  <a:pt x="508410" y="0"/>
                  <a:pt x="577558" y="26379"/>
                  <a:pt x="630317" y="79137"/>
                </a:cubicBezTo>
                <a:lnTo>
                  <a:pt x="799385" y="248206"/>
                </a:lnTo>
                <a:cubicBezTo>
                  <a:pt x="904902" y="353723"/>
                  <a:pt x="904902" y="524800"/>
                  <a:pt x="799385" y="630317"/>
                </a:cubicBezTo>
                <a:lnTo>
                  <a:pt x="630317" y="799384"/>
                </a:lnTo>
                <a:cubicBezTo>
                  <a:pt x="524801" y="904901"/>
                  <a:pt x="353723" y="904901"/>
                  <a:pt x="248207" y="799384"/>
                </a:cubicBezTo>
                <a:lnTo>
                  <a:pt x="79138" y="630316"/>
                </a:lnTo>
                <a:cubicBezTo>
                  <a:pt x="-26379" y="524799"/>
                  <a:pt x="-26379" y="353722"/>
                  <a:pt x="79138" y="248205"/>
                </a:cubicBezTo>
                <a:lnTo>
                  <a:pt x="248206" y="79137"/>
                </a:lnTo>
                <a:cubicBezTo>
                  <a:pt x="300964" y="26379"/>
                  <a:pt x="370113" y="0"/>
                  <a:pt x="439261" y="0"/>
                </a:cubicBezTo>
                <a:close/>
              </a:path>
            </a:pathLst>
          </a:custGeom>
          <a:gradFill>
            <a:gsLst>
              <a:gs pos="0">
                <a:srgbClr val="03C2BD"/>
              </a:gs>
              <a:gs pos="99000">
                <a:schemeClr val="accent1"/>
              </a:gs>
            </a:gsLst>
            <a:path path="circle">
              <a:fillToRect l="100000" t="100000"/>
            </a:path>
          </a:gradFill>
          <a:ln>
            <a:noFill/>
          </a:ln>
          <a:effectLst>
            <a:outerShdw blurRad="254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FFFFF"/>
              </a:solidFill>
              <a:latin typeface="linea-basic-10" charset="0"/>
              <a:ea typeface="linea-basic-10" charset="0"/>
              <a:cs typeface="linea-basic-10" charset="0"/>
            </a:endParaRPr>
          </a:p>
        </p:txBody>
      </p:sp>
      <p:sp>
        <p:nvSpPr>
          <p:cNvPr id="24" name="CuadroTexto 23">
            <a:extLst>
              <a:ext uri="{FF2B5EF4-FFF2-40B4-BE49-F238E27FC236}">
                <a16:creationId xmlns:a16="http://schemas.microsoft.com/office/drawing/2014/main" id="{8C18F784-BB6D-2CBD-5FAE-B989B34E1C0D}"/>
              </a:ext>
            </a:extLst>
          </p:cNvPr>
          <p:cNvSpPr txBox="1"/>
          <p:nvPr/>
        </p:nvSpPr>
        <p:spPr>
          <a:xfrm>
            <a:off x="6721814" y="4075282"/>
            <a:ext cx="1992640" cy="1077218"/>
          </a:xfrm>
          <a:prstGeom prst="rect">
            <a:avLst/>
          </a:prstGeom>
          <a:noFill/>
        </p:spPr>
        <p:txBody>
          <a:bodyPr wrap="square" rtlCol="0">
            <a:spAutoFit/>
          </a:bodyPr>
          <a:lstStyle/>
          <a:p>
            <a:pPr algn="ctr"/>
            <a:r>
              <a:rPr lang="es-ES" sz="1600" dirty="0">
                <a:solidFill>
                  <a:schemeClr val="bg1"/>
                </a:solidFill>
                <a:latin typeface="Arial" panose="020B0604020202020204" pitchFamily="34" charset="0"/>
                <a:cs typeface="Arial" panose="020B0604020202020204" pitchFamily="34" charset="0"/>
              </a:rPr>
              <a:t>La </a:t>
            </a:r>
            <a:r>
              <a:rPr lang="es-ES" sz="1600" b="1" dirty="0">
                <a:solidFill>
                  <a:schemeClr val="bg1"/>
                </a:solidFill>
                <a:latin typeface="Arial" panose="020B0604020202020204" pitchFamily="34" charset="0"/>
                <a:cs typeface="Arial" panose="020B0604020202020204" pitchFamily="34" charset="0"/>
              </a:rPr>
              <a:t>recuperación de tierras raras</a:t>
            </a:r>
            <a:r>
              <a:rPr lang="es-ES" sz="1600" dirty="0">
                <a:solidFill>
                  <a:schemeClr val="bg1"/>
                </a:solidFill>
                <a:latin typeface="Arial" panose="020B0604020202020204" pitchFamily="34" charset="0"/>
                <a:cs typeface="Arial" panose="020B0604020202020204" pitchFamily="34" charset="0"/>
              </a:rPr>
              <a:t>, materias primas críticas para la UE.</a:t>
            </a:r>
          </a:p>
        </p:txBody>
      </p:sp>
      <p:grpSp>
        <p:nvGrpSpPr>
          <p:cNvPr id="25" name="Grupo 24">
            <a:extLst>
              <a:ext uri="{FF2B5EF4-FFF2-40B4-BE49-F238E27FC236}">
                <a16:creationId xmlns:a16="http://schemas.microsoft.com/office/drawing/2014/main" id="{37AEEAD4-C3D9-DEF3-8D6D-248F7F5E6D95}"/>
              </a:ext>
            </a:extLst>
          </p:cNvPr>
          <p:cNvGrpSpPr/>
          <p:nvPr/>
        </p:nvGrpSpPr>
        <p:grpSpPr>
          <a:xfrm>
            <a:off x="7417133" y="3367322"/>
            <a:ext cx="577852" cy="577852"/>
            <a:chOff x="2132044" y="3525827"/>
            <a:chExt cx="577852" cy="577852"/>
          </a:xfrm>
        </p:grpSpPr>
        <p:sp>
          <p:nvSpPr>
            <p:cNvPr id="26" name="Elipse 25">
              <a:extLst>
                <a:ext uri="{FF2B5EF4-FFF2-40B4-BE49-F238E27FC236}">
                  <a16:creationId xmlns:a16="http://schemas.microsoft.com/office/drawing/2014/main" id="{E9C3C272-24CD-A969-3184-BE0FC381C97B}"/>
                </a:ext>
              </a:extLst>
            </p:cNvPr>
            <p:cNvSpPr/>
            <p:nvPr/>
          </p:nvSpPr>
          <p:spPr>
            <a:xfrm>
              <a:off x="2132044" y="3525827"/>
              <a:ext cx="577852" cy="57785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CuadroTexto 26">
              <a:extLst>
                <a:ext uri="{FF2B5EF4-FFF2-40B4-BE49-F238E27FC236}">
                  <a16:creationId xmlns:a16="http://schemas.microsoft.com/office/drawing/2014/main" id="{3119FB7F-5360-F0D2-3EC8-65F4D5B7B376}"/>
                </a:ext>
              </a:extLst>
            </p:cNvPr>
            <p:cNvSpPr txBox="1"/>
            <p:nvPr/>
          </p:nvSpPr>
          <p:spPr>
            <a:xfrm>
              <a:off x="2183043" y="3578570"/>
              <a:ext cx="463824" cy="461665"/>
            </a:xfrm>
            <a:prstGeom prst="rect">
              <a:avLst/>
            </a:prstGeom>
            <a:noFill/>
          </p:spPr>
          <p:txBody>
            <a:bodyPr wrap="square" rtlCol="0">
              <a:spAutoFit/>
            </a:bodyPr>
            <a:lstStyle/>
            <a:p>
              <a:pPr algn="ctr"/>
              <a:r>
                <a:rPr lang="es-ES" sz="2400" dirty="0">
                  <a:latin typeface="Arial" panose="020B0604020202020204" pitchFamily="34" charset="0"/>
                  <a:cs typeface="Arial" panose="020B0604020202020204" pitchFamily="34" charset="0"/>
                </a:rPr>
                <a:t>3</a:t>
              </a:r>
            </a:p>
          </p:txBody>
        </p:sp>
      </p:grpSp>
    </p:spTree>
    <p:extLst>
      <p:ext uri="{BB962C8B-B14F-4D97-AF65-F5344CB8AC3E}">
        <p14:creationId xmlns:p14="http://schemas.microsoft.com/office/powerpoint/2010/main" val="2208681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ipse 16">
            <a:extLst>
              <a:ext uri="{FF2B5EF4-FFF2-40B4-BE49-F238E27FC236}">
                <a16:creationId xmlns:a16="http://schemas.microsoft.com/office/drawing/2014/main" id="{9F1FAE91-0EAD-1319-EA21-50A3770EC039}"/>
              </a:ext>
            </a:extLst>
          </p:cNvPr>
          <p:cNvSpPr/>
          <p:nvPr/>
        </p:nvSpPr>
        <p:spPr>
          <a:xfrm>
            <a:off x="8218804" y="514698"/>
            <a:ext cx="3239923" cy="3195910"/>
          </a:xfrm>
          <a:prstGeom prst="ellipse">
            <a:avLst/>
          </a:prstGeom>
          <a:solidFill>
            <a:schemeClr val="bg1"/>
          </a:solidFill>
          <a:ln>
            <a:noFill/>
          </a:ln>
          <a:effectLst>
            <a:outerShdw blurRad="634874" dist="101984" dir="4920000" sx="96000" sy="96000" algn="tl" rotWithShape="0">
              <a:srgbClr val="03C2BD">
                <a:alpha val="61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extBox 18">
            <a:extLst>
              <a:ext uri="{FF2B5EF4-FFF2-40B4-BE49-F238E27FC236}">
                <a16:creationId xmlns:a16="http://schemas.microsoft.com/office/drawing/2014/main" id="{6224A6EF-B87B-C02D-469F-7A33921D25BA}"/>
              </a:ext>
            </a:extLst>
          </p:cNvPr>
          <p:cNvSpPr txBox="1"/>
          <p:nvPr/>
        </p:nvSpPr>
        <p:spPr>
          <a:xfrm>
            <a:off x="733273" y="2526682"/>
            <a:ext cx="6873475" cy="2923877"/>
          </a:xfrm>
          <a:prstGeom prst="rect">
            <a:avLst/>
          </a:prstGeom>
          <a:noFill/>
        </p:spPr>
        <p:txBody>
          <a:bodyPr wrap="square">
            <a:spAutoFit/>
          </a:bodyPr>
          <a:lstStyle/>
          <a:p>
            <a:pPr marL="285750" indent="-285750" algn="just">
              <a:spcBef>
                <a:spcPts val="1200"/>
              </a:spcBef>
              <a:buFont typeface="Arial" panose="020B0604020202020204" pitchFamily="34" charset="0"/>
              <a:buChar char="•"/>
            </a:pPr>
            <a:r>
              <a:rPr lang="es-CO" sz="1600" noProof="1">
                <a:solidFill>
                  <a:schemeClr val="tx1">
                    <a:lumMod val="85000"/>
                    <a:lumOff val="15000"/>
                  </a:schemeClr>
                </a:solidFill>
                <a:latin typeface="Arial" panose="020B0604020202020204" pitchFamily="34" charset="0"/>
                <a:cs typeface="Arial" panose="020B0604020202020204" pitchFamily="34" charset="0"/>
              </a:rPr>
              <a:t>Catedrático de Escuela Universitaria de Organización de Empresas en la Universidad de Oviedo, Asturias, España.</a:t>
            </a:r>
            <a:endParaRPr lang="es-CO" sz="1600" i="1" noProof="1">
              <a:solidFill>
                <a:schemeClr val="tx1">
                  <a:lumMod val="85000"/>
                  <a:lumOff val="15000"/>
                </a:schemeClr>
              </a:solidFill>
              <a:latin typeface="Arial" panose="020B0604020202020204" pitchFamily="34" charset="0"/>
              <a:cs typeface="Arial" panose="020B0604020202020204" pitchFamily="34" charset="0"/>
            </a:endParaRPr>
          </a:p>
          <a:p>
            <a:pPr marL="285750" indent="-285750" algn="just">
              <a:spcBef>
                <a:spcPts val="1200"/>
              </a:spcBef>
              <a:buFont typeface="Arial" panose="020B0604020202020204" pitchFamily="34" charset="0"/>
              <a:buChar char="•"/>
            </a:pPr>
            <a:r>
              <a:rPr lang="es-ES" sz="1600" noProof="1">
                <a:solidFill>
                  <a:schemeClr val="tx1">
                    <a:lumMod val="85000"/>
                    <a:lumOff val="15000"/>
                  </a:schemeClr>
                </a:solidFill>
                <a:latin typeface="Arial" panose="020B0604020202020204" pitchFamily="34" charset="0"/>
                <a:cs typeface="Arial" panose="020B0604020202020204" pitchFamily="34" charset="0"/>
              </a:rPr>
              <a:t>Director del Área de Administración de Empresas en la Escuela Técnica Superior de Ingenieros de Minas, Energía y Materiales y en el Instituto de Ciencias y Tecnologías Espaciales de Asturias (ICTEA).</a:t>
            </a:r>
          </a:p>
          <a:p>
            <a:pPr marL="285750" indent="-285750" algn="just">
              <a:spcBef>
                <a:spcPts val="1200"/>
              </a:spcBef>
              <a:buFont typeface="Arial" panose="020B0604020202020204" pitchFamily="34" charset="0"/>
              <a:buChar char="•"/>
            </a:pPr>
            <a:r>
              <a:rPr lang="es-ES" sz="1600" noProof="1">
                <a:solidFill>
                  <a:schemeClr val="tx1">
                    <a:lumMod val="85000"/>
                    <a:lumOff val="15000"/>
                  </a:schemeClr>
                </a:solidFill>
                <a:latin typeface="Arial" panose="020B0604020202020204" pitchFamily="34" charset="0"/>
                <a:cs typeface="Arial" panose="020B0604020202020204" pitchFamily="34" charset="0"/>
              </a:rPr>
              <a:t>Miembro de la Comisión Nacional de Seguridad Minera de España.</a:t>
            </a:r>
            <a:endParaRPr lang="es-CO" sz="1600" noProof="1">
              <a:solidFill>
                <a:schemeClr val="tx1">
                  <a:lumMod val="85000"/>
                  <a:lumOff val="15000"/>
                </a:schemeClr>
              </a:solidFill>
              <a:latin typeface="Arial" panose="020B0604020202020204" pitchFamily="34" charset="0"/>
              <a:cs typeface="Arial" panose="020B0604020202020204" pitchFamily="34" charset="0"/>
            </a:endParaRPr>
          </a:p>
          <a:p>
            <a:pPr marL="285750" indent="-285750" algn="just">
              <a:spcBef>
                <a:spcPts val="1200"/>
              </a:spcBef>
              <a:buFont typeface="Arial" panose="020B0604020202020204" pitchFamily="34" charset="0"/>
              <a:buChar char="•"/>
            </a:pPr>
            <a:r>
              <a:rPr lang="es-ES" sz="1600" noProof="1">
                <a:solidFill>
                  <a:schemeClr val="tx1">
                    <a:lumMod val="85000"/>
                    <a:lumOff val="15000"/>
                  </a:schemeClr>
                </a:solidFill>
                <a:latin typeface="Arial" panose="020B0604020202020204" pitchFamily="34" charset="0"/>
                <a:cs typeface="Arial" panose="020B0604020202020204" pitchFamily="34" charset="0"/>
              </a:rPr>
              <a:t>Miembro del Consejo Asesor del Carbón en la Comisión Europea (Coal Advisory Group), Bruselas, Bélgica.</a:t>
            </a:r>
          </a:p>
          <a:p>
            <a:pPr marL="285750" indent="-285750" algn="just">
              <a:spcBef>
                <a:spcPts val="1200"/>
              </a:spcBef>
              <a:buFont typeface="Arial" panose="020B0604020202020204" pitchFamily="34" charset="0"/>
              <a:buChar char="•"/>
            </a:pPr>
            <a:r>
              <a:rPr lang="es-ES" sz="1600" noProof="1">
                <a:solidFill>
                  <a:schemeClr val="tx1">
                    <a:lumMod val="85000"/>
                    <a:lumOff val="15000"/>
                  </a:schemeClr>
                </a:solidFill>
                <a:latin typeface="Arial" panose="020B0604020202020204" pitchFamily="34" charset="0"/>
                <a:cs typeface="Arial" panose="020B0604020202020204" pitchFamily="34" charset="0"/>
              </a:rPr>
              <a:t>Presidente del Capítulo Español del Congreso Mundial de Minería.</a:t>
            </a:r>
          </a:p>
        </p:txBody>
      </p:sp>
      <p:pic>
        <p:nvPicPr>
          <p:cNvPr id="3" name="Picture 2" descr="Speaker">
            <a:extLst>
              <a:ext uri="{FF2B5EF4-FFF2-40B4-BE49-F238E27FC236}">
                <a16:creationId xmlns:a16="http://schemas.microsoft.com/office/drawing/2014/main" id="{790A8DE7-546D-42AC-5FA8-737F6D97285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69867" y="432093"/>
            <a:ext cx="4376938" cy="34051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a:extLst>
              <a:ext uri="{FF2B5EF4-FFF2-40B4-BE49-F238E27FC236}">
                <a16:creationId xmlns:a16="http://schemas.microsoft.com/office/drawing/2014/main" id="{29003947-C24C-FD1C-D701-A572A0EC0CE8}"/>
              </a:ext>
            </a:extLst>
          </p:cNvPr>
          <p:cNvSpPr/>
          <p:nvPr/>
        </p:nvSpPr>
        <p:spPr>
          <a:xfrm rot="5400000">
            <a:off x="4186928" y="3375061"/>
            <a:ext cx="107878" cy="6858000"/>
          </a:xfrm>
          <a:prstGeom prst="rect">
            <a:avLst/>
          </a:prstGeom>
          <a:gradFill>
            <a:gsLst>
              <a:gs pos="0">
                <a:srgbClr val="03C2BD"/>
              </a:gs>
              <a:gs pos="100000">
                <a:srgbClr val="4E13DB"/>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upo 21">
            <a:extLst>
              <a:ext uri="{FF2B5EF4-FFF2-40B4-BE49-F238E27FC236}">
                <a16:creationId xmlns:a16="http://schemas.microsoft.com/office/drawing/2014/main" id="{8EA0CDF4-2E48-410C-2619-635ECD36FF2E}"/>
              </a:ext>
            </a:extLst>
          </p:cNvPr>
          <p:cNvGrpSpPr/>
          <p:nvPr/>
        </p:nvGrpSpPr>
        <p:grpSpPr>
          <a:xfrm>
            <a:off x="832246" y="365755"/>
            <a:ext cx="6901698" cy="1957831"/>
            <a:chOff x="832246" y="365755"/>
            <a:chExt cx="6901698" cy="1957831"/>
          </a:xfrm>
        </p:grpSpPr>
        <p:sp>
          <p:nvSpPr>
            <p:cNvPr id="15" name="CuadroTexto 14">
              <a:extLst>
                <a:ext uri="{FF2B5EF4-FFF2-40B4-BE49-F238E27FC236}">
                  <a16:creationId xmlns:a16="http://schemas.microsoft.com/office/drawing/2014/main" id="{A78A6F42-B5AB-4ACD-7065-466D6758A1B0}"/>
                </a:ext>
              </a:extLst>
            </p:cNvPr>
            <p:cNvSpPr txBox="1"/>
            <p:nvPr/>
          </p:nvSpPr>
          <p:spPr>
            <a:xfrm>
              <a:off x="832246" y="1569533"/>
              <a:ext cx="3723860" cy="400110"/>
            </a:xfrm>
            <a:prstGeom prst="rect">
              <a:avLst/>
            </a:prstGeom>
            <a:noFill/>
          </p:spPr>
          <p:txBody>
            <a:bodyPr wrap="square" rtlCol="0">
              <a:spAutoFit/>
            </a:bodyPr>
            <a:lstStyle/>
            <a:p>
              <a:r>
                <a:rPr lang="es-CO" sz="2000" noProof="1">
                  <a:solidFill>
                    <a:srgbClr val="285430"/>
                  </a:solidFill>
                  <a:latin typeface="Arial" panose="020B0604020202020204" pitchFamily="34" charset="0"/>
                  <a:cs typeface="Arial" panose="020B0604020202020204" pitchFamily="34" charset="0"/>
                </a:rPr>
                <a:t>Dr. Ingeniero de Minas</a:t>
              </a:r>
            </a:p>
          </p:txBody>
        </p:sp>
        <p:sp>
          <p:nvSpPr>
            <p:cNvPr id="19" name="CuadroTexto 18">
              <a:extLst>
                <a:ext uri="{FF2B5EF4-FFF2-40B4-BE49-F238E27FC236}">
                  <a16:creationId xmlns:a16="http://schemas.microsoft.com/office/drawing/2014/main" id="{07BF3CCE-3129-E78E-5FFC-7D4BEF24C214}"/>
                </a:ext>
              </a:extLst>
            </p:cNvPr>
            <p:cNvSpPr txBox="1"/>
            <p:nvPr/>
          </p:nvSpPr>
          <p:spPr>
            <a:xfrm>
              <a:off x="832246" y="815481"/>
              <a:ext cx="6901698" cy="1508105"/>
            </a:xfrm>
            <a:prstGeom prst="rect">
              <a:avLst/>
            </a:prstGeom>
            <a:noFill/>
          </p:spPr>
          <p:txBody>
            <a:bodyPr wrap="square" rtlCol="0">
              <a:spAutoFit/>
            </a:bodyPr>
            <a:lstStyle/>
            <a:p>
              <a:r>
                <a:rPr lang="es-CO" sz="4600" noProof="1">
                  <a:gradFill>
                    <a:gsLst>
                      <a:gs pos="0">
                        <a:srgbClr val="03C2BD"/>
                      </a:gs>
                      <a:gs pos="100000">
                        <a:srgbClr val="4E13DB"/>
                      </a:gs>
                    </a:gsLst>
                    <a:lin ang="2700000" scaled="0"/>
                  </a:gradFill>
                  <a:latin typeface="Arial" panose="020B0604020202020204" pitchFamily="34" charset="0"/>
                  <a:cs typeface="Arial" panose="020B0604020202020204" pitchFamily="34" charset="0"/>
                </a:rPr>
                <a:t>Pedro Riesgo Fernández</a:t>
              </a:r>
            </a:p>
            <a:p>
              <a:endParaRPr lang="es-ES" sz="4600" dirty="0"/>
            </a:p>
          </p:txBody>
        </p:sp>
        <p:sp>
          <p:nvSpPr>
            <p:cNvPr id="20" name="CuadroTexto 19">
              <a:extLst>
                <a:ext uri="{FF2B5EF4-FFF2-40B4-BE49-F238E27FC236}">
                  <a16:creationId xmlns:a16="http://schemas.microsoft.com/office/drawing/2014/main" id="{5459A444-C409-F7FD-B106-6F19D4CE2E42}"/>
                </a:ext>
              </a:extLst>
            </p:cNvPr>
            <p:cNvSpPr txBox="1"/>
            <p:nvPr/>
          </p:nvSpPr>
          <p:spPr>
            <a:xfrm>
              <a:off x="832246" y="365755"/>
              <a:ext cx="6628332" cy="553998"/>
            </a:xfrm>
            <a:prstGeom prst="rect">
              <a:avLst/>
            </a:prstGeom>
            <a:noFill/>
          </p:spPr>
          <p:txBody>
            <a:bodyPr wrap="square" rtlCol="0">
              <a:spAutoFit/>
            </a:bodyPr>
            <a:lstStyle/>
            <a:p>
              <a:r>
                <a:rPr lang="es-CO" sz="3000" noProof="1">
                  <a:solidFill>
                    <a:schemeClr val="tx1">
                      <a:lumMod val="50000"/>
                      <a:lumOff val="50000"/>
                    </a:schemeClr>
                  </a:solidFill>
                  <a:latin typeface="Arial" panose="020B0604020202020204" pitchFamily="34" charset="0"/>
                  <a:cs typeface="Arial" panose="020B0604020202020204" pitchFamily="34" charset="0"/>
                </a:rPr>
                <a:t>Profesor</a:t>
              </a:r>
              <a:endParaRPr lang="es-ES" sz="3000" dirty="0">
                <a:solidFill>
                  <a:schemeClr val="tx1">
                    <a:lumMod val="50000"/>
                    <a:lumOff val="50000"/>
                  </a:schemeClr>
                </a:solidFill>
              </a:endParaRPr>
            </a:p>
          </p:txBody>
        </p:sp>
      </p:grpSp>
    </p:spTree>
    <p:extLst>
      <p:ext uri="{BB962C8B-B14F-4D97-AF65-F5344CB8AC3E}">
        <p14:creationId xmlns:p14="http://schemas.microsoft.com/office/powerpoint/2010/main" val="1611976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C793AEC-25BB-894B-3273-F0E64909A0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7333" y="650963"/>
            <a:ext cx="6372560" cy="5556074"/>
          </a:xfrm>
          <a:prstGeom prst="rect">
            <a:avLst/>
          </a:prstGeom>
        </p:spPr>
      </p:pic>
      <p:pic>
        <p:nvPicPr>
          <p:cNvPr id="29" name="Picture 2">
            <a:extLst>
              <a:ext uri="{FF2B5EF4-FFF2-40B4-BE49-F238E27FC236}">
                <a16:creationId xmlns:a16="http://schemas.microsoft.com/office/drawing/2014/main" id="{70DA0FB0-3844-C9E4-6D30-FF8501F8B57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58572" y="924432"/>
            <a:ext cx="5961559" cy="3353572"/>
          </a:xfrm>
          <a:prstGeom prst="rect">
            <a:avLst/>
          </a:prstGeom>
          <a:noFill/>
          <a:extLst>
            <a:ext uri="{909E8E84-426E-40DD-AFC4-6F175D3DCCD1}">
              <a14:hiddenFill xmlns:a14="http://schemas.microsoft.com/office/drawing/2010/main">
                <a:solidFill>
                  <a:srgbClr val="FFFFFF"/>
                </a:solidFill>
              </a14:hiddenFill>
            </a:ext>
          </a:extLst>
        </p:spPr>
      </p:pic>
      <p:sp>
        <p:nvSpPr>
          <p:cNvPr id="10" name="Elipse 9">
            <a:extLst>
              <a:ext uri="{FF2B5EF4-FFF2-40B4-BE49-F238E27FC236}">
                <a16:creationId xmlns:a16="http://schemas.microsoft.com/office/drawing/2014/main" id="{762DFA53-7ADB-CD53-1420-812733289D3E}"/>
              </a:ext>
            </a:extLst>
          </p:cNvPr>
          <p:cNvSpPr/>
          <p:nvPr/>
        </p:nvSpPr>
        <p:spPr>
          <a:xfrm>
            <a:off x="6659519" y="910199"/>
            <a:ext cx="3447473" cy="3400639"/>
          </a:xfrm>
          <a:prstGeom prst="ellipse">
            <a:avLst/>
          </a:prstGeom>
          <a:solidFill>
            <a:schemeClr val="bg1"/>
          </a:solidFill>
          <a:ln>
            <a:noFill/>
          </a:ln>
          <a:effectLst>
            <a:outerShdw blurRad="634874" dist="101984" dir="4920000" sx="96000" sy="96000" algn="tl" rotWithShape="0">
              <a:schemeClr val="accent4">
                <a:lumMod val="75000"/>
                <a:alpha val="2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dondear rectángulo de esquina diagonal 10">
            <a:extLst>
              <a:ext uri="{FF2B5EF4-FFF2-40B4-BE49-F238E27FC236}">
                <a16:creationId xmlns:a16="http://schemas.microsoft.com/office/drawing/2014/main" id="{25C75924-80F0-A432-FAA3-07648F224DDE}"/>
              </a:ext>
            </a:extLst>
          </p:cNvPr>
          <p:cNvSpPr/>
          <p:nvPr/>
        </p:nvSpPr>
        <p:spPr>
          <a:xfrm rot="5400000">
            <a:off x="8066730" y="-840445"/>
            <a:ext cx="633051" cy="5066063"/>
          </a:xfrm>
          <a:prstGeom prst="round2DiagRect">
            <a:avLst>
              <a:gd name="adj1" fmla="val 41939"/>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TextBox 18">
            <a:extLst>
              <a:ext uri="{FF2B5EF4-FFF2-40B4-BE49-F238E27FC236}">
                <a16:creationId xmlns:a16="http://schemas.microsoft.com/office/drawing/2014/main" id="{9CD329BE-99B6-522A-5941-718B5FB831CD}"/>
              </a:ext>
            </a:extLst>
          </p:cNvPr>
          <p:cNvSpPr txBox="1"/>
          <p:nvPr/>
        </p:nvSpPr>
        <p:spPr>
          <a:xfrm>
            <a:off x="6022671" y="1526659"/>
            <a:ext cx="4721169" cy="338554"/>
          </a:xfrm>
          <a:prstGeom prst="rect">
            <a:avLst/>
          </a:prstGeom>
          <a:noFill/>
        </p:spPr>
        <p:txBody>
          <a:bodyPr wrap="square">
            <a:spAutoFit/>
          </a:bodyPr>
          <a:lstStyle/>
          <a:p>
            <a:pPr algn="ctr">
              <a:spcBef>
                <a:spcPts val="1200"/>
              </a:spcBef>
            </a:pPr>
            <a:r>
              <a:rPr lang="es-ES" sz="1600" noProof="1">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https://www.youtube.com/watch?v=o2sngsLmjwY</a:t>
            </a:r>
            <a:r>
              <a:rPr lang="es-ES" sz="1600" noProof="1">
                <a:solidFill>
                  <a:schemeClr val="bg1"/>
                </a:solidFill>
                <a:latin typeface="Arial" panose="020B0604020202020204" pitchFamily="34" charset="0"/>
                <a:cs typeface="Arial" panose="020B0604020202020204" pitchFamily="34" charset="0"/>
              </a:rPr>
              <a:t> </a:t>
            </a:r>
            <a:endParaRPr lang="es-CO" sz="1600" i="1" noProof="1">
              <a:solidFill>
                <a:schemeClr val="bg1"/>
              </a:solidFill>
              <a:latin typeface="Arial" panose="020B0604020202020204" pitchFamily="34" charset="0"/>
              <a:cs typeface="Arial" panose="020B0604020202020204" pitchFamily="34" charset="0"/>
            </a:endParaRPr>
          </a:p>
        </p:txBody>
      </p:sp>
      <p:pic>
        <p:nvPicPr>
          <p:cNvPr id="30" name="Obraz 6">
            <a:extLst>
              <a:ext uri="{FF2B5EF4-FFF2-40B4-BE49-F238E27FC236}">
                <a16:creationId xmlns:a16="http://schemas.microsoft.com/office/drawing/2014/main" id="{0E971C44-6055-2952-FC6E-552B732055B3}"/>
              </a:ext>
            </a:extLst>
          </p:cNvPr>
          <p:cNvPicPr>
            <a:picLocks noChangeAspect="1"/>
          </p:cNvPicPr>
          <p:nvPr/>
        </p:nvPicPr>
        <p:blipFill>
          <a:blip r:embed="rId5"/>
          <a:stretch>
            <a:fillRect/>
          </a:stretch>
        </p:blipFill>
        <p:spPr>
          <a:xfrm>
            <a:off x="6929142" y="2460741"/>
            <a:ext cx="2980092" cy="682817"/>
          </a:xfrm>
          <a:prstGeom prst="rect">
            <a:avLst/>
          </a:prstGeom>
        </p:spPr>
      </p:pic>
    </p:spTree>
    <p:extLst>
      <p:ext uri="{BB962C8B-B14F-4D97-AF65-F5344CB8AC3E}">
        <p14:creationId xmlns:p14="http://schemas.microsoft.com/office/powerpoint/2010/main" val="122323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dondear rectángulo de esquina diagonal 2">
            <a:extLst>
              <a:ext uri="{FF2B5EF4-FFF2-40B4-BE49-F238E27FC236}">
                <a16:creationId xmlns:a16="http://schemas.microsoft.com/office/drawing/2014/main" id="{0C8EFC67-E589-B3DE-2F4B-48CB16594D6A}"/>
              </a:ext>
            </a:extLst>
          </p:cNvPr>
          <p:cNvSpPr/>
          <p:nvPr/>
        </p:nvSpPr>
        <p:spPr>
          <a:xfrm rot="5400000">
            <a:off x="1679947" y="-924704"/>
            <a:ext cx="6497783" cy="8347200"/>
          </a:xfrm>
          <a:prstGeom prst="round2DiagRect">
            <a:avLst>
              <a:gd name="adj1" fmla="val 0"/>
              <a:gd name="adj2" fmla="val 177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7" name="Imagen 6">
            <a:extLst>
              <a:ext uri="{FF2B5EF4-FFF2-40B4-BE49-F238E27FC236}">
                <a16:creationId xmlns:a16="http://schemas.microsoft.com/office/drawing/2014/main" id="{B472E61D-5382-70D1-5EDC-C81296CA72B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448160" y="2707189"/>
            <a:ext cx="6029066" cy="3790599"/>
          </a:xfrm>
          <a:prstGeom prst="round2SameRect">
            <a:avLst/>
          </a:prstGeom>
        </p:spPr>
      </p:pic>
      <p:sp>
        <p:nvSpPr>
          <p:cNvPr id="2" name="CuadroTexto 1">
            <a:extLst>
              <a:ext uri="{FF2B5EF4-FFF2-40B4-BE49-F238E27FC236}">
                <a16:creationId xmlns:a16="http://schemas.microsoft.com/office/drawing/2014/main" id="{D00A70DC-B64F-9FC3-E57C-CF81D5697481}"/>
              </a:ext>
            </a:extLst>
          </p:cNvPr>
          <p:cNvSpPr txBox="1"/>
          <p:nvPr/>
        </p:nvSpPr>
        <p:spPr>
          <a:xfrm>
            <a:off x="1351887" y="540645"/>
            <a:ext cx="441211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En julio comenzará un nuevo proyecto...</a:t>
            </a:r>
          </a:p>
        </p:txBody>
      </p:sp>
      <p:sp>
        <p:nvSpPr>
          <p:cNvPr id="10" name="Elipse 9">
            <a:extLst>
              <a:ext uri="{FF2B5EF4-FFF2-40B4-BE49-F238E27FC236}">
                <a16:creationId xmlns:a16="http://schemas.microsoft.com/office/drawing/2014/main" id="{762DFA53-7ADB-CD53-1420-812733289D3E}"/>
              </a:ext>
            </a:extLst>
          </p:cNvPr>
          <p:cNvSpPr/>
          <p:nvPr/>
        </p:nvSpPr>
        <p:spPr>
          <a:xfrm>
            <a:off x="6659519" y="910199"/>
            <a:ext cx="3447473" cy="3400639"/>
          </a:xfrm>
          <a:prstGeom prst="ellipse">
            <a:avLst/>
          </a:prstGeom>
          <a:solidFill>
            <a:schemeClr val="bg1"/>
          </a:solidFill>
          <a:ln>
            <a:noFill/>
          </a:ln>
          <a:effectLst>
            <a:outerShdw blurRad="634874" dist="101984" dir="4920000" sx="96000" sy="96000" algn="tl" rotWithShape="0">
              <a:schemeClr val="accent4">
                <a:lumMod val="75000"/>
                <a:alpha val="2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dondear rectángulo de esquina diagonal 10">
            <a:extLst>
              <a:ext uri="{FF2B5EF4-FFF2-40B4-BE49-F238E27FC236}">
                <a16:creationId xmlns:a16="http://schemas.microsoft.com/office/drawing/2014/main" id="{25C75924-80F0-A432-FAA3-07648F224DDE}"/>
              </a:ext>
            </a:extLst>
          </p:cNvPr>
          <p:cNvSpPr/>
          <p:nvPr/>
        </p:nvSpPr>
        <p:spPr>
          <a:xfrm rot="5400000">
            <a:off x="8003129" y="1508232"/>
            <a:ext cx="633052" cy="3810001"/>
          </a:xfrm>
          <a:prstGeom prst="round2DiagRect">
            <a:avLst>
              <a:gd name="adj1" fmla="val 41939"/>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TextBox 18">
            <a:extLst>
              <a:ext uri="{FF2B5EF4-FFF2-40B4-BE49-F238E27FC236}">
                <a16:creationId xmlns:a16="http://schemas.microsoft.com/office/drawing/2014/main" id="{9CD329BE-99B6-522A-5941-718B5FB831CD}"/>
              </a:ext>
            </a:extLst>
          </p:cNvPr>
          <p:cNvSpPr txBox="1"/>
          <p:nvPr/>
        </p:nvSpPr>
        <p:spPr>
          <a:xfrm>
            <a:off x="6022671" y="3247304"/>
            <a:ext cx="4721169" cy="338554"/>
          </a:xfrm>
          <a:prstGeom prst="rect">
            <a:avLst/>
          </a:prstGeom>
          <a:noFill/>
        </p:spPr>
        <p:txBody>
          <a:bodyPr wrap="square">
            <a:spAutoFit/>
          </a:bodyPr>
          <a:lstStyle/>
          <a:p>
            <a:pPr algn="ctr"/>
            <a:r>
              <a:rPr lang="es-ES" sz="16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www.crmsdataspaceproject.eu </a:t>
            </a:r>
          </a:p>
        </p:txBody>
      </p:sp>
      <p:sp>
        <p:nvSpPr>
          <p:cNvPr id="6" name="CuadroTexto 5">
            <a:extLst>
              <a:ext uri="{FF2B5EF4-FFF2-40B4-BE49-F238E27FC236}">
                <a16:creationId xmlns:a16="http://schemas.microsoft.com/office/drawing/2014/main" id="{0BC339E7-2E72-8AB5-7AA6-67329EC35C6C}"/>
              </a:ext>
            </a:extLst>
          </p:cNvPr>
          <p:cNvSpPr txBox="1"/>
          <p:nvPr/>
        </p:nvSpPr>
        <p:spPr>
          <a:xfrm>
            <a:off x="7080004" y="1579018"/>
            <a:ext cx="2524711" cy="1569660"/>
          </a:xfrm>
          <a:prstGeom prst="rect">
            <a:avLst/>
          </a:prstGeom>
          <a:noFill/>
        </p:spPr>
        <p:txBody>
          <a:bodyPr wrap="square" rtlCol="0">
            <a:spAutoFit/>
          </a:bodyPr>
          <a:lstStyle/>
          <a:p>
            <a:pPr algn="ctr"/>
            <a:r>
              <a:rPr lang="es-ES" sz="1600" noProof="1">
                <a:solidFill>
                  <a:schemeClr val="tx1">
                    <a:lumMod val="85000"/>
                    <a:lumOff val="15000"/>
                  </a:schemeClr>
                </a:solidFill>
                <a:latin typeface="Arial" panose="020B0604020202020204" pitchFamily="34" charset="0"/>
                <a:cs typeface="Arial" panose="020B0604020202020204" pitchFamily="34" charset="0"/>
              </a:rPr>
              <a:t>Espacio común europeo de datos sobre materias primas críticas: potencial de recuperación en escombreras de carbón.</a:t>
            </a:r>
            <a:endParaRPr lang="es-CO" sz="1600" noProof="1">
              <a:solidFill>
                <a:schemeClr val="tx1">
                  <a:lumMod val="85000"/>
                  <a:lumOff val="15000"/>
                </a:schemeClr>
              </a:solidFill>
              <a:latin typeface="Arial" panose="020B0604020202020204" pitchFamily="34" charset="0"/>
              <a:cs typeface="Arial" panose="020B0604020202020204" pitchFamily="34" charset="0"/>
            </a:endParaRPr>
          </a:p>
          <a:p>
            <a:pPr algn="ctr"/>
            <a:endParaRPr lang="es-ES" sz="160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6573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o 30">
            <a:extLst>
              <a:ext uri="{FF2B5EF4-FFF2-40B4-BE49-F238E27FC236}">
                <a16:creationId xmlns:a16="http://schemas.microsoft.com/office/drawing/2014/main" id="{5084DB74-0FAA-89D6-4458-91525A47C07F}"/>
              </a:ext>
            </a:extLst>
          </p:cNvPr>
          <p:cNvGrpSpPr/>
          <p:nvPr/>
        </p:nvGrpSpPr>
        <p:grpSpPr>
          <a:xfrm>
            <a:off x="-532160" y="270018"/>
            <a:ext cx="5759804" cy="5759804"/>
            <a:chOff x="-235152" y="261468"/>
            <a:chExt cx="5759804" cy="5759804"/>
          </a:xfrm>
        </p:grpSpPr>
        <p:grpSp>
          <p:nvGrpSpPr>
            <p:cNvPr id="28" name="Grupo 27">
              <a:extLst>
                <a:ext uri="{FF2B5EF4-FFF2-40B4-BE49-F238E27FC236}">
                  <a16:creationId xmlns:a16="http://schemas.microsoft.com/office/drawing/2014/main" id="{CF42419B-3E34-2131-4D63-FDCDA0146C1F}"/>
                </a:ext>
              </a:extLst>
            </p:cNvPr>
            <p:cNvGrpSpPr/>
            <p:nvPr/>
          </p:nvGrpSpPr>
          <p:grpSpPr>
            <a:xfrm>
              <a:off x="2640180" y="1506865"/>
              <a:ext cx="1678409" cy="3399720"/>
              <a:chOff x="2640180" y="1506865"/>
              <a:chExt cx="1678409" cy="3399720"/>
            </a:xfrm>
          </p:grpSpPr>
          <p:sp>
            <p:nvSpPr>
              <p:cNvPr id="21" name="Rectangle 14">
                <a:extLst>
                  <a:ext uri="{FF2B5EF4-FFF2-40B4-BE49-F238E27FC236}">
                    <a16:creationId xmlns:a16="http://schemas.microsoft.com/office/drawing/2014/main" id="{6CEC78B3-6632-6F1B-2DC0-5CA548355F63}"/>
                  </a:ext>
                </a:extLst>
              </p:cNvPr>
              <p:cNvSpPr/>
              <p:nvPr/>
            </p:nvSpPr>
            <p:spPr>
              <a:xfrm rot="10800000">
                <a:off x="2644751" y="1506865"/>
                <a:ext cx="1403905" cy="3399720"/>
              </a:xfrm>
              <a:prstGeom prst="rect">
                <a:avLst/>
              </a:prstGeom>
              <a:solidFill>
                <a:schemeClr val="bg1"/>
              </a:solidFill>
              <a:ln>
                <a:noFill/>
              </a:ln>
              <a:effectLst>
                <a:outerShdw blurRad="1270000" dir="11580000" sx="108000" sy="108000" algn="ctr" rotWithShape="0">
                  <a:srgbClr val="03C2B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Rectangle 15">
                <a:extLst>
                  <a:ext uri="{FF2B5EF4-FFF2-40B4-BE49-F238E27FC236}">
                    <a16:creationId xmlns:a16="http://schemas.microsoft.com/office/drawing/2014/main" id="{AE412FEB-29EF-8C2E-8446-152295398655}"/>
                  </a:ext>
                </a:extLst>
              </p:cNvPr>
              <p:cNvSpPr/>
              <p:nvPr/>
            </p:nvSpPr>
            <p:spPr>
              <a:xfrm rot="2700000">
                <a:off x="2640180" y="2295289"/>
                <a:ext cx="1678409" cy="1678409"/>
              </a:xfrm>
              <a:prstGeom prst="rect">
                <a:avLst/>
              </a:prstGeom>
              <a:gradFill>
                <a:gsLst>
                  <a:gs pos="0">
                    <a:srgbClr val="03C2BD"/>
                  </a:gs>
                  <a:gs pos="100000">
                    <a:srgbClr val="4E13DB"/>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3" name="Freeform: Shape 16">
              <a:extLst>
                <a:ext uri="{FF2B5EF4-FFF2-40B4-BE49-F238E27FC236}">
                  <a16:creationId xmlns:a16="http://schemas.microsoft.com/office/drawing/2014/main" id="{B8D7561E-B39B-FEF3-53C4-61E3C743113C}"/>
                </a:ext>
              </a:extLst>
            </p:cNvPr>
            <p:cNvSpPr/>
            <p:nvPr/>
          </p:nvSpPr>
          <p:spPr>
            <a:xfrm rot="2700000">
              <a:off x="-235152" y="261468"/>
              <a:ext cx="5759804" cy="5759804"/>
            </a:xfrm>
            <a:custGeom>
              <a:avLst/>
              <a:gdLst>
                <a:gd name="connsiteX0" fmla="*/ 0 w 11767317"/>
                <a:gd name="connsiteY0" fmla="*/ 4063526 h 11767317"/>
                <a:gd name="connsiteX1" fmla="*/ 4063525 w 11767317"/>
                <a:gd name="connsiteY1" fmla="*/ 0 h 11767317"/>
                <a:gd name="connsiteX2" fmla="*/ 7477245 w 11767317"/>
                <a:gd name="connsiteY2" fmla="*/ 3413720 h 11767317"/>
                <a:gd name="connsiteX3" fmla="*/ 7477245 w 11767317"/>
                <a:gd name="connsiteY3" fmla="*/ 3413719 h 11767317"/>
                <a:gd name="connsiteX4" fmla="*/ 8353598 w 11767317"/>
                <a:gd name="connsiteY4" fmla="*/ 3413719 h 11767317"/>
                <a:gd name="connsiteX5" fmla="*/ 8353598 w 11767317"/>
                <a:gd name="connsiteY5" fmla="*/ 4290072 h 11767317"/>
                <a:gd name="connsiteX6" fmla="*/ 8353597 w 11767317"/>
                <a:gd name="connsiteY6" fmla="*/ 4290072 h 11767317"/>
                <a:gd name="connsiteX7" fmla="*/ 11767317 w 11767317"/>
                <a:gd name="connsiteY7" fmla="*/ 7703792 h 11767317"/>
                <a:gd name="connsiteX8" fmla="*/ 7703792 w 11767317"/>
                <a:gd name="connsiteY8" fmla="*/ 11767317 h 1176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7317" h="11767317">
                  <a:moveTo>
                    <a:pt x="0" y="4063526"/>
                  </a:moveTo>
                  <a:lnTo>
                    <a:pt x="4063525" y="0"/>
                  </a:lnTo>
                  <a:lnTo>
                    <a:pt x="7477245" y="3413720"/>
                  </a:lnTo>
                  <a:lnTo>
                    <a:pt x="7477245" y="3413719"/>
                  </a:lnTo>
                  <a:lnTo>
                    <a:pt x="8353598" y="3413719"/>
                  </a:lnTo>
                  <a:lnTo>
                    <a:pt x="8353598" y="4290072"/>
                  </a:lnTo>
                  <a:lnTo>
                    <a:pt x="8353597" y="4290072"/>
                  </a:lnTo>
                  <a:lnTo>
                    <a:pt x="11767317" y="7703792"/>
                  </a:lnTo>
                  <a:lnTo>
                    <a:pt x="7703792" y="117673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sp>
        <p:nvSpPr>
          <p:cNvPr id="33" name="CuadroTexto 32">
            <a:extLst>
              <a:ext uri="{FF2B5EF4-FFF2-40B4-BE49-F238E27FC236}">
                <a16:creationId xmlns:a16="http://schemas.microsoft.com/office/drawing/2014/main" id="{BCE56961-C670-BD11-929E-A0B9792A9B94}"/>
              </a:ext>
            </a:extLst>
          </p:cNvPr>
          <p:cNvSpPr txBox="1"/>
          <p:nvPr/>
        </p:nvSpPr>
        <p:spPr>
          <a:xfrm>
            <a:off x="4666712" y="676851"/>
            <a:ext cx="2858575" cy="6247864"/>
          </a:xfrm>
          <a:prstGeom prst="rect">
            <a:avLst/>
          </a:prstGeom>
          <a:noFill/>
        </p:spPr>
        <p:txBody>
          <a:bodyPr wrap="square" rtlCol="0">
            <a:spAutoFit/>
          </a:bodyPr>
          <a:lstStyle/>
          <a:p>
            <a:pPr algn="l"/>
            <a:r>
              <a:rPr lang="es-ES" sz="1600" b="0" i="0" u="none" strike="noStrike" dirty="0">
                <a:solidFill>
                  <a:schemeClr val="tx1">
                    <a:lumMod val="85000"/>
                    <a:lumOff val="15000"/>
                  </a:schemeClr>
                </a:solidFill>
                <a:effectLst/>
                <a:latin typeface="Arial" panose="020B0604020202020204" pitchFamily="34" charset="0"/>
                <a:cs typeface="Arial" panose="020B0604020202020204" pitchFamily="34" charset="0"/>
              </a:rPr>
              <a:t>Mine-to-H2 quiere demostrar la viabilidad de reutilizar una antigua mina de carbón para producir hidrógeno verde utilizando principios de economía circular y acoplándolo al sector de la calefacción mediante la hibridación con una instalación geotérmica existente.</a:t>
            </a:r>
          </a:p>
          <a:p>
            <a:pPr algn="l"/>
            <a:endParaRPr lang="es-ES" sz="1600" b="0" i="0" u="none" strike="noStrike" dirty="0">
              <a:solidFill>
                <a:schemeClr val="tx1">
                  <a:lumMod val="85000"/>
                  <a:lumOff val="15000"/>
                </a:schemeClr>
              </a:solidFill>
              <a:effectLst/>
              <a:latin typeface="Arial" panose="020B0604020202020204" pitchFamily="34" charset="0"/>
              <a:cs typeface="Arial" panose="020B0604020202020204" pitchFamily="34" charset="0"/>
            </a:endParaRPr>
          </a:p>
          <a:p>
            <a:pPr algn="l"/>
            <a:r>
              <a:rPr lang="es-ES" sz="1600" b="0" i="0" u="none" strike="noStrike" dirty="0">
                <a:solidFill>
                  <a:schemeClr val="tx1">
                    <a:lumMod val="85000"/>
                    <a:lumOff val="15000"/>
                  </a:schemeClr>
                </a:solidFill>
                <a:effectLst/>
                <a:latin typeface="Arial" panose="020B0604020202020204" pitchFamily="34" charset="0"/>
                <a:cs typeface="Arial" panose="020B0604020202020204" pitchFamily="34" charset="0"/>
              </a:rPr>
              <a:t>Se trata de suministrar hidrógeno verde para el sector del transporte de pasajeros por carretera producido por electrólisis del agua de la mina, y utilizar la electricidad de una instalación fotovoltaica en una antigua mina de carbón a cielo abierto, junto con otras fuentes renovables a través de un Acuerdo de Compra de Energía (PPA).</a:t>
            </a:r>
          </a:p>
        </p:txBody>
      </p:sp>
      <p:pic>
        <p:nvPicPr>
          <p:cNvPr id="2" name="Picture 11" descr="A black background with green letters and numbers&#10;&#10;AI-generated content may be incorrect.">
            <a:extLst>
              <a:ext uri="{FF2B5EF4-FFF2-40B4-BE49-F238E27FC236}">
                <a16:creationId xmlns:a16="http://schemas.microsoft.com/office/drawing/2014/main" id="{7A43F34A-6381-7DEA-1AF0-90294A781CB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2728" y="2240333"/>
            <a:ext cx="3232769" cy="2099114"/>
          </a:xfrm>
          <a:prstGeom prst="rect">
            <a:avLst/>
          </a:prstGeom>
        </p:spPr>
      </p:pic>
      <p:pic>
        <p:nvPicPr>
          <p:cNvPr id="5" name="Imagen 4">
            <a:extLst>
              <a:ext uri="{FF2B5EF4-FFF2-40B4-BE49-F238E27FC236}">
                <a16:creationId xmlns:a16="http://schemas.microsoft.com/office/drawing/2014/main" id="{51A1F423-9BA2-64E2-0B44-B21DDE47D3B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861470" y="506296"/>
            <a:ext cx="3985391" cy="3468073"/>
          </a:xfrm>
          <a:prstGeom prst="round2DiagRect">
            <a:avLst/>
          </a:prstGeom>
        </p:spPr>
      </p:pic>
    </p:spTree>
    <p:extLst>
      <p:ext uri="{BB962C8B-B14F-4D97-AF65-F5344CB8AC3E}">
        <p14:creationId xmlns:p14="http://schemas.microsoft.com/office/powerpoint/2010/main" val="37941784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30620266-5AE3-EC4C-2119-D92F6F0B46A2}"/>
              </a:ext>
            </a:extLst>
          </p:cNvPr>
          <p:cNvGrpSpPr/>
          <p:nvPr/>
        </p:nvGrpSpPr>
        <p:grpSpPr>
          <a:xfrm>
            <a:off x="755239" y="-82118"/>
            <a:ext cx="8436458" cy="1014003"/>
            <a:chOff x="755239" y="-82118"/>
            <a:chExt cx="8436458" cy="1014003"/>
          </a:xfrm>
        </p:grpSpPr>
        <p:sp>
          <p:nvSpPr>
            <p:cNvPr id="6" name="Redondear rectángulo de esquina diagonal 5">
              <a:extLst>
                <a:ext uri="{FF2B5EF4-FFF2-40B4-BE49-F238E27FC236}">
                  <a16:creationId xmlns:a16="http://schemas.microsoft.com/office/drawing/2014/main" id="{A36EB4ED-C477-D5E3-EFC7-D5C9AE490C3E}"/>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dondear rectángulo de esquina diagonal 6">
              <a:extLst>
                <a:ext uri="{FF2B5EF4-FFF2-40B4-BE49-F238E27FC236}">
                  <a16:creationId xmlns:a16="http://schemas.microsoft.com/office/drawing/2014/main" id="{C59649F1-EDD9-5E61-6430-0EE9703BE4B0}"/>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CuadroTexto 7">
              <a:extLst>
                <a:ext uri="{FF2B5EF4-FFF2-40B4-BE49-F238E27FC236}">
                  <a16:creationId xmlns:a16="http://schemas.microsoft.com/office/drawing/2014/main" id="{7A77A87F-CB2D-B728-2585-2A6E792129AD}"/>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Planta de hidrógeno verde</a:t>
              </a:r>
            </a:p>
          </p:txBody>
        </p:sp>
        <p:pic>
          <p:nvPicPr>
            <p:cNvPr id="9" name="Picture 11" descr="A black background with green letters and numbers&#10;&#10;AI-generated content may be incorrect.">
              <a:extLst>
                <a:ext uri="{FF2B5EF4-FFF2-40B4-BE49-F238E27FC236}">
                  <a16:creationId xmlns:a16="http://schemas.microsoft.com/office/drawing/2014/main" id="{9D9FFA58-8A56-D214-8D6A-8CB9C25F963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381416" y="-82118"/>
              <a:ext cx="1561630" cy="1014003"/>
            </a:xfrm>
            <a:prstGeom prst="rect">
              <a:avLst/>
            </a:prstGeom>
          </p:spPr>
        </p:pic>
      </p:grpSp>
      <p:pic>
        <p:nvPicPr>
          <p:cNvPr id="11" name="Picture 20" descr="Diagram&#10;&#10;Description automatically generated">
            <a:extLst>
              <a:ext uri="{FF2B5EF4-FFF2-40B4-BE49-F238E27FC236}">
                <a16:creationId xmlns:a16="http://schemas.microsoft.com/office/drawing/2014/main" id="{42623AD3-6E89-6EA1-01E7-53E3AC84A01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66858" y="1039886"/>
            <a:ext cx="8324839" cy="4888235"/>
          </a:xfrm>
          <a:prstGeom prst="round2DiagRect">
            <a:avLst>
              <a:gd name="adj1" fmla="val 7881"/>
              <a:gd name="adj2" fmla="val 0"/>
            </a:avLst>
          </a:prstGeom>
          <a:noFill/>
          <a:ln>
            <a:noFill/>
          </a:ln>
        </p:spPr>
      </p:pic>
    </p:spTree>
    <p:extLst>
      <p:ext uri="{BB962C8B-B14F-4D97-AF65-F5344CB8AC3E}">
        <p14:creationId xmlns:p14="http://schemas.microsoft.com/office/powerpoint/2010/main" val="2146513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C68AC2AD-452C-576B-FCCF-DDBC37D9ACC3}"/>
              </a:ext>
            </a:extLst>
          </p:cNvPr>
          <p:cNvGrpSpPr/>
          <p:nvPr/>
        </p:nvGrpSpPr>
        <p:grpSpPr>
          <a:xfrm>
            <a:off x="755239" y="-82118"/>
            <a:ext cx="8436458" cy="1014003"/>
            <a:chOff x="755239" y="-82118"/>
            <a:chExt cx="8436458" cy="1014003"/>
          </a:xfrm>
        </p:grpSpPr>
        <p:sp>
          <p:nvSpPr>
            <p:cNvPr id="11" name="Redondear rectángulo de esquina diagonal 10">
              <a:extLst>
                <a:ext uri="{FF2B5EF4-FFF2-40B4-BE49-F238E27FC236}">
                  <a16:creationId xmlns:a16="http://schemas.microsoft.com/office/drawing/2014/main" id="{76307FD3-3E79-F7CF-544C-6718BF290F49}"/>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Redondear rectángulo de esquina diagonal 11">
              <a:extLst>
                <a:ext uri="{FF2B5EF4-FFF2-40B4-BE49-F238E27FC236}">
                  <a16:creationId xmlns:a16="http://schemas.microsoft.com/office/drawing/2014/main" id="{20593BF2-3359-07B9-EC5C-070C50AB3006}"/>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CuadroTexto 12">
              <a:extLst>
                <a:ext uri="{FF2B5EF4-FFF2-40B4-BE49-F238E27FC236}">
                  <a16:creationId xmlns:a16="http://schemas.microsoft.com/office/drawing/2014/main" id="{1ADA7632-3083-655C-D64D-043489E03F1B}"/>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Plan de negocio del hidrógeno verde</a:t>
              </a:r>
            </a:p>
          </p:txBody>
        </p:sp>
        <p:pic>
          <p:nvPicPr>
            <p:cNvPr id="14" name="Picture 11" descr="A black background with green letters and numbers&#10;&#10;AI-generated content may be incorrect.">
              <a:extLst>
                <a:ext uri="{FF2B5EF4-FFF2-40B4-BE49-F238E27FC236}">
                  <a16:creationId xmlns:a16="http://schemas.microsoft.com/office/drawing/2014/main" id="{6CF22550-66B8-EDAC-EE81-FDDF92DC5AE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381416" y="-82118"/>
              <a:ext cx="1561630" cy="1014003"/>
            </a:xfrm>
            <a:prstGeom prst="rect">
              <a:avLst/>
            </a:prstGeom>
          </p:spPr>
        </p:pic>
      </p:grpSp>
      <p:sp>
        <p:nvSpPr>
          <p:cNvPr id="15" name="CuadroTexto 14">
            <a:extLst>
              <a:ext uri="{FF2B5EF4-FFF2-40B4-BE49-F238E27FC236}">
                <a16:creationId xmlns:a16="http://schemas.microsoft.com/office/drawing/2014/main" id="{21885D09-165D-0A63-4104-CD08201AE9B8}"/>
              </a:ext>
            </a:extLst>
          </p:cNvPr>
          <p:cNvSpPr txBox="1"/>
          <p:nvPr/>
        </p:nvSpPr>
        <p:spPr>
          <a:xfrm>
            <a:off x="5850925" y="1465729"/>
            <a:ext cx="3491346" cy="4093428"/>
          </a:xfrm>
          <a:prstGeom prst="rect">
            <a:avLst/>
          </a:prstGeom>
          <a:noFill/>
        </p:spPr>
        <p:txBody>
          <a:bodyPr wrap="square" rtlCol="0">
            <a:spAutoFit/>
          </a:bodyPr>
          <a:lstStyle/>
          <a:p>
            <a:pPr marL="342900" indent="-342900">
              <a:buFont typeface="+mj-lt"/>
              <a:buAutoNum type="arabicPeriod"/>
            </a:pPr>
            <a:r>
              <a:rPr lang="es-ES" sz="2000" dirty="0">
                <a:solidFill>
                  <a:schemeClr val="tx1">
                    <a:lumMod val="85000"/>
                    <a:lumOff val="15000"/>
                  </a:schemeClr>
                </a:solidFill>
                <a:latin typeface="Arial" panose="020B0604020202020204" pitchFamily="34" charset="0"/>
                <a:cs typeface="Arial" panose="020B0604020202020204" pitchFamily="34" charset="0"/>
              </a:rPr>
              <a:t>Descripción de la empresa.</a:t>
            </a:r>
          </a:p>
          <a:p>
            <a:pPr marL="342900" indent="-342900">
              <a:buFont typeface="+mj-lt"/>
              <a:buAutoNum type="arabicPeriod"/>
            </a:pPr>
            <a:r>
              <a:rPr lang="es-ES" sz="2000" dirty="0">
                <a:solidFill>
                  <a:schemeClr val="tx1">
                    <a:lumMod val="85000"/>
                    <a:lumOff val="15000"/>
                  </a:schemeClr>
                </a:solidFill>
                <a:latin typeface="Arial" panose="020B0604020202020204" pitchFamily="34" charset="0"/>
                <a:cs typeface="Arial" panose="020B0604020202020204" pitchFamily="34" charset="0"/>
              </a:rPr>
              <a:t>Análisis del mercado.</a:t>
            </a:r>
          </a:p>
          <a:p>
            <a:pPr marL="342900" indent="-342900">
              <a:buFont typeface="+mj-lt"/>
              <a:buAutoNum type="arabicPeriod"/>
            </a:pPr>
            <a:r>
              <a:rPr lang="es-ES" sz="2000" dirty="0">
                <a:solidFill>
                  <a:schemeClr val="tx1">
                    <a:lumMod val="85000"/>
                    <a:lumOff val="15000"/>
                  </a:schemeClr>
                </a:solidFill>
                <a:latin typeface="Arial" panose="020B0604020202020204" pitchFamily="34" charset="0"/>
                <a:cs typeface="Arial" panose="020B0604020202020204" pitchFamily="34" charset="0"/>
              </a:rPr>
              <a:t>Resumen técnico.</a:t>
            </a:r>
          </a:p>
          <a:p>
            <a:pPr marL="342900" indent="-342900">
              <a:buFont typeface="+mj-lt"/>
              <a:buAutoNum type="arabicPeriod"/>
            </a:pPr>
            <a:r>
              <a:rPr lang="es-ES" sz="2000" dirty="0">
                <a:solidFill>
                  <a:schemeClr val="tx1">
                    <a:lumMod val="85000"/>
                    <a:lumOff val="15000"/>
                  </a:schemeClr>
                </a:solidFill>
                <a:latin typeface="Arial" panose="020B0604020202020204" pitchFamily="34" charset="0"/>
                <a:cs typeface="Arial" panose="020B0604020202020204" pitchFamily="34" charset="0"/>
              </a:rPr>
              <a:t>Plan operativo.</a:t>
            </a:r>
          </a:p>
          <a:p>
            <a:pPr marL="342900" indent="-342900">
              <a:buFont typeface="+mj-lt"/>
              <a:buAutoNum type="arabicPeriod"/>
            </a:pPr>
            <a:r>
              <a:rPr lang="es-ES" sz="2000" dirty="0">
                <a:solidFill>
                  <a:schemeClr val="tx1">
                    <a:lumMod val="85000"/>
                    <a:lumOff val="15000"/>
                  </a:schemeClr>
                </a:solidFill>
                <a:latin typeface="Arial" panose="020B0604020202020204" pitchFamily="34" charset="0"/>
                <a:cs typeface="Arial" panose="020B0604020202020204" pitchFamily="34" charset="0"/>
              </a:rPr>
              <a:t>Estrategia de marketing y ventas.</a:t>
            </a:r>
          </a:p>
          <a:p>
            <a:pPr marL="342900" indent="-342900">
              <a:buFont typeface="+mj-lt"/>
              <a:buAutoNum type="arabicPeriod"/>
            </a:pPr>
            <a:r>
              <a:rPr lang="es-ES" sz="2000" dirty="0">
                <a:solidFill>
                  <a:schemeClr val="tx1">
                    <a:lumMod val="85000"/>
                    <a:lumOff val="15000"/>
                  </a:schemeClr>
                </a:solidFill>
                <a:latin typeface="Arial" panose="020B0604020202020204" pitchFamily="34" charset="0"/>
                <a:cs typeface="Arial" panose="020B0604020202020204" pitchFamily="34" charset="0"/>
              </a:rPr>
              <a:t>Plan financiero.</a:t>
            </a:r>
          </a:p>
          <a:p>
            <a:pPr marL="342900" indent="-342900">
              <a:buFont typeface="+mj-lt"/>
              <a:buAutoNum type="arabicPeriod"/>
            </a:pPr>
            <a:r>
              <a:rPr lang="es-ES" sz="2000" dirty="0">
                <a:solidFill>
                  <a:schemeClr val="tx1">
                    <a:lumMod val="85000"/>
                    <a:lumOff val="15000"/>
                  </a:schemeClr>
                </a:solidFill>
                <a:latin typeface="Arial" panose="020B0604020202020204" pitchFamily="34" charset="0"/>
                <a:cs typeface="Arial" panose="020B0604020202020204" pitchFamily="34" charset="0"/>
              </a:rPr>
              <a:t>Evaluación y mitigación de riesgos.</a:t>
            </a:r>
          </a:p>
          <a:p>
            <a:pPr marL="342900" indent="-342900">
              <a:buFont typeface="+mj-lt"/>
              <a:buAutoNum type="arabicPeriod"/>
            </a:pPr>
            <a:r>
              <a:rPr lang="es-ES" sz="2000" dirty="0">
                <a:solidFill>
                  <a:schemeClr val="tx1">
                    <a:lumMod val="85000"/>
                    <a:lumOff val="15000"/>
                  </a:schemeClr>
                </a:solidFill>
                <a:latin typeface="Arial" panose="020B0604020202020204" pitchFamily="34" charset="0"/>
                <a:cs typeface="Arial" panose="020B0604020202020204" pitchFamily="34" charset="0"/>
              </a:rPr>
              <a:t>Impacto medioambiental.</a:t>
            </a:r>
          </a:p>
          <a:p>
            <a:pPr marL="342900" indent="-342900">
              <a:buFont typeface="+mj-lt"/>
              <a:buAutoNum type="arabicPeriod"/>
            </a:pPr>
            <a:r>
              <a:rPr lang="es-ES" sz="2000" dirty="0">
                <a:solidFill>
                  <a:schemeClr val="tx1">
                    <a:lumMod val="85000"/>
                    <a:lumOff val="15000"/>
                  </a:schemeClr>
                </a:solidFill>
                <a:latin typeface="Arial" panose="020B0604020202020204" pitchFamily="34" charset="0"/>
                <a:cs typeface="Arial" panose="020B0604020202020204" pitchFamily="34" charset="0"/>
              </a:rPr>
              <a:t>Futura estrategia de crecimiento.</a:t>
            </a:r>
          </a:p>
        </p:txBody>
      </p:sp>
      <p:pic>
        <p:nvPicPr>
          <p:cNvPr id="16" name="Picture 6">
            <a:extLst>
              <a:ext uri="{FF2B5EF4-FFF2-40B4-BE49-F238E27FC236}">
                <a16:creationId xmlns:a16="http://schemas.microsoft.com/office/drawing/2014/main" id="{556C2F70-4F80-C569-47EF-4CCAD050604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4131" t="-749" r="16930" b="749"/>
          <a:stretch/>
        </p:blipFill>
        <p:spPr>
          <a:xfrm>
            <a:off x="1046017" y="1358144"/>
            <a:ext cx="4260274" cy="4232529"/>
          </a:xfrm>
          <a:prstGeom prst="ellipse">
            <a:avLst/>
          </a:prstGeom>
          <a:effectLst>
            <a:outerShdw blurRad="381000" dist="38100" dir="2700000" algn="tl" rotWithShape="0">
              <a:prstClr val="black">
                <a:alpha val="40000"/>
              </a:prstClr>
            </a:outerShdw>
          </a:effectLst>
        </p:spPr>
      </p:pic>
    </p:spTree>
    <p:extLst>
      <p:ext uri="{BB962C8B-B14F-4D97-AF65-F5344CB8AC3E}">
        <p14:creationId xmlns:p14="http://schemas.microsoft.com/office/powerpoint/2010/main" val="2239906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C68AC2AD-452C-576B-FCCF-DDBC37D9ACC3}"/>
              </a:ext>
            </a:extLst>
          </p:cNvPr>
          <p:cNvGrpSpPr/>
          <p:nvPr/>
        </p:nvGrpSpPr>
        <p:grpSpPr>
          <a:xfrm>
            <a:off x="755239" y="-82118"/>
            <a:ext cx="8436458" cy="1014003"/>
            <a:chOff x="755239" y="-82118"/>
            <a:chExt cx="8436458" cy="1014003"/>
          </a:xfrm>
        </p:grpSpPr>
        <p:sp>
          <p:nvSpPr>
            <p:cNvPr id="11" name="Redondear rectángulo de esquina diagonal 10">
              <a:extLst>
                <a:ext uri="{FF2B5EF4-FFF2-40B4-BE49-F238E27FC236}">
                  <a16:creationId xmlns:a16="http://schemas.microsoft.com/office/drawing/2014/main" id="{76307FD3-3E79-F7CF-544C-6718BF290F49}"/>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Redondear rectángulo de esquina diagonal 11">
              <a:extLst>
                <a:ext uri="{FF2B5EF4-FFF2-40B4-BE49-F238E27FC236}">
                  <a16:creationId xmlns:a16="http://schemas.microsoft.com/office/drawing/2014/main" id="{20593BF2-3359-07B9-EC5C-070C50AB3006}"/>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CuadroTexto 12">
              <a:extLst>
                <a:ext uri="{FF2B5EF4-FFF2-40B4-BE49-F238E27FC236}">
                  <a16:creationId xmlns:a16="http://schemas.microsoft.com/office/drawing/2014/main" id="{1ADA7632-3083-655C-D64D-043489E03F1B}"/>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Costes de capital (CAPEX)</a:t>
              </a:r>
            </a:p>
          </p:txBody>
        </p:sp>
        <p:pic>
          <p:nvPicPr>
            <p:cNvPr id="14" name="Picture 11" descr="A black background with green letters and numbers&#10;&#10;AI-generated content may be incorrect.">
              <a:extLst>
                <a:ext uri="{FF2B5EF4-FFF2-40B4-BE49-F238E27FC236}">
                  <a16:creationId xmlns:a16="http://schemas.microsoft.com/office/drawing/2014/main" id="{6CF22550-66B8-EDAC-EE81-FDDF92DC5AE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381416" y="-82118"/>
              <a:ext cx="1561630" cy="1014003"/>
            </a:xfrm>
            <a:prstGeom prst="rect">
              <a:avLst/>
            </a:prstGeom>
          </p:spPr>
        </p:pic>
      </p:grpSp>
      <p:graphicFrame>
        <p:nvGraphicFramePr>
          <p:cNvPr id="2" name="Table 8">
            <a:extLst>
              <a:ext uri="{FF2B5EF4-FFF2-40B4-BE49-F238E27FC236}">
                <a16:creationId xmlns:a16="http://schemas.microsoft.com/office/drawing/2014/main" id="{5E453F42-88E3-06F2-81A1-D3617FAF997A}"/>
              </a:ext>
            </a:extLst>
          </p:cNvPr>
          <p:cNvGraphicFramePr>
            <a:graphicFrameLocks noGrp="1"/>
          </p:cNvGraphicFramePr>
          <p:nvPr>
            <p:extLst>
              <p:ext uri="{D42A27DB-BD31-4B8C-83A1-F6EECF244321}">
                <p14:modId xmlns:p14="http://schemas.microsoft.com/office/powerpoint/2010/main" val="1224393618"/>
              </p:ext>
            </p:extLst>
          </p:nvPr>
        </p:nvGraphicFramePr>
        <p:xfrm>
          <a:off x="755238" y="1156821"/>
          <a:ext cx="8436459" cy="4634846"/>
        </p:xfrm>
        <a:graphic>
          <a:graphicData uri="http://schemas.openxmlformats.org/drawingml/2006/table">
            <a:tbl>
              <a:tblPr firstRow="1" firstCol="1">
                <a:tableStyleId>{F5AB1C69-6EDB-4FF4-983F-18BD219EF322}</a:tableStyleId>
              </a:tblPr>
              <a:tblGrid>
                <a:gridCol w="6030657">
                  <a:extLst>
                    <a:ext uri="{9D8B030D-6E8A-4147-A177-3AD203B41FA5}">
                      <a16:colId xmlns:a16="http://schemas.microsoft.com/office/drawing/2014/main" val="3729633059"/>
                    </a:ext>
                  </a:extLst>
                </a:gridCol>
                <a:gridCol w="2405802">
                  <a:extLst>
                    <a:ext uri="{9D8B030D-6E8A-4147-A177-3AD203B41FA5}">
                      <a16:colId xmlns:a16="http://schemas.microsoft.com/office/drawing/2014/main" val="567198508"/>
                    </a:ext>
                  </a:extLst>
                </a:gridCol>
              </a:tblGrid>
              <a:tr h="585106">
                <a:tc>
                  <a:txBody>
                    <a:bodyPr/>
                    <a:lstStyle/>
                    <a:p>
                      <a:pPr>
                        <a:lnSpc>
                          <a:spcPts val="1200"/>
                        </a:lnSpc>
                        <a:spcBef>
                          <a:spcPts val="300"/>
                        </a:spcBef>
                        <a:spcAft>
                          <a:spcPts val="300"/>
                        </a:spcAft>
                      </a:pPr>
                      <a:r>
                        <a:rPr lang="en-GB" sz="1600" b="0" dirty="0">
                          <a:solidFill>
                            <a:schemeClr val="bg1"/>
                          </a:solidFill>
                          <a:effectLst/>
                          <a:latin typeface="Arial" panose="020B0604020202020204" pitchFamily="34" charset="0"/>
                          <a:cs typeface="Arial" panose="020B0604020202020204" pitchFamily="34" charset="0"/>
                        </a:rPr>
                        <a:t> </a:t>
                      </a:r>
                      <a:r>
                        <a:rPr lang="en-GB" sz="1600" b="0" dirty="0" err="1">
                          <a:solidFill>
                            <a:schemeClr val="bg1"/>
                          </a:solidFill>
                          <a:effectLst/>
                          <a:latin typeface="Arial" panose="020B0604020202020204" pitchFamily="34" charset="0"/>
                          <a:cs typeface="Arial" panose="020B0604020202020204" pitchFamily="34" charset="0"/>
                        </a:rPr>
                        <a:t>Descripción</a:t>
                      </a:r>
                      <a:endParaRPr lang="en-US" sz="16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gradFill>
                      <a:gsLst>
                        <a:gs pos="0">
                          <a:srgbClr val="03C2BD"/>
                        </a:gs>
                        <a:gs pos="100000">
                          <a:srgbClr val="4E13DB"/>
                        </a:gs>
                      </a:gsLst>
                      <a:lin ang="3000000" scaled="0"/>
                    </a:gradFill>
                  </a:tcPr>
                </a:tc>
                <a:tc>
                  <a:txBody>
                    <a:bodyPr/>
                    <a:lstStyle/>
                    <a:p>
                      <a:pPr algn="ctr">
                        <a:lnSpc>
                          <a:spcPts val="1200"/>
                        </a:lnSpc>
                        <a:spcBef>
                          <a:spcPts val="300"/>
                        </a:spcBef>
                        <a:spcAft>
                          <a:spcPts val="300"/>
                        </a:spcAft>
                      </a:pPr>
                      <a:r>
                        <a:rPr lang="en-GB" sz="1600" b="0" dirty="0">
                          <a:solidFill>
                            <a:schemeClr val="bg1"/>
                          </a:solidFill>
                          <a:effectLst/>
                          <a:latin typeface="Arial" panose="020B0604020202020204" pitchFamily="34" charset="0"/>
                          <a:cs typeface="Arial" panose="020B0604020202020204" pitchFamily="34" charset="0"/>
                        </a:rPr>
                        <a:t>Coste </a:t>
                      </a:r>
                      <a:r>
                        <a:rPr lang="en-GB" sz="1600" b="0" dirty="0" err="1">
                          <a:solidFill>
                            <a:schemeClr val="bg1"/>
                          </a:solidFill>
                          <a:effectLst/>
                          <a:latin typeface="Arial" panose="020B0604020202020204" pitchFamily="34" charset="0"/>
                          <a:cs typeface="Arial" panose="020B0604020202020204" pitchFamily="34" charset="0"/>
                        </a:rPr>
                        <a:t>estimado</a:t>
                      </a:r>
                      <a:r>
                        <a:rPr lang="en-GB" sz="1600" b="0" dirty="0">
                          <a:solidFill>
                            <a:schemeClr val="bg1"/>
                          </a:solidFill>
                          <a:effectLst/>
                          <a:latin typeface="Arial" panose="020B0604020202020204" pitchFamily="34" charset="0"/>
                          <a:cs typeface="Arial" panose="020B0604020202020204" pitchFamily="34" charset="0"/>
                        </a:rPr>
                        <a:t> (€)</a:t>
                      </a:r>
                      <a:endParaRPr lang="en-US" sz="16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gradFill>
                      <a:gsLst>
                        <a:gs pos="0">
                          <a:srgbClr val="03C2BD"/>
                        </a:gs>
                        <a:gs pos="100000">
                          <a:srgbClr val="4E13DB"/>
                        </a:gs>
                      </a:gsLst>
                      <a:lin ang="3000000" scaled="0"/>
                    </a:gradFill>
                  </a:tcPr>
                </a:tc>
                <a:extLst>
                  <a:ext uri="{0D108BD9-81ED-4DB2-BD59-A6C34878D82A}">
                    <a16:rowId xmlns:a16="http://schemas.microsoft.com/office/drawing/2014/main" val="2426214419"/>
                  </a:ext>
                </a:extLst>
              </a:tr>
              <a:tr h="404974">
                <a:tc>
                  <a:txBody>
                    <a:bodyPr/>
                    <a:lstStyle/>
                    <a:p>
                      <a:pPr>
                        <a:spcBef>
                          <a:spcPts val="600"/>
                        </a:spcBef>
                        <a:spcAft>
                          <a:spcPts val="600"/>
                        </a:spcAft>
                      </a:pPr>
                      <a:r>
                        <a:rPr lang="en-GB" sz="1800" b="0" dirty="0">
                          <a:solidFill>
                            <a:schemeClr val="tx1"/>
                          </a:solidFill>
                          <a:effectLst/>
                          <a:latin typeface="Arial" panose="020B0604020202020204" pitchFamily="34" charset="0"/>
                          <a:cs typeface="Arial" panose="020B0604020202020204" pitchFamily="34" charset="0"/>
                        </a:rPr>
                        <a:t>Planta </a:t>
                      </a:r>
                      <a:r>
                        <a:rPr lang="en-GB" sz="1800" b="0" dirty="0" err="1">
                          <a:solidFill>
                            <a:schemeClr val="tx1"/>
                          </a:solidFill>
                          <a:effectLst/>
                          <a:latin typeface="Arial" panose="020B0604020202020204" pitchFamily="34" charset="0"/>
                          <a:cs typeface="Arial" panose="020B0604020202020204" pitchFamily="34" charset="0"/>
                        </a:rPr>
                        <a:t>fotovoltaica</a:t>
                      </a:r>
                      <a:r>
                        <a:rPr lang="en-GB" sz="1800" b="0" dirty="0">
                          <a:solidFill>
                            <a:schemeClr val="tx1"/>
                          </a:solidFill>
                          <a:effectLst/>
                          <a:latin typeface="Arial" panose="020B0604020202020204" pitchFamily="34" charset="0"/>
                          <a:cs typeface="Arial" panose="020B0604020202020204" pitchFamily="34" charset="0"/>
                        </a:rPr>
                        <a:t> de 2.24 MWp </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3">
                        <a:lumMod val="40000"/>
                        <a:lumOff val="60000"/>
                      </a:schemeClr>
                    </a:solidFill>
                  </a:tcPr>
                </a:tc>
                <a:tc>
                  <a:txBody>
                    <a:bodyPr/>
                    <a:lstStyle/>
                    <a:p>
                      <a:pPr algn="ctr">
                        <a:spcBef>
                          <a:spcPts val="600"/>
                        </a:spcBef>
                        <a:spcAft>
                          <a:spcPts val="1000"/>
                        </a:spcAft>
                      </a:pPr>
                      <a:r>
                        <a:rPr lang="es-ES" sz="1800" b="0" dirty="0">
                          <a:solidFill>
                            <a:schemeClr val="tx1"/>
                          </a:solidFill>
                          <a:effectLst/>
                          <a:latin typeface="Arial" panose="020B0604020202020204" pitchFamily="34" charset="0"/>
                          <a:cs typeface="Arial" panose="020B0604020202020204" pitchFamily="34" charset="0"/>
                        </a:rPr>
                        <a:t>2,020,000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18200292"/>
                  </a:ext>
                </a:extLst>
              </a:tr>
              <a:tr h="404974">
                <a:tc>
                  <a:txBody>
                    <a:bodyPr/>
                    <a:lstStyle/>
                    <a:p>
                      <a:pPr>
                        <a:spcBef>
                          <a:spcPts val="600"/>
                        </a:spcBef>
                        <a:spcAft>
                          <a:spcPts val="600"/>
                        </a:spcAft>
                      </a:pPr>
                      <a:r>
                        <a:rPr lang="en-GB" sz="1800" b="0" dirty="0" err="1">
                          <a:solidFill>
                            <a:schemeClr val="tx1"/>
                          </a:solidFill>
                          <a:effectLst/>
                          <a:latin typeface="Arial" panose="020B0604020202020204" pitchFamily="34" charset="0"/>
                          <a:cs typeface="Arial" panose="020B0604020202020204" pitchFamily="34" charset="0"/>
                        </a:rPr>
                        <a:t>Electrolizador</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b="0" dirty="0">
                          <a:solidFill>
                            <a:schemeClr val="tx1"/>
                          </a:solidFill>
                          <a:effectLst/>
                          <a:latin typeface="Arial" panose="020B0604020202020204" pitchFamily="34" charset="0"/>
                          <a:cs typeface="Arial" panose="020B0604020202020204" pitchFamily="34" charset="0"/>
                        </a:rPr>
                        <a:t>3,400,000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96250244"/>
                  </a:ext>
                </a:extLst>
              </a:tr>
              <a:tr h="404974">
                <a:tc>
                  <a:txBody>
                    <a:bodyPr/>
                    <a:lstStyle/>
                    <a:p>
                      <a:pPr>
                        <a:spcBef>
                          <a:spcPts val="600"/>
                        </a:spcBef>
                        <a:spcAft>
                          <a:spcPts val="600"/>
                        </a:spcAft>
                      </a:pPr>
                      <a:r>
                        <a:rPr lang="en-GB" sz="1800" b="0" dirty="0">
                          <a:solidFill>
                            <a:schemeClr val="tx1"/>
                          </a:solidFill>
                          <a:effectLst/>
                          <a:latin typeface="Arial" panose="020B0604020202020204" pitchFamily="34" charset="0"/>
                          <a:cs typeface="Arial" panose="020B0604020202020204" pitchFamily="34" charset="0"/>
                        </a:rPr>
                        <a:t>Sistema de </a:t>
                      </a:r>
                      <a:r>
                        <a:rPr lang="en-GB" sz="1800" b="0" dirty="0" err="1">
                          <a:solidFill>
                            <a:schemeClr val="tx1"/>
                          </a:solidFill>
                          <a:effectLst/>
                          <a:latin typeface="Arial" panose="020B0604020202020204" pitchFamily="34" charset="0"/>
                          <a:cs typeface="Arial" panose="020B0604020202020204" pitchFamily="34" charset="0"/>
                        </a:rPr>
                        <a:t>alimentación</a:t>
                      </a:r>
                      <a:r>
                        <a:rPr lang="en-GB" sz="1800" b="0" dirty="0">
                          <a:solidFill>
                            <a:schemeClr val="tx1"/>
                          </a:solidFill>
                          <a:effectLst/>
                          <a:latin typeface="Arial" panose="020B0604020202020204" pitchFamily="34" charset="0"/>
                          <a:cs typeface="Arial" panose="020B0604020202020204" pitchFamily="34" charset="0"/>
                        </a:rPr>
                        <a:t> y </a:t>
                      </a:r>
                      <a:r>
                        <a:rPr lang="en-GB" sz="1800" b="0" dirty="0" err="1">
                          <a:solidFill>
                            <a:schemeClr val="tx1"/>
                          </a:solidFill>
                          <a:effectLst/>
                          <a:latin typeface="Arial" panose="020B0604020202020204" pitchFamily="34" charset="0"/>
                          <a:cs typeface="Arial" panose="020B0604020202020204" pitchFamily="34" charset="0"/>
                        </a:rPr>
                        <a:t>tratamiento</a:t>
                      </a:r>
                      <a:r>
                        <a:rPr lang="en-GB" sz="1800" b="0" dirty="0">
                          <a:solidFill>
                            <a:schemeClr val="tx1"/>
                          </a:solidFill>
                          <a:effectLst/>
                          <a:latin typeface="Arial" panose="020B0604020202020204" pitchFamily="34" charset="0"/>
                          <a:cs typeface="Arial" panose="020B0604020202020204" pitchFamily="34" charset="0"/>
                        </a:rPr>
                        <a:t> de </a:t>
                      </a:r>
                      <a:r>
                        <a:rPr lang="en-GB" sz="1800" b="0" dirty="0" err="1">
                          <a:solidFill>
                            <a:schemeClr val="tx1"/>
                          </a:solidFill>
                          <a:effectLst/>
                          <a:latin typeface="Arial" panose="020B0604020202020204" pitchFamily="34" charset="0"/>
                          <a:cs typeface="Arial" panose="020B0604020202020204" pitchFamily="34" charset="0"/>
                        </a:rPr>
                        <a:t>agua</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b="0" dirty="0">
                          <a:solidFill>
                            <a:schemeClr val="tx1"/>
                          </a:solidFill>
                          <a:effectLst/>
                          <a:latin typeface="Arial" panose="020B0604020202020204" pitchFamily="34" charset="0"/>
                          <a:cs typeface="Arial" panose="020B0604020202020204" pitchFamily="34" charset="0"/>
                        </a:rPr>
                        <a:t>220,000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570496801"/>
                  </a:ext>
                </a:extLst>
              </a:tr>
              <a:tr h="404974">
                <a:tc>
                  <a:txBody>
                    <a:bodyPr/>
                    <a:lstStyle/>
                    <a:p>
                      <a:pPr>
                        <a:spcBef>
                          <a:spcPts val="600"/>
                        </a:spcBef>
                        <a:spcAft>
                          <a:spcPts val="600"/>
                        </a:spcAft>
                      </a:pPr>
                      <a:r>
                        <a:rPr lang="en-GB" sz="1800" b="0" dirty="0" err="1">
                          <a:solidFill>
                            <a:schemeClr val="tx1"/>
                          </a:solidFill>
                          <a:effectLst/>
                          <a:latin typeface="Arial" panose="020B0604020202020204" pitchFamily="34" charset="0"/>
                          <a:cs typeface="Arial" panose="020B0604020202020204" pitchFamily="34" charset="0"/>
                        </a:rPr>
                        <a:t>Almacenamiento</a:t>
                      </a:r>
                      <a:r>
                        <a:rPr lang="en-GB" sz="1800" b="0" dirty="0">
                          <a:solidFill>
                            <a:schemeClr val="tx1"/>
                          </a:solidFill>
                          <a:effectLst/>
                          <a:latin typeface="Arial" panose="020B0604020202020204" pitchFamily="34" charset="0"/>
                          <a:cs typeface="Arial" panose="020B0604020202020204" pitchFamily="34" charset="0"/>
                        </a:rPr>
                        <a:t> de </a:t>
                      </a:r>
                      <a:r>
                        <a:rPr lang="en-GB" sz="1800" b="0" dirty="0" err="1">
                          <a:solidFill>
                            <a:schemeClr val="tx1"/>
                          </a:solidFill>
                          <a:effectLst/>
                          <a:latin typeface="Arial" panose="020B0604020202020204" pitchFamily="34" charset="0"/>
                          <a:cs typeface="Arial" panose="020B0604020202020204" pitchFamily="34" charset="0"/>
                        </a:rPr>
                        <a:t>hidrógeno</a:t>
                      </a:r>
                      <a:r>
                        <a:rPr lang="en-GB" sz="1800" b="0" dirty="0">
                          <a:solidFill>
                            <a:schemeClr val="tx1"/>
                          </a:solidFill>
                          <a:effectLst/>
                          <a:latin typeface="Arial" panose="020B0604020202020204" pitchFamily="34" charset="0"/>
                          <a:cs typeface="Arial" panose="020B0604020202020204" pitchFamily="34" charset="0"/>
                        </a:rPr>
                        <a:t> e </a:t>
                      </a:r>
                      <a:r>
                        <a:rPr lang="en-GB" sz="1800" b="0" dirty="0" err="1">
                          <a:solidFill>
                            <a:schemeClr val="tx1"/>
                          </a:solidFill>
                          <a:effectLst/>
                          <a:latin typeface="Arial" panose="020B0604020202020204" pitchFamily="34" charset="0"/>
                          <a:cs typeface="Arial" panose="020B0604020202020204" pitchFamily="34" charset="0"/>
                        </a:rPr>
                        <a:t>hidrogenera</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b="0" dirty="0">
                          <a:solidFill>
                            <a:schemeClr val="tx1"/>
                          </a:solidFill>
                          <a:effectLst/>
                          <a:latin typeface="Arial" panose="020B0604020202020204" pitchFamily="34" charset="0"/>
                          <a:cs typeface="Arial" panose="020B0604020202020204" pitchFamily="34" charset="0"/>
                        </a:rPr>
                        <a:t>4,323,220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98759143"/>
                  </a:ext>
                </a:extLst>
              </a:tr>
              <a:tr h="404974">
                <a:tc>
                  <a:txBody>
                    <a:bodyPr/>
                    <a:lstStyle/>
                    <a:p>
                      <a:pPr>
                        <a:spcBef>
                          <a:spcPts val="600"/>
                        </a:spcBef>
                        <a:spcAft>
                          <a:spcPts val="600"/>
                        </a:spcAft>
                      </a:pPr>
                      <a:r>
                        <a:rPr lang="en-GB" sz="1800" b="0" dirty="0" err="1">
                          <a:solidFill>
                            <a:schemeClr val="tx1"/>
                          </a:solidFill>
                          <a:effectLst/>
                          <a:latin typeface="Arial" panose="020B0604020202020204" pitchFamily="34" charset="0"/>
                          <a:cs typeface="Arial" panose="020B0604020202020204" pitchFamily="34" charset="0"/>
                        </a:rPr>
                        <a:t>Conexión</a:t>
                      </a:r>
                      <a:r>
                        <a:rPr lang="en-GB" sz="1800" b="0" dirty="0">
                          <a:solidFill>
                            <a:schemeClr val="tx1"/>
                          </a:solidFill>
                          <a:effectLst/>
                          <a:latin typeface="Arial" panose="020B0604020202020204" pitchFamily="34" charset="0"/>
                          <a:cs typeface="Arial" panose="020B0604020202020204" pitchFamily="34" charset="0"/>
                        </a:rPr>
                        <a:t> al Sistema </a:t>
                      </a:r>
                      <a:r>
                        <a:rPr lang="en-GB" sz="1800" b="0" dirty="0" err="1">
                          <a:solidFill>
                            <a:schemeClr val="tx1"/>
                          </a:solidFill>
                          <a:effectLst/>
                          <a:latin typeface="Arial" panose="020B0604020202020204" pitchFamily="34" charset="0"/>
                          <a:cs typeface="Arial" panose="020B0604020202020204" pitchFamily="34" charset="0"/>
                        </a:rPr>
                        <a:t>eléctrico</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b="0" dirty="0">
                          <a:solidFill>
                            <a:schemeClr val="tx1"/>
                          </a:solidFill>
                          <a:effectLst/>
                          <a:latin typeface="Arial" panose="020B0604020202020204" pitchFamily="34" charset="0"/>
                          <a:cs typeface="Arial" panose="020B0604020202020204" pitchFamily="34" charset="0"/>
                        </a:rPr>
                        <a:t>324,000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885633245"/>
                  </a:ext>
                </a:extLst>
              </a:tr>
              <a:tr h="404974">
                <a:tc>
                  <a:txBody>
                    <a:bodyPr/>
                    <a:lstStyle/>
                    <a:p>
                      <a:pPr>
                        <a:spcBef>
                          <a:spcPts val="600"/>
                        </a:spcBef>
                        <a:spcAft>
                          <a:spcPts val="600"/>
                        </a:spcAft>
                      </a:pPr>
                      <a:r>
                        <a:rPr lang="en-GB" sz="1800" b="0" dirty="0" err="1">
                          <a:solidFill>
                            <a:schemeClr val="tx1"/>
                          </a:solidFill>
                          <a:effectLst/>
                          <a:latin typeface="Arial" panose="020B0604020202020204" pitchFamily="34" charset="0"/>
                          <a:cs typeface="Arial" panose="020B0604020202020204" pitchFamily="34" charset="0"/>
                        </a:rPr>
                        <a:t>Montajes</a:t>
                      </a:r>
                      <a:r>
                        <a:rPr lang="en-GB" sz="1800" b="0" dirty="0">
                          <a:solidFill>
                            <a:schemeClr val="tx1"/>
                          </a:solidFill>
                          <a:effectLst/>
                          <a:latin typeface="Arial" panose="020B0604020202020204" pitchFamily="34" charset="0"/>
                          <a:cs typeface="Arial" panose="020B0604020202020204" pitchFamily="34" charset="0"/>
                        </a:rPr>
                        <a:t> </a:t>
                      </a:r>
                      <a:r>
                        <a:rPr lang="en-GB" sz="1800" b="0" dirty="0" err="1">
                          <a:solidFill>
                            <a:schemeClr val="tx1"/>
                          </a:solidFill>
                          <a:effectLst/>
                          <a:latin typeface="Arial" panose="020B0604020202020204" pitchFamily="34" charset="0"/>
                          <a:cs typeface="Arial" panose="020B0604020202020204" pitchFamily="34" charset="0"/>
                        </a:rPr>
                        <a:t>mecánico</a:t>
                      </a:r>
                      <a:r>
                        <a:rPr lang="en-GB" sz="1800" b="0" dirty="0">
                          <a:solidFill>
                            <a:schemeClr val="tx1"/>
                          </a:solidFill>
                          <a:effectLst/>
                          <a:latin typeface="Arial" panose="020B0604020202020204" pitchFamily="34" charset="0"/>
                          <a:cs typeface="Arial" panose="020B0604020202020204" pitchFamily="34" charset="0"/>
                        </a:rPr>
                        <a:t> y </a:t>
                      </a:r>
                      <a:r>
                        <a:rPr lang="en-GB" sz="1800" b="0" dirty="0" err="1">
                          <a:solidFill>
                            <a:schemeClr val="tx1"/>
                          </a:solidFill>
                          <a:effectLst/>
                          <a:latin typeface="Arial" panose="020B0604020202020204" pitchFamily="34" charset="0"/>
                          <a:cs typeface="Arial" panose="020B0604020202020204" pitchFamily="34" charset="0"/>
                        </a:rPr>
                        <a:t>eléctrico</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b="0" dirty="0">
                          <a:solidFill>
                            <a:schemeClr val="tx1"/>
                          </a:solidFill>
                          <a:effectLst/>
                          <a:latin typeface="Arial" panose="020B0604020202020204" pitchFamily="34" charset="0"/>
                          <a:cs typeface="Arial" panose="020B0604020202020204" pitchFamily="34" charset="0"/>
                        </a:rPr>
                        <a:t>1,870,000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68646180"/>
                  </a:ext>
                </a:extLst>
              </a:tr>
              <a:tr h="404974">
                <a:tc>
                  <a:txBody>
                    <a:bodyPr/>
                    <a:lstStyle/>
                    <a:p>
                      <a:pPr>
                        <a:spcBef>
                          <a:spcPts val="600"/>
                        </a:spcBef>
                        <a:spcAft>
                          <a:spcPts val="600"/>
                        </a:spcAft>
                      </a:pPr>
                      <a:r>
                        <a:rPr lang="en-GB" sz="1800" b="0" dirty="0">
                          <a:solidFill>
                            <a:schemeClr val="tx1"/>
                          </a:solidFill>
                          <a:effectLst/>
                          <a:latin typeface="Arial" panose="020B0604020202020204" pitchFamily="34" charset="0"/>
                          <a:cs typeface="Arial" panose="020B0604020202020204" pitchFamily="34" charset="0"/>
                        </a:rPr>
                        <a:t>Gemelo digital y software de </a:t>
                      </a:r>
                      <a:r>
                        <a:rPr lang="en-GB" sz="1800" b="0" dirty="0" err="1">
                          <a:solidFill>
                            <a:schemeClr val="tx1"/>
                          </a:solidFill>
                          <a:effectLst/>
                          <a:latin typeface="Arial" panose="020B0604020202020204" pitchFamily="34" charset="0"/>
                          <a:cs typeface="Arial" panose="020B0604020202020204" pitchFamily="34" charset="0"/>
                        </a:rPr>
                        <a:t>inteligencia</a:t>
                      </a:r>
                      <a:r>
                        <a:rPr lang="en-GB" sz="1800" b="0" dirty="0">
                          <a:solidFill>
                            <a:schemeClr val="tx1"/>
                          </a:solidFill>
                          <a:effectLst/>
                          <a:latin typeface="Arial" panose="020B0604020202020204" pitchFamily="34" charset="0"/>
                          <a:cs typeface="Arial" panose="020B0604020202020204" pitchFamily="34" charset="0"/>
                        </a:rPr>
                        <a:t> artificial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b="0" dirty="0">
                          <a:solidFill>
                            <a:schemeClr val="tx1"/>
                          </a:solidFill>
                          <a:effectLst/>
                          <a:latin typeface="Arial" panose="020B0604020202020204" pitchFamily="34" charset="0"/>
                          <a:cs typeface="Arial" panose="020B0604020202020204" pitchFamily="34" charset="0"/>
                        </a:rPr>
                        <a:t>160,000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23693010"/>
                  </a:ext>
                </a:extLst>
              </a:tr>
              <a:tr h="404974">
                <a:tc>
                  <a:txBody>
                    <a:bodyPr/>
                    <a:lstStyle/>
                    <a:p>
                      <a:pPr>
                        <a:spcBef>
                          <a:spcPts val="600"/>
                        </a:spcBef>
                        <a:spcAft>
                          <a:spcPts val="600"/>
                        </a:spcAft>
                      </a:pPr>
                      <a:r>
                        <a:rPr lang="en-GB" sz="1800" b="0" dirty="0" err="1">
                          <a:solidFill>
                            <a:schemeClr val="tx1"/>
                          </a:solidFill>
                          <a:effectLst/>
                          <a:latin typeface="Arial" panose="020B0604020202020204" pitchFamily="34" charset="0"/>
                          <a:cs typeface="Arial" panose="020B0604020202020204" pitchFamily="34" charset="0"/>
                        </a:rPr>
                        <a:t>Alquiler</a:t>
                      </a:r>
                      <a:r>
                        <a:rPr lang="en-GB" sz="1800" b="0" dirty="0">
                          <a:solidFill>
                            <a:schemeClr val="tx1"/>
                          </a:solidFill>
                          <a:effectLst/>
                          <a:latin typeface="Arial" panose="020B0604020202020204" pitchFamily="34" charset="0"/>
                          <a:cs typeface="Arial" panose="020B0604020202020204" pitchFamily="34" charset="0"/>
                        </a:rPr>
                        <a:t> de </a:t>
                      </a:r>
                      <a:r>
                        <a:rPr lang="en-GB" sz="1800" b="0" dirty="0" err="1">
                          <a:solidFill>
                            <a:schemeClr val="tx1"/>
                          </a:solidFill>
                          <a:effectLst/>
                          <a:latin typeface="Arial" panose="020B0604020202020204" pitchFamily="34" charset="0"/>
                          <a:cs typeface="Arial" panose="020B0604020202020204" pitchFamily="34" charset="0"/>
                        </a:rPr>
                        <a:t>equipos</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b="0" dirty="0">
                          <a:solidFill>
                            <a:schemeClr val="tx1"/>
                          </a:solidFill>
                          <a:effectLst/>
                          <a:latin typeface="Arial" panose="020B0604020202020204" pitchFamily="34" charset="0"/>
                          <a:cs typeface="Arial" panose="020B0604020202020204" pitchFamily="34" charset="0"/>
                        </a:rPr>
                        <a:t>187,850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554444467"/>
                  </a:ext>
                </a:extLst>
              </a:tr>
              <a:tr h="404974">
                <a:tc>
                  <a:txBody>
                    <a:bodyPr/>
                    <a:lstStyle/>
                    <a:p>
                      <a:pPr>
                        <a:spcBef>
                          <a:spcPts val="600"/>
                        </a:spcBef>
                        <a:spcAft>
                          <a:spcPts val="600"/>
                        </a:spcAft>
                      </a:pPr>
                      <a:r>
                        <a:rPr lang="en-GB" sz="1800" b="0" dirty="0" err="1">
                          <a:solidFill>
                            <a:schemeClr val="tx1"/>
                          </a:solidFill>
                          <a:effectLst/>
                          <a:latin typeface="Arial" panose="020B0604020202020204" pitchFamily="34" charset="0"/>
                          <a:cs typeface="Arial" panose="020B0604020202020204" pitchFamily="34" charset="0"/>
                        </a:rPr>
                        <a:t>Gastos</a:t>
                      </a:r>
                      <a:r>
                        <a:rPr lang="en-GB" sz="1800" b="0" dirty="0">
                          <a:solidFill>
                            <a:schemeClr val="tx1"/>
                          </a:solidFill>
                          <a:effectLst/>
                          <a:latin typeface="Arial" panose="020B0604020202020204" pitchFamily="34" charset="0"/>
                          <a:cs typeface="Arial" panose="020B0604020202020204" pitchFamily="34" charset="0"/>
                        </a:rPr>
                        <a:t> de personal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b="0" dirty="0">
                          <a:solidFill>
                            <a:schemeClr val="tx1"/>
                          </a:solidFill>
                          <a:effectLst/>
                          <a:latin typeface="Arial" panose="020B0604020202020204" pitchFamily="34" charset="0"/>
                          <a:cs typeface="Arial" panose="020B0604020202020204" pitchFamily="34" charset="0"/>
                        </a:rPr>
                        <a:t>150,000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27460161"/>
                  </a:ext>
                </a:extLst>
              </a:tr>
              <a:tr h="404974">
                <a:tc>
                  <a:txBody>
                    <a:bodyPr/>
                    <a:lstStyle/>
                    <a:p>
                      <a:pPr>
                        <a:spcBef>
                          <a:spcPts val="600"/>
                        </a:spcBef>
                        <a:spcAft>
                          <a:spcPts val="600"/>
                        </a:spcAft>
                      </a:pPr>
                      <a:r>
                        <a:rPr lang="en-GB" sz="1800" b="1" dirty="0">
                          <a:solidFill>
                            <a:schemeClr val="tx1"/>
                          </a:solidFill>
                          <a:effectLst/>
                          <a:latin typeface="Arial" panose="020B0604020202020204" pitchFamily="34" charset="0"/>
                          <a:cs typeface="Arial" panose="020B0604020202020204" pitchFamily="34" charset="0"/>
                        </a:rPr>
                        <a:t>TOTAL CAPEX</a:t>
                      </a:r>
                      <a:endPar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b="1" dirty="0">
                          <a:solidFill>
                            <a:schemeClr val="tx1"/>
                          </a:solidFill>
                          <a:effectLst/>
                          <a:latin typeface="Arial" panose="020B0604020202020204" pitchFamily="34" charset="0"/>
                          <a:cs typeface="Arial" panose="020B0604020202020204" pitchFamily="34" charset="0"/>
                        </a:rPr>
                        <a:t>12,655,070</a:t>
                      </a:r>
                      <a:endPar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469231714"/>
                  </a:ext>
                </a:extLst>
              </a:tr>
            </a:tbl>
          </a:graphicData>
        </a:graphic>
      </p:graphicFrame>
    </p:spTree>
    <p:extLst>
      <p:ext uri="{BB962C8B-B14F-4D97-AF65-F5344CB8AC3E}">
        <p14:creationId xmlns:p14="http://schemas.microsoft.com/office/powerpoint/2010/main" val="2686182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C68AC2AD-452C-576B-FCCF-DDBC37D9ACC3}"/>
              </a:ext>
            </a:extLst>
          </p:cNvPr>
          <p:cNvGrpSpPr/>
          <p:nvPr/>
        </p:nvGrpSpPr>
        <p:grpSpPr>
          <a:xfrm>
            <a:off x="755239" y="-82118"/>
            <a:ext cx="8436458" cy="1014003"/>
            <a:chOff x="755239" y="-82118"/>
            <a:chExt cx="8436458" cy="1014003"/>
          </a:xfrm>
        </p:grpSpPr>
        <p:sp>
          <p:nvSpPr>
            <p:cNvPr id="11" name="Redondear rectángulo de esquina diagonal 10">
              <a:extLst>
                <a:ext uri="{FF2B5EF4-FFF2-40B4-BE49-F238E27FC236}">
                  <a16:creationId xmlns:a16="http://schemas.microsoft.com/office/drawing/2014/main" id="{76307FD3-3E79-F7CF-544C-6718BF290F49}"/>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Redondear rectángulo de esquina diagonal 11">
              <a:extLst>
                <a:ext uri="{FF2B5EF4-FFF2-40B4-BE49-F238E27FC236}">
                  <a16:creationId xmlns:a16="http://schemas.microsoft.com/office/drawing/2014/main" id="{20593BF2-3359-07B9-EC5C-070C50AB3006}"/>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CuadroTexto 12">
              <a:extLst>
                <a:ext uri="{FF2B5EF4-FFF2-40B4-BE49-F238E27FC236}">
                  <a16:creationId xmlns:a16="http://schemas.microsoft.com/office/drawing/2014/main" id="{1ADA7632-3083-655C-D64D-043489E03F1B}"/>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Gastos de explotación (OPEX)</a:t>
              </a:r>
            </a:p>
          </p:txBody>
        </p:sp>
        <p:pic>
          <p:nvPicPr>
            <p:cNvPr id="14" name="Picture 11" descr="A black background with green letters and numbers&#10;&#10;AI-generated content may be incorrect.">
              <a:extLst>
                <a:ext uri="{FF2B5EF4-FFF2-40B4-BE49-F238E27FC236}">
                  <a16:creationId xmlns:a16="http://schemas.microsoft.com/office/drawing/2014/main" id="{6CF22550-66B8-EDAC-EE81-FDDF92DC5AE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381416" y="-82118"/>
              <a:ext cx="1561630" cy="1014003"/>
            </a:xfrm>
            <a:prstGeom prst="rect">
              <a:avLst/>
            </a:prstGeom>
          </p:spPr>
        </p:pic>
      </p:grpSp>
      <p:graphicFrame>
        <p:nvGraphicFramePr>
          <p:cNvPr id="2" name="Table 8">
            <a:extLst>
              <a:ext uri="{FF2B5EF4-FFF2-40B4-BE49-F238E27FC236}">
                <a16:creationId xmlns:a16="http://schemas.microsoft.com/office/drawing/2014/main" id="{5E453F42-88E3-06F2-81A1-D3617FAF997A}"/>
              </a:ext>
            </a:extLst>
          </p:cNvPr>
          <p:cNvGraphicFramePr>
            <a:graphicFrameLocks noGrp="1"/>
          </p:cNvGraphicFramePr>
          <p:nvPr>
            <p:extLst>
              <p:ext uri="{D42A27DB-BD31-4B8C-83A1-F6EECF244321}">
                <p14:modId xmlns:p14="http://schemas.microsoft.com/office/powerpoint/2010/main" val="2068795246"/>
              </p:ext>
            </p:extLst>
          </p:nvPr>
        </p:nvGraphicFramePr>
        <p:xfrm>
          <a:off x="755238" y="1156821"/>
          <a:ext cx="8436459" cy="4634846"/>
        </p:xfrm>
        <a:graphic>
          <a:graphicData uri="http://schemas.openxmlformats.org/drawingml/2006/table">
            <a:tbl>
              <a:tblPr firstRow="1" firstCol="1">
                <a:tableStyleId>{F5AB1C69-6EDB-4FF4-983F-18BD219EF322}</a:tableStyleId>
              </a:tblPr>
              <a:tblGrid>
                <a:gridCol w="6030657">
                  <a:extLst>
                    <a:ext uri="{9D8B030D-6E8A-4147-A177-3AD203B41FA5}">
                      <a16:colId xmlns:a16="http://schemas.microsoft.com/office/drawing/2014/main" val="3729633059"/>
                    </a:ext>
                  </a:extLst>
                </a:gridCol>
                <a:gridCol w="2405802">
                  <a:extLst>
                    <a:ext uri="{9D8B030D-6E8A-4147-A177-3AD203B41FA5}">
                      <a16:colId xmlns:a16="http://schemas.microsoft.com/office/drawing/2014/main" val="567198508"/>
                    </a:ext>
                  </a:extLst>
                </a:gridCol>
              </a:tblGrid>
              <a:tr h="585106">
                <a:tc>
                  <a:txBody>
                    <a:bodyPr/>
                    <a:lstStyle/>
                    <a:p>
                      <a:pPr>
                        <a:lnSpc>
                          <a:spcPts val="1200"/>
                        </a:lnSpc>
                        <a:spcBef>
                          <a:spcPts val="300"/>
                        </a:spcBef>
                        <a:spcAft>
                          <a:spcPts val="300"/>
                        </a:spcAft>
                      </a:pPr>
                      <a:r>
                        <a:rPr lang="en-GB" sz="1600" b="0" dirty="0">
                          <a:solidFill>
                            <a:schemeClr val="bg1"/>
                          </a:solidFill>
                          <a:effectLst/>
                          <a:latin typeface="Arial" panose="020B0604020202020204" pitchFamily="34" charset="0"/>
                          <a:cs typeface="Arial" panose="020B0604020202020204" pitchFamily="34" charset="0"/>
                        </a:rPr>
                        <a:t> </a:t>
                      </a:r>
                      <a:r>
                        <a:rPr lang="en-GB" sz="1600" b="0" dirty="0" err="1">
                          <a:solidFill>
                            <a:schemeClr val="bg1"/>
                          </a:solidFill>
                          <a:effectLst/>
                          <a:latin typeface="Arial" panose="020B0604020202020204" pitchFamily="34" charset="0"/>
                          <a:cs typeface="Arial" panose="020B0604020202020204" pitchFamily="34" charset="0"/>
                        </a:rPr>
                        <a:t>Descripción</a:t>
                      </a:r>
                      <a:endParaRPr lang="en-US" sz="16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gradFill>
                      <a:gsLst>
                        <a:gs pos="0">
                          <a:srgbClr val="03C2BD"/>
                        </a:gs>
                        <a:gs pos="100000">
                          <a:srgbClr val="4E13DB"/>
                        </a:gs>
                      </a:gsLst>
                      <a:lin ang="3000000" scaled="0"/>
                    </a:gradFill>
                  </a:tcPr>
                </a:tc>
                <a:tc>
                  <a:txBody>
                    <a:bodyPr/>
                    <a:lstStyle/>
                    <a:p>
                      <a:pPr algn="ctr">
                        <a:lnSpc>
                          <a:spcPts val="1200"/>
                        </a:lnSpc>
                        <a:spcBef>
                          <a:spcPts val="300"/>
                        </a:spcBef>
                        <a:spcAft>
                          <a:spcPts val="300"/>
                        </a:spcAft>
                      </a:pPr>
                      <a:r>
                        <a:rPr lang="en-GB" sz="1600" b="0" dirty="0" err="1">
                          <a:solidFill>
                            <a:schemeClr val="bg1"/>
                          </a:solidFill>
                          <a:effectLst/>
                          <a:latin typeface="Arial" panose="020B0604020202020204" pitchFamily="34" charset="0"/>
                          <a:cs typeface="Arial" panose="020B0604020202020204" pitchFamily="34" charset="0"/>
                        </a:rPr>
                        <a:t>Valor</a:t>
                      </a:r>
                      <a:r>
                        <a:rPr lang="en-GB" sz="1600" b="0" dirty="0">
                          <a:solidFill>
                            <a:schemeClr val="bg1"/>
                          </a:solidFill>
                          <a:effectLst/>
                          <a:latin typeface="Arial" panose="020B0604020202020204" pitchFamily="34" charset="0"/>
                          <a:cs typeface="Arial" panose="020B0604020202020204" pitchFamily="34" charset="0"/>
                        </a:rPr>
                        <a:t> </a:t>
                      </a:r>
                      <a:r>
                        <a:rPr lang="en-GB" sz="1600" b="0" dirty="0" err="1">
                          <a:solidFill>
                            <a:schemeClr val="bg1"/>
                          </a:solidFill>
                          <a:effectLst/>
                          <a:latin typeface="Arial" panose="020B0604020202020204" pitchFamily="34" charset="0"/>
                          <a:cs typeface="Arial" panose="020B0604020202020204" pitchFamily="34" charset="0"/>
                        </a:rPr>
                        <a:t>estimado</a:t>
                      </a:r>
                      <a:r>
                        <a:rPr lang="en-GB" sz="1600" b="0" dirty="0">
                          <a:solidFill>
                            <a:schemeClr val="bg1"/>
                          </a:solidFill>
                          <a:effectLst/>
                          <a:latin typeface="Arial" panose="020B0604020202020204" pitchFamily="34" charset="0"/>
                          <a:cs typeface="Arial" panose="020B0604020202020204" pitchFamily="34" charset="0"/>
                        </a:rPr>
                        <a:t> (€)</a:t>
                      </a:r>
                      <a:endParaRPr lang="en-US" sz="16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gradFill>
                      <a:gsLst>
                        <a:gs pos="0">
                          <a:srgbClr val="03C2BD"/>
                        </a:gs>
                        <a:gs pos="100000">
                          <a:srgbClr val="4E13DB"/>
                        </a:gs>
                      </a:gsLst>
                      <a:lin ang="3000000" scaled="0"/>
                    </a:gradFill>
                  </a:tcPr>
                </a:tc>
                <a:extLst>
                  <a:ext uri="{0D108BD9-81ED-4DB2-BD59-A6C34878D82A}">
                    <a16:rowId xmlns:a16="http://schemas.microsoft.com/office/drawing/2014/main" val="2426214419"/>
                  </a:ext>
                </a:extLst>
              </a:tr>
              <a:tr h="404974">
                <a:tc>
                  <a:txBody>
                    <a:bodyPr/>
                    <a:lstStyle/>
                    <a:p>
                      <a:pPr>
                        <a:spcBef>
                          <a:spcPts val="600"/>
                        </a:spcBef>
                        <a:spcAft>
                          <a:spcPts val="600"/>
                        </a:spcAft>
                      </a:pP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Horas de </a:t>
                      </a: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funcionamiento</a:t>
                      </a: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anual</a:t>
                      </a: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de la </a:t>
                      </a: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instalación</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1000"/>
                        </a:spcAft>
                      </a:pPr>
                      <a:r>
                        <a:rPr lang="es-E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6,000 h</a:t>
                      </a:r>
                      <a:endParaRPr lang="en-US"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8200292"/>
                  </a:ext>
                </a:extLst>
              </a:tr>
              <a:tr h="404974">
                <a:tc>
                  <a:txBody>
                    <a:bodyPr/>
                    <a:lstStyle/>
                    <a:p>
                      <a:pPr>
                        <a:spcBef>
                          <a:spcPts val="600"/>
                        </a:spcBef>
                        <a:spcAft>
                          <a:spcPts val="600"/>
                        </a:spcAft>
                      </a:pP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Horas </a:t>
                      </a: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anuales</a:t>
                      </a: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de </a:t>
                      </a: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producción</a:t>
                      </a: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fotovoltaica</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1,200 h/</a:t>
                      </a:r>
                      <a:r>
                        <a:rPr lang="es-ES" sz="1800" noProof="1">
                          <a:solidFill>
                            <a:schemeClr val="tx1"/>
                          </a:solidFill>
                          <a:effectLst/>
                          <a:latin typeface="Arial" panose="020B0604020202020204" pitchFamily="34" charset="0"/>
                          <a:ea typeface="Times New Roman" panose="02020603050405020304" pitchFamily="18" charset="0"/>
                          <a:cs typeface="Arial" panose="020B0604020202020204" pitchFamily="34" charset="0"/>
                        </a:rPr>
                        <a:t>year</a:t>
                      </a:r>
                      <a:endParaRPr lang="es-ES" sz="1800" noProof="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6250244"/>
                  </a:ext>
                </a:extLst>
              </a:tr>
              <a:tr h="404974">
                <a:tc>
                  <a:txBody>
                    <a:bodyPr/>
                    <a:lstStyle/>
                    <a:p>
                      <a:pPr>
                        <a:spcBef>
                          <a:spcPts val="600"/>
                        </a:spcBef>
                        <a:spcAft>
                          <a:spcPts val="600"/>
                        </a:spcAft>
                      </a:pP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Producción</a:t>
                      </a: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de </a:t>
                      </a: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energía</a:t>
                      </a: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fotovoltaica</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3,600 </a:t>
                      </a:r>
                      <a:r>
                        <a:rPr lang="es-ES" sz="1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MWh</a:t>
                      </a:r>
                      <a:r>
                        <a:rPr lang="es-E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es-ES" sz="1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year</a:t>
                      </a:r>
                      <a:endParaRPr lang="en-US"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70496801"/>
                  </a:ext>
                </a:extLst>
              </a:tr>
              <a:tr h="404974">
                <a:tc>
                  <a:txBody>
                    <a:bodyPr/>
                    <a:lstStyle/>
                    <a:p>
                      <a:pPr>
                        <a:spcBef>
                          <a:spcPts val="600"/>
                        </a:spcBef>
                        <a:spcAft>
                          <a:spcPts val="600"/>
                        </a:spcAft>
                      </a:pP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Peajes</a:t>
                      </a: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y cargos de </a:t>
                      </a: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suministro</a:t>
                      </a: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eléctrico</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15 €/</a:t>
                      </a:r>
                      <a:r>
                        <a:rPr lang="es-ES" sz="1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MWh</a:t>
                      </a:r>
                      <a:endParaRPr lang="en-US"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98759143"/>
                  </a:ext>
                </a:extLst>
              </a:tr>
              <a:tr h="404974">
                <a:tc>
                  <a:txBody>
                    <a:bodyPr/>
                    <a:lstStyle/>
                    <a:p>
                      <a:pPr>
                        <a:spcBef>
                          <a:spcPts val="600"/>
                        </a:spcBef>
                        <a:spcAft>
                          <a:spcPts val="600"/>
                        </a:spcAft>
                      </a:pP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Personal, </a:t>
                      </a: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mantenimiento</a:t>
                      </a: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y </a:t>
                      </a: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reparaciones</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250,000 €</a:t>
                      </a:r>
                      <a:endParaRPr lang="en-US"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85633245"/>
                  </a:ext>
                </a:extLst>
              </a:tr>
              <a:tr h="404974">
                <a:tc>
                  <a:txBody>
                    <a:bodyPr/>
                    <a:lstStyle/>
                    <a:p>
                      <a:pPr>
                        <a:spcBef>
                          <a:spcPts val="600"/>
                        </a:spcBef>
                        <a:spcAft>
                          <a:spcPts val="600"/>
                        </a:spcAft>
                      </a:pP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Consumo</a:t>
                      </a: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de </a:t>
                      </a: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energía</a:t>
                      </a: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eléctrica</a:t>
                      </a: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de la planta</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 </a:t>
                      </a:r>
                      <a:r>
                        <a:rPr lang="es-ES" sz="1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MWh</a:t>
                      </a:r>
                      <a:endParaRPr lang="en-US"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68646180"/>
                  </a:ext>
                </a:extLst>
              </a:tr>
              <a:tr h="404974">
                <a:tc>
                  <a:txBody>
                    <a:bodyPr/>
                    <a:lstStyle/>
                    <a:p>
                      <a:pPr>
                        <a:spcBef>
                          <a:spcPts val="600"/>
                        </a:spcBef>
                        <a:spcAft>
                          <a:spcPts val="600"/>
                        </a:spcAft>
                      </a:pP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Precio</a:t>
                      </a: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del Power purchasing agreement (PPA)</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n-GB"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55 €/MWh</a:t>
                      </a:r>
                      <a:endParaRPr lang="en-US"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3693010"/>
                  </a:ext>
                </a:extLst>
              </a:tr>
              <a:tr h="404974">
                <a:tc>
                  <a:txBody>
                    <a:bodyPr/>
                    <a:lstStyle/>
                    <a:p>
                      <a:pPr>
                        <a:spcBef>
                          <a:spcPts val="600"/>
                        </a:spcBef>
                        <a:spcAft>
                          <a:spcPts val="600"/>
                        </a:spcAft>
                      </a:pP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Periodo</a:t>
                      </a: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de </a:t>
                      </a: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depreciación</a:t>
                      </a: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de la planta de </a:t>
                      </a: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hidrógeno</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n-GB"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25 years</a:t>
                      </a:r>
                      <a:endParaRPr lang="en-US"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54444467"/>
                  </a:ext>
                </a:extLst>
              </a:tr>
              <a:tr h="404974">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Periodo</a:t>
                      </a: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de </a:t>
                      </a: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depreciación</a:t>
                      </a: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de la planta </a:t>
                      </a: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fotovoltaica</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25 </a:t>
                      </a:r>
                      <a:r>
                        <a:rPr lang="es-ES" sz="18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years</a:t>
                      </a:r>
                      <a:endParaRPr lang="en-US"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27460161"/>
                  </a:ext>
                </a:extLst>
              </a:tr>
              <a:tr h="404974">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s-ES"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TOTAL OPEX</a:t>
                      </a:r>
                      <a:endParaRPr lang="en-US"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1,258,000 €/</a:t>
                      </a:r>
                      <a:r>
                        <a:rPr lang="es-ES" sz="1800" b="1"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year</a:t>
                      </a:r>
                      <a:endParaRPr lang="en-US"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69231714"/>
                  </a:ext>
                </a:extLst>
              </a:tr>
            </a:tbl>
          </a:graphicData>
        </a:graphic>
      </p:graphicFrame>
    </p:spTree>
    <p:extLst>
      <p:ext uri="{BB962C8B-B14F-4D97-AF65-F5344CB8AC3E}">
        <p14:creationId xmlns:p14="http://schemas.microsoft.com/office/powerpoint/2010/main" val="1444464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C68AC2AD-452C-576B-FCCF-DDBC37D9ACC3}"/>
              </a:ext>
            </a:extLst>
          </p:cNvPr>
          <p:cNvGrpSpPr/>
          <p:nvPr/>
        </p:nvGrpSpPr>
        <p:grpSpPr>
          <a:xfrm>
            <a:off x="755239" y="-82118"/>
            <a:ext cx="8436458" cy="1014003"/>
            <a:chOff x="755239" y="-82118"/>
            <a:chExt cx="8436458" cy="1014003"/>
          </a:xfrm>
        </p:grpSpPr>
        <p:sp>
          <p:nvSpPr>
            <p:cNvPr id="11" name="Redondear rectángulo de esquina diagonal 10">
              <a:extLst>
                <a:ext uri="{FF2B5EF4-FFF2-40B4-BE49-F238E27FC236}">
                  <a16:creationId xmlns:a16="http://schemas.microsoft.com/office/drawing/2014/main" id="{76307FD3-3E79-F7CF-544C-6718BF290F49}"/>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Redondear rectángulo de esquina diagonal 11">
              <a:extLst>
                <a:ext uri="{FF2B5EF4-FFF2-40B4-BE49-F238E27FC236}">
                  <a16:creationId xmlns:a16="http://schemas.microsoft.com/office/drawing/2014/main" id="{20593BF2-3359-07B9-EC5C-070C50AB3006}"/>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CuadroTexto 12">
              <a:extLst>
                <a:ext uri="{FF2B5EF4-FFF2-40B4-BE49-F238E27FC236}">
                  <a16:creationId xmlns:a16="http://schemas.microsoft.com/office/drawing/2014/main" id="{1ADA7632-3083-655C-D64D-043489E03F1B}"/>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Previsión de ingresos y otros datos</a:t>
              </a:r>
            </a:p>
          </p:txBody>
        </p:sp>
        <p:pic>
          <p:nvPicPr>
            <p:cNvPr id="14" name="Picture 11" descr="A black background with green letters and numbers&#10;&#10;AI-generated content may be incorrect.">
              <a:extLst>
                <a:ext uri="{FF2B5EF4-FFF2-40B4-BE49-F238E27FC236}">
                  <a16:creationId xmlns:a16="http://schemas.microsoft.com/office/drawing/2014/main" id="{6CF22550-66B8-EDAC-EE81-FDDF92DC5AE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381416" y="-82118"/>
              <a:ext cx="1561630" cy="1014003"/>
            </a:xfrm>
            <a:prstGeom prst="rect">
              <a:avLst/>
            </a:prstGeom>
          </p:spPr>
        </p:pic>
      </p:grpSp>
      <p:graphicFrame>
        <p:nvGraphicFramePr>
          <p:cNvPr id="2" name="Table 8">
            <a:extLst>
              <a:ext uri="{FF2B5EF4-FFF2-40B4-BE49-F238E27FC236}">
                <a16:creationId xmlns:a16="http://schemas.microsoft.com/office/drawing/2014/main" id="{5E453F42-88E3-06F2-81A1-D3617FAF997A}"/>
              </a:ext>
            </a:extLst>
          </p:cNvPr>
          <p:cNvGraphicFramePr>
            <a:graphicFrameLocks noGrp="1"/>
          </p:cNvGraphicFramePr>
          <p:nvPr>
            <p:extLst>
              <p:ext uri="{D42A27DB-BD31-4B8C-83A1-F6EECF244321}">
                <p14:modId xmlns:p14="http://schemas.microsoft.com/office/powerpoint/2010/main" val="657084585"/>
              </p:ext>
            </p:extLst>
          </p:nvPr>
        </p:nvGraphicFramePr>
        <p:xfrm>
          <a:off x="755238" y="1156821"/>
          <a:ext cx="8436459" cy="2609976"/>
        </p:xfrm>
        <a:graphic>
          <a:graphicData uri="http://schemas.openxmlformats.org/drawingml/2006/table">
            <a:tbl>
              <a:tblPr firstRow="1" firstCol="1">
                <a:tableStyleId>{F5AB1C69-6EDB-4FF4-983F-18BD219EF322}</a:tableStyleId>
              </a:tblPr>
              <a:tblGrid>
                <a:gridCol w="6030657">
                  <a:extLst>
                    <a:ext uri="{9D8B030D-6E8A-4147-A177-3AD203B41FA5}">
                      <a16:colId xmlns:a16="http://schemas.microsoft.com/office/drawing/2014/main" val="3729633059"/>
                    </a:ext>
                  </a:extLst>
                </a:gridCol>
                <a:gridCol w="2405802">
                  <a:extLst>
                    <a:ext uri="{9D8B030D-6E8A-4147-A177-3AD203B41FA5}">
                      <a16:colId xmlns:a16="http://schemas.microsoft.com/office/drawing/2014/main" val="567198508"/>
                    </a:ext>
                  </a:extLst>
                </a:gridCol>
              </a:tblGrid>
              <a:tr h="585106">
                <a:tc>
                  <a:txBody>
                    <a:bodyPr/>
                    <a:lstStyle/>
                    <a:p>
                      <a:pPr>
                        <a:lnSpc>
                          <a:spcPts val="1200"/>
                        </a:lnSpc>
                        <a:spcBef>
                          <a:spcPts val="300"/>
                        </a:spcBef>
                        <a:spcAft>
                          <a:spcPts val="300"/>
                        </a:spcAft>
                      </a:pPr>
                      <a:r>
                        <a:rPr lang="en-GB" sz="1600" b="0" dirty="0">
                          <a:solidFill>
                            <a:schemeClr val="bg1"/>
                          </a:solidFill>
                          <a:effectLst/>
                          <a:latin typeface="Arial" panose="020B0604020202020204" pitchFamily="34" charset="0"/>
                          <a:cs typeface="Arial" panose="020B0604020202020204" pitchFamily="34" charset="0"/>
                        </a:rPr>
                        <a:t> </a:t>
                      </a:r>
                      <a:r>
                        <a:rPr lang="en-GB" sz="1600" b="0" dirty="0" err="1">
                          <a:solidFill>
                            <a:schemeClr val="bg1"/>
                          </a:solidFill>
                          <a:effectLst/>
                          <a:latin typeface="Arial" panose="020B0604020202020204" pitchFamily="34" charset="0"/>
                          <a:cs typeface="Arial" panose="020B0604020202020204" pitchFamily="34" charset="0"/>
                        </a:rPr>
                        <a:t>Descripción</a:t>
                      </a:r>
                      <a:endParaRPr lang="en-US" sz="16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gradFill>
                      <a:gsLst>
                        <a:gs pos="0">
                          <a:srgbClr val="03C2BD"/>
                        </a:gs>
                        <a:gs pos="100000">
                          <a:srgbClr val="4E13DB"/>
                        </a:gs>
                      </a:gsLst>
                      <a:lin ang="3000000" scaled="0"/>
                    </a:gradFill>
                  </a:tcPr>
                </a:tc>
                <a:tc>
                  <a:txBody>
                    <a:bodyPr/>
                    <a:lstStyle/>
                    <a:p>
                      <a:pPr algn="ctr">
                        <a:lnSpc>
                          <a:spcPts val="1200"/>
                        </a:lnSpc>
                        <a:spcBef>
                          <a:spcPts val="300"/>
                        </a:spcBef>
                        <a:spcAft>
                          <a:spcPts val="300"/>
                        </a:spcAft>
                      </a:pPr>
                      <a:r>
                        <a:rPr lang="en-GB" sz="1600" b="0" dirty="0" err="1">
                          <a:solidFill>
                            <a:schemeClr val="bg1"/>
                          </a:solidFill>
                          <a:effectLst/>
                          <a:latin typeface="Arial" panose="020B0604020202020204" pitchFamily="34" charset="0"/>
                          <a:cs typeface="Arial" panose="020B0604020202020204" pitchFamily="34" charset="0"/>
                        </a:rPr>
                        <a:t>Valor</a:t>
                      </a:r>
                      <a:endParaRPr lang="en-US" sz="16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gradFill>
                      <a:gsLst>
                        <a:gs pos="0">
                          <a:srgbClr val="03C2BD"/>
                        </a:gs>
                        <a:gs pos="100000">
                          <a:srgbClr val="4E13DB"/>
                        </a:gs>
                      </a:gsLst>
                      <a:lin ang="3000000" scaled="0"/>
                    </a:gradFill>
                  </a:tcPr>
                </a:tc>
                <a:extLst>
                  <a:ext uri="{0D108BD9-81ED-4DB2-BD59-A6C34878D82A}">
                    <a16:rowId xmlns:a16="http://schemas.microsoft.com/office/drawing/2014/main" val="2426214419"/>
                  </a:ext>
                </a:extLst>
              </a:tr>
              <a:tr h="404974">
                <a:tc>
                  <a:txBody>
                    <a:bodyPr/>
                    <a:lstStyle/>
                    <a:p>
                      <a:pPr>
                        <a:spcBef>
                          <a:spcPts val="600"/>
                        </a:spcBef>
                        <a:spcAft>
                          <a:spcPts val="600"/>
                        </a:spcAft>
                      </a:pP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Horas de funcionamiento de la instalación al año</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1000"/>
                        </a:spcAft>
                      </a:pPr>
                      <a:r>
                        <a:rPr lang="es-E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6,000 h</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8200292"/>
                  </a:ext>
                </a:extLst>
              </a:tr>
              <a:tr h="404974">
                <a:tc>
                  <a:txBody>
                    <a:bodyPr/>
                    <a:lstStyle/>
                    <a:p>
                      <a:pPr>
                        <a:spcBef>
                          <a:spcPts val="600"/>
                        </a:spcBef>
                        <a:spcAft>
                          <a:spcPts val="600"/>
                        </a:spcAft>
                      </a:pPr>
                      <a:r>
                        <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Producción horaria de hidrógeno </a:t>
                      </a: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45 kg/h</a:t>
                      </a:r>
                      <a:endParaRPr lang="es-ES" sz="1800" b="0" noProof="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6250244"/>
                  </a:ext>
                </a:extLst>
              </a:tr>
              <a:tr h="404974">
                <a:tc>
                  <a:txBody>
                    <a:bodyPr/>
                    <a:lstStyle/>
                    <a:p>
                      <a:pPr>
                        <a:spcBef>
                          <a:spcPts val="600"/>
                        </a:spcBef>
                        <a:spcAft>
                          <a:spcPts val="600"/>
                        </a:spcAft>
                      </a:pP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Producción anual de hidrógeno</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270.000 </a:t>
                      </a:r>
                      <a:r>
                        <a:rPr lang="es-ES"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kg/año</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70496801"/>
                  </a:ext>
                </a:extLst>
              </a:tr>
              <a:tr h="404974">
                <a:tc>
                  <a:txBody>
                    <a:bodyPr/>
                    <a:lstStyle/>
                    <a:p>
                      <a:pPr>
                        <a:spcBef>
                          <a:spcPts val="600"/>
                        </a:spcBef>
                        <a:spcAft>
                          <a:spcPts val="600"/>
                        </a:spcAft>
                      </a:pPr>
                      <a:r>
                        <a:rPr lang="es-ES" sz="1800" b="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Precio de </a:t>
                      </a:r>
                      <a:r>
                        <a:rPr lang="es-E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venta del hidrógeno</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7 €/kg</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98759143"/>
                  </a:ext>
                </a:extLst>
              </a:tr>
              <a:tr h="404974">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PREVISIÓN DE INGRESOS</a:t>
                      </a:r>
                      <a:endParaRPr lang="en-US"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1.890.000 €/año</a:t>
                      </a:r>
                      <a:endParaRPr lang="en-US"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85633245"/>
                  </a:ext>
                </a:extLst>
              </a:tr>
            </a:tbl>
          </a:graphicData>
        </a:graphic>
      </p:graphicFrame>
      <p:graphicFrame>
        <p:nvGraphicFramePr>
          <p:cNvPr id="3" name="Table 8">
            <a:extLst>
              <a:ext uri="{FF2B5EF4-FFF2-40B4-BE49-F238E27FC236}">
                <a16:creationId xmlns:a16="http://schemas.microsoft.com/office/drawing/2014/main" id="{E2A117A3-6739-6AC3-EC62-E8B3DB6175D5}"/>
              </a:ext>
            </a:extLst>
          </p:cNvPr>
          <p:cNvGraphicFramePr>
            <a:graphicFrameLocks noGrp="1"/>
          </p:cNvGraphicFramePr>
          <p:nvPr>
            <p:extLst>
              <p:ext uri="{D42A27DB-BD31-4B8C-83A1-F6EECF244321}">
                <p14:modId xmlns:p14="http://schemas.microsoft.com/office/powerpoint/2010/main" val="3010853699"/>
              </p:ext>
            </p:extLst>
          </p:nvPr>
        </p:nvGraphicFramePr>
        <p:xfrm>
          <a:off x="755237" y="3766797"/>
          <a:ext cx="8436459" cy="2429844"/>
        </p:xfrm>
        <a:graphic>
          <a:graphicData uri="http://schemas.openxmlformats.org/drawingml/2006/table">
            <a:tbl>
              <a:tblPr firstRow="1" firstCol="1">
                <a:tableStyleId>{F5AB1C69-6EDB-4FF4-983F-18BD219EF322}</a:tableStyleId>
              </a:tblPr>
              <a:tblGrid>
                <a:gridCol w="6030657">
                  <a:extLst>
                    <a:ext uri="{9D8B030D-6E8A-4147-A177-3AD203B41FA5}">
                      <a16:colId xmlns:a16="http://schemas.microsoft.com/office/drawing/2014/main" val="3729633059"/>
                    </a:ext>
                  </a:extLst>
                </a:gridCol>
                <a:gridCol w="2405802">
                  <a:extLst>
                    <a:ext uri="{9D8B030D-6E8A-4147-A177-3AD203B41FA5}">
                      <a16:colId xmlns:a16="http://schemas.microsoft.com/office/drawing/2014/main" val="567198508"/>
                    </a:ext>
                  </a:extLst>
                </a:gridCol>
              </a:tblGrid>
              <a:tr h="404974">
                <a:tc>
                  <a:txBody>
                    <a:bodyPr/>
                    <a:lstStyle/>
                    <a:p>
                      <a:pPr marL="0" algn="l" defTabSz="914400" rtl="0" eaLnBrk="1" latinLnBrk="0" hangingPunct="1">
                        <a:spcBef>
                          <a:spcPts val="600"/>
                        </a:spcBef>
                        <a:spcAft>
                          <a:spcPts val="600"/>
                        </a:spcAft>
                      </a:pPr>
                      <a:endParaRPr lang="en-US" sz="1800" b="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noFill/>
                  </a:tcPr>
                </a:tc>
                <a:tc>
                  <a:txBody>
                    <a:bodyPr/>
                    <a:lstStyle/>
                    <a:p>
                      <a:pPr algn="ctr">
                        <a:spcBef>
                          <a:spcPts val="600"/>
                        </a:spcBef>
                        <a:spcAft>
                          <a:spcPts val="600"/>
                        </a:spcAft>
                      </a:pPr>
                      <a:endParaRPr lang="en-US" sz="1800" b="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623864540"/>
                  </a:ext>
                </a:extLst>
              </a:tr>
              <a:tr h="404974">
                <a:tc>
                  <a:txBody>
                    <a:bodyPr/>
                    <a:lstStyle/>
                    <a:p>
                      <a:pPr marL="0" algn="l" defTabSz="914400" rtl="0" eaLnBrk="1" latinLnBrk="0" hangingPunct="1">
                        <a:spcBef>
                          <a:spcPts val="600"/>
                        </a:spcBef>
                        <a:spcAft>
                          <a:spcPts val="600"/>
                        </a:spcAft>
                      </a:pPr>
                      <a:r>
                        <a:rPr lang="es-ES" sz="1800" b="0" kern="12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Proporción </a:t>
                      </a:r>
                      <a:r>
                        <a:rPr lang="es-ES" sz="1800" b="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de capital circulante </a:t>
                      </a:r>
                      <a:r>
                        <a:rPr lang="es-ES" sz="1800" b="0" kern="12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sobre </a:t>
                      </a:r>
                      <a:r>
                        <a:rPr lang="es-ES" sz="1800" b="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CAPEX</a:t>
                      </a:r>
                      <a:endParaRPr lang="en-US" sz="1800" b="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b="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n-US" sz="1800" b="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8200292"/>
                  </a:ext>
                </a:extLst>
              </a:tr>
              <a:tr h="404974">
                <a:tc>
                  <a:txBody>
                    <a:bodyPr/>
                    <a:lstStyle/>
                    <a:p>
                      <a:pPr marL="0" algn="l" defTabSz="914400" rtl="0" eaLnBrk="1" latinLnBrk="0" hangingPunct="1">
                        <a:spcBef>
                          <a:spcPts val="600"/>
                        </a:spcBef>
                        <a:spcAft>
                          <a:spcPts val="600"/>
                        </a:spcAft>
                      </a:pPr>
                      <a:r>
                        <a:rPr lang="en-GB" sz="1800" b="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Periodo de amortización de la planta</a:t>
                      </a:r>
                      <a:endParaRPr lang="en-US" sz="1800" b="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n-GB" sz="1800" b="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25 años</a:t>
                      </a:r>
                      <a:endParaRPr lang="en-US" sz="1800" b="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6250244"/>
                  </a:ext>
                </a:extLst>
              </a:tr>
              <a:tr h="404974">
                <a:tc>
                  <a:txBody>
                    <a:bodyPr/>
                    <a:lstStyle/>
                    <a:p>
                      <a:pPr>
                        <a:spcBef>
                          <a:spcPts val="600"/>
                        </a:spcBef>
                        <a:spcAft>
                          <a:spcPts val="600"/>
                        </a:spcAft>
                      </a:pPr>
                      <a:r>
                        <a:rPr lang="en-GB" sz="1800" b="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Periodo de amortización de la instalación fotovoltaica</a:t>
                      </a:r>
                      <a:endParaRPr lang="en-US" sz="1800" b="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n-GB" sz="1800" b="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25 años</a:t>
                      </a:r>
                      <a:endParaRPr lang="en-US" sz="1800" b="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70496801"/>
                  </a:ext>
                </a:extLst>
              </a:tr>
              <a:tr h="404974">
                <a:tc>
                  <a:txBody>
                    <a:bodyPr/>
                    <a:lstStyle/>
                    <a:p>
                      <a:pPr>
                        <a:spcBef>
                          <a:spcPts val="600"/>
                        </a:spcBef>
                        <a:spcAft>
                          <a:spcPts val="600"/>
                        </a:spcAft>
                      </a:pPr>
                      <a:r>
                        <a:rPr lang="es-ES" sz="1800" b="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Tipo impositivo sobre el beneficio</a:t>
                      </a:r>
                      <a:endParaRPr lang="en-US" sz="1800" b="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b="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n-US" sz="1800" b="0"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98759143"/>
                  </a:ext>
                </a:extLst>
              </a:tr>
              <a:tr h="404974">
                <a:tc>
                  <a:txBody>
                    <a:bodyPr/>
                    <a:lstStyle/>
                    <a:p>
                      <a:pPr marL="0" algn="l" rtl="0" eaLnBrk="1" fontAlgn="t" latinLnBrk="0" hangingPunct="1">
                        <a:spcBef>
                          <a:spcPts val="600"/>
                        </a:spcBef>
                        <a:spcAft>
                          <a:spcPts val="600"/>
                        </a:spcAft>
                      </a:pPr>
                      <a:r>
                        <a:rPr lang="en-US" sz="1800" b="0" i="0" u="none" strike="noStrike"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Coste medio ponderado del capital (WACC)</a:t>
                      </a:r>
                      <a:endParaRPr lang="en-US" sz="1800" b="0" i="0" u="none" strike="noStrike" dirty="0">
                        <a:effectLst/>
                        <a:latin typeface="Arial" panose="020B0604020202020204" pitchFamily="34" charset="0"/>
                      </a:endParaRPr>
                    </a:p>
                  </a:txBody>
                  <a:tcPr marL="68580" marR="68580" marT="9525" marB="0" anchor="ctr">
                    <a:solidFill>
                      <a:schemeClr val="accent3">
                        <a:lumMod val="40000"/>
                        <a:lumOff val="60000"/>
                      </a:schemeClr>
                    </a:solidFill>
                  </a:tcPr>
                </a:tc>
                <a:tc>
                  <a:txBody>
                    <a:bodyPr/>
                    <a:lstStyle/>
                    <a:p>
                      <a:pPr marL="0" algn="ctr" rtl="0" eaLnBrk="1" fontAlgn="t" latinLnBrk="0" hangingPunct="1">
                        <a:spcBef>
                          <a:spcPts val="600"/>
                        </a:spcBef>
                        <a:spcAft>
                          <a:spcPts val="600"/>
                        </a:spcAft>
                      </a:pPr>
                      <a:r>
                        <a:rPr lang="en-GB" sz="1800" b="0" i="0" u="none" strike="noStrike"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n-GB" sz="1800" b="0" i="0" u="none" strike="noStrike" dirty="0">
                        <a:effectLst/>
                        <a:latin typeface="Arial" panose="020B0604020202020204" pitchFamily="34" charset="0"/>
                      </a:endParaRPr>
                    </a:p>
                  </a:txBody>
                  <a:tcPr marL="68580" marR="68580" marT="9525" marB="0" anchor="ctr"/>
                </a:tc>
                <a:extLst>
                  <a:ext uri="{0D108BD9-81ED-4DB2-BD59-A6C34878D82A}">
                    <a16:rowId xmlns:a16="http://schemas.microsoft.com/office/drawing/2014/main" val="885633245"/>
                  </a:ext>
                </a:extLst>
              </a:tr>
            </a:tbl>
          </a:graphicData>
        </a:graphic>
      </p:graphicFrame>
    </p:spTree>
    <p:extLst>
      <p:ext uri="{BB962C8B-B14F-4D97-AF65-F5344CB8AC3E}">
        <p14:creationId xmlns:p14="http://schemas.microsoft.com/office/powerpoint/2010/main" val="2816369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C68AC2AD-452C-576B-FCCF-DDBC37D9ACC3}"/>
              </a:ext>
            </a:extLst>
          </p:cNvPr>
          <p:cNvGrpSpPr/>
          <p:nvPr/>
        </p:nvGrpSpPr>
        <p:grpSpPr>
          <a:xfrm>
            <a:off x="755239" y="-82118"/>
            <a:ext cx="8436458" cy="1014003"/>
            <a:chOff x="755239" y="-82118"/>
            <a:chExt cx="8436458" cy="1014003"/>
          </a:xfrm>
        </p:grpSpPr>
        <p:sp>
          <p:nvSpPr>
            <p:cNvPr id="11" name="Redondear rectángulo de esquina diagonal 10">
              <a:extLst>
                <a:ext uri="{FF2B5EF4-FFF2-40B4-BE49-F238E27FC236}">
                  <a16:creationId xmlns:a16="http://schemas.microsoft.com/office/drawing/2014/main" id="{76307FD3-3E79-F7CF-544C-6718BF290F49}"/>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Redondear rectángulo de esquina diagonal 11">
              <a:extLst>
                <a:ext uri="{FF2B5EF4-FFF2-40B4-BE49-F238E27FC236}">
                  <a16:creationId xmlns:a16="http://schemas.microsoft.com/office/drawing/2014/main" id="{20593BF2-3359-07B9-EC5C-070C50AB3006}"/>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CuadroTexto 12">
              <a:extLst>
                <a:ext uri="{FF2B5EF4-FFF2-40B4-BE49-F238E27FC236}">
                  <a16:creationId xmlns:a16="http://schemas.microsoft.com/office/drawing/2014/main" id="{1ADA7632-3083-655C-D64D-043489E03F1B}"/>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Análisis de rentabilidad</a:t>
              </a:r>
            </a:p>
          </p:txBody>
        </p:sp>
        <p:pic>
          <p:nvPicPr>
            <p:cNvPr id="14" name="Picture 11" descr="A black background with green letters and numbers&#10;&#10;AI-generated content may be incorrect.">
              <a:extLst>
                <a:ext uri="{FF2B5EF4-FFF2-40B4-BE49-F238E27FC236}">
                  <a16:creationId xmlns:a16="http://schemas.microsoft.com/office/drawing/2014/main" id="{6CF22550-66B8-EDAC-EE81-FDDF92DC5AE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381416" y="-82118"/>
              <a:ext cx="1561630" cy="1014003"/>
            </a:xfrm>
            <a:prstGeom prst="rect">
              <a:avLst/>
            </a:prstGeom>
          </p:spPr>
        </p:pic>
      </p:grpSp>
      <p:graphicFrame>
        <p:nvGraphicFramePr>
          <p:cNvPr id="2" name="Table 8">
            <a:extLst>
              <a:ext uri="{FF2B5EF4-FFF2-40B4-BE49-F238E27FC236}">
                <a16:creationId xmlns:a16="http://schemas.microsoft.com/office/drawing/2014/main" id="{5E453F42-88E3-06F2-81A1-D3617FAF997A}"/>
              </a:ext>
            </a:extLst>
          </p:cNvPr>
          <p:cNvGraphicFramePr>
            <a:graphicFrameLocks noGrp="1"/>
          </p:cNvGraphicFramePr>
          <p:nvPr>
            <p:extLst>
              <p:ext uri="{D42A27DB-BD31-4B8C-83A1-F6EECF244321}">
                <p14:modId xmlns:p14="http://schemas.microsoft.com/office/powerpoint/2010/main" val="937501599"/>
              </p:ext>
            </p:extLst>
          </p:nvPr>
        </p:nvGraphicFramePr>
        <p:xfrm>
          <a:off x="755238" y="1156821"/>
          <a:ext cx="8436459" cy="3872513"/>
        </p:xfrm>
        <a:graphic>
          <a:graphicData uri="http://schemas.openxmlformats.org/drawingml/2006/table">
            <a:tbl>
              <a:tblPr firstRow="1" firstCol="1">
                <a:tableStyleId>{F5AB1C69-6EDB-4FF4-983F-18BD219EF322}</a:tableStyleId>
              </a:tblPr>
              <a:tblGrid>
                <a:gridCol w="4692507">
                  <a:extLst>
                    <a:ext uri="{9D8B030D-6E8A-4147-A177-3AD203B41FA5}">
                      <a16:colId xmlns:a16="http://schemas.microsoft.com/office/drawing/2014/main" val="3729633059"/>
                    </a:ext>
                  </a:extLst>
                </a:gridCol>
                <a:gridCol w="1871976">
                  <a:extLst>
                    <a:ext uri="{9D8B030D-6E8A-4147-A177-3AD203B41FA5}">
                      <a16:colId xmlns:a16="http://schemas.microsoft.com/office/drawing/2014/main" val="2650199067"/>
                    </a:ext>
                  </a:extLst>
                </a:gridCol>
                <a:gridCol w="1871976">
                  <a:extLst>
                    <a:ext uri="{9D8B030D-6E8A-4147-A177-3AD203B41FA5}">
                      <a16:colId xmlns:a16="http://schemas.microsoft.com/office/drawing/2014/main" val="567198508"/>
                    </a:ext>
                  </a:extLst>
                </a:gridCol>
              </a:tblGrid>
              <a:tr h="535673">
                <a:tc>
                  <a:txBody>
                    <a:bodyPr/>
                    <a:lstStyle/>
                    <a:p>
                      <a:pPr>
                        <a:lnSpc>
                          <a:spcPts val="1200"/>
                        </a:lnSpc>
                        <a:spcBef>
                          <a:spcPts val="300"/>
                        </a:spcBef>
                        <a:spcAft>
                          <a:spcPts val="300"/>
                        </a:spcAft>
                      </a:pPr>
                      <a:r>
                        <a:rPr lang="en-GB" sz="1600" b="0" dirty="0">
                          <a:solidFill>
                            <a:schemeClr val="bg1"/>
                          </a:solidFill>
                          <a:effectLst/>
                          <a:latin typeface="Arial" panose="020B0604020202020204" pitchFamily="34" charset="0"/>
                          <a:cs typeface="Arial" panose="020B0604020202020204" pitchFamily="34" charset="0"/>
                        </a:rPr>
                        <a:t> </a:t>
                      </a:r>
                      <a:r>
                        <a:rPr lang="en-GB" sz="1600" b="0" dirty="0" err="1">
                          <a:solidFill>
                            <a:schemeClr val="bg1"/>
                          </a:solidFill>
                          <a:effectLst/>
                          <a:latin typeface="Arial" panose="020B0604020202020204" pitchFamily="34" charset="0"/>
                          <a:cs typeface="Arial" panose="020B0604020202020204" pitchFamily="34" charset="0"/>
                        </a:rPr>
                        <a:t>Artículo</a:t>
                      </a:r>
                      <a:endParaRPr lang="en-US" sz="16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gradFill>
                      <a:gsLst>
                        <a:gs pos="0">
                          <a:srgbClr val="03C2BD"/>
                        </a:gs>
                        <a:gs pos="100000">
                          <a:srgbClr val="4E13DB"/>
                        </a:gs>
                      </a:gsLst>
                      <a:lin ang="3000000" scaled="0"/>
                    </a:gradFill>
                  </a:tcPr>
                </a:tc>
                <a:tc>
                  <a:txBody>
                    <a:bodyPr/>
                    <a:lstStyle/>
                    <a:p>
                      <a:pPr marL="0" marR="0" lvl="0" indent="0" algn="ctr" defTabSz="914400" rtl="0" eaLnBrk="1" fontAlgn="auto" latinLnBrk="0" hangingPunct="1">
                        <a:lnSpc>
                          <a:spcPts val="1200"/>
                        </a:lnSpc>
                        <a:spcBef>
                          <a:spcPts val="300"/>
                        </a:spcBef>
                        <a:spcAft>
                          <a:spcPts val="300"/>
                        </a:spcAft>
                        <a:buClrTx/>
                        <a:buSzTx/>
                        <a:buFontTx/>
                        <a:buNone/>
                        <a:tabLst/>
                        <a:defRPr/>
                      </a:pPr>
                      <a:r>
                        <a:rPr lang="en-GB" sz="1600" b="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Año</a:t>
                      </a:r>
                      <a:r>
                        <a:rPr lang="en-GB" sz="16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0 (€)</a:t>
                      </a:r>
                      <a:endParaRPr lang="en-US" sz="1600" b="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gradFill>
                      <a:gsLst>
                        <a:gs pos="0">
                          <a:srgbClr val="03C2BD"/>
                        </a:gs>
                        <a:gs pos="100000">
                          <a:srgbClr val="4E13DB"/>
                        </a:gs>
                      </a:gsLst>
                      <a:lin ang="3000000" scaled="0"/>
                    </a:gradFill>
                  </a:tcPr>
                </a:tc>
                <a:tc>
                  <a:txBody>
                    <a:bodyPr/>
                    <a:lstStyle/>
                    <a:p>
                      <a:pPr algn="ctr">
                        <a:lnSpc>
                          <a:spcPts val="1200"/>
                        </a:lnSpc>
                        <a:spcBef>
                          <a:spcPts val="300"/>
                        </a:spcBef>
                        <a:spcAft>
                          <a:spcPts val="300"/>
                        </a:spcAft>
                      </a:pPr>
                      <a:r>
                        <a:rPr lang="es-ES" sz="1600" b="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Años 1-20 (€)</a:t>
                      </a:r>
                      <a:endParaRPr lang="en-US" sz="1600" b="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gradFill>
                      <a:gsLst>
                        <a:gs pos="0">
                          <a:srgbClr val="03C2BD"/>
                        </a:gs>
                        <a:gs pos="100000">
                          <a:srgbClr val="4E13DB"/>
                        </a:gs>
                      </a:gsLst>
                      <a:lin ang="3000000" scaled="0"/>
                    </a:gradFill>
                  </a:tcPr>
                </a:tc>
                <a:extLst>
                  <a:ext uri="{0D108BD9-81ED-4DB2-BD59-A6C34878D82A}">
                    <a16:rowId xmlns:a16="http://schemas.microsoft.com/office/drawing/2014/main" val="2426214419"/>
                  </a:ext>
                </a:extLst>
              </a:tr>
              <a:tr h="370760">
                <a:tc>
                  <a:txBody>
                    <a:bodyPr/>
                    <a:lstStyle/>
                    <a:p>
                      <a:pPr>
                        <a:spcBef>
                          <a:spcPts val="600"/>
                        </a:spcBef>
                        <a:spcAft>
                          <a:spcPts val="600"/>
                        </a:spcAft>
                      </a:pP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Gastos de capital (CAPEX) </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1000"/>
                        </a:spcAft>
                      </a:pPr>
                      <a:r>
                        <a:rPr lang="es-E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12,655,070</a:t>
                      </a:r>
                    </a:p>
                  </a:txBody>
                  <a:tcPr marL="68580" marR="68580" marT="0" marB="0" anchor="ctr"/>
                </a:tc>
                <a:tc>
                  <a:txBody>
                    <a:bodyPr/>
                    <a:lstStyle/>
                    <a:p>
                      <a:pPr algn="ctr">
                        <a:spcBef>
                          <a:spcPts val="600"/>
                        </a:spcBef>
                        <a:spcAft>
                          <a:spcPts val="1000"/>
                        </a:spcAft>
                      </a:pP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8200292"/>
                  </a:ext>
                </a:extLst>
              </a:tr>
              <a:tr h="370760">
                <a:tc>
                  <a:txBody>
                    <a:bodyPr/>
                    <a:lstStyle/>
                    <a:p>
                      <a:pPr>
                        <a:spcBef>
                          <a:spcPts val="600"/>
                        </a:spcBef>
                        <a:spcAft>
                          <a:spcPts val="600"/>
                        </a:spcAft>
                      </a:pPr>
                      <a:r>
                        <a:rPr lang="es-E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Capital </a:t>
                      </a:r>
                      <a:r>
                        <a:rPr lang="es-ES" sz="1800" b="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circulante </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s-E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506,203</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6250244"/>
                  </a:ext>
                </a:extLst>
              </a:tr>
              <a:tr h="370760">
                <a:tc>
                  <a:txBody>
                    <a:bodyPr/>
                    <a:lstStyle/>
                    <a:p>
                      <a:pPr>
                        <a:spcBef>
                          <a:spcPts val="600"/>
                        </a:spcBef>
                        <a:spcAft>
                          <a:spcPts val="600"/>
                        </a:spcAft>
                      </a:pP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Previsión de ingresos</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1,890,000</a:t>
                      </a:r>
                    </a:p>
                  </a:txBody>
                  <a:tcPr marL="68580" marR="68580" marT="0" marB="0" anchor="ctr"/>
                </a:tc>
                <a:extLst>
                  <a:ext uri="{0D108BD9-81ED-4DB2-BD59-A6C34878D82A}">
                    <a16:rowId xmlns:a16="http://schemas.microsoft.com/office/drawing/2014/main" val="3570496801"/>
                  </a:ext>
                </a:extLst>
              </a:tr>
              <a:tr h="370760">
                <a:tc>
                  <a:txBody>
                    <a:bodyPr/>
                    <a:lstStyle/>
                    <a:p>
                      <a:pPr>
                        <a:spcBef>
                          <a:spcPts val="600"/>
                        </a:spcBef>
                        <a:spcAft>
                          <a:spcPts val="600"/>
                        </a:spcAft>
                      </a:pP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Gastos de explotación</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s-E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(1,258,000)</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98759143"/>
                  </a:ext>
                </a:extLst>
              </a:tr>
              <a:tr h="370760">
                <a:tc>
                  <a:txBody>
                    <a:bodyPr/>
                    <a:lstStyle/>
                    <a:p>
                      <a:pPr>
                        <a:spcBef>
                          <a:spcPts val="600"/>
                        </a:spcBef>
                        <a:spcAft>
                          <a:spcPts val="600"/>
                        </a:spcAft>
                      </a:pP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Amortización</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s-E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(506,203)</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85633245"/>
                  </a:ext>
                </a:extLst>
              </a:tr>
              <a:tr h="370760">
                <a:tc>
                  <a:txBody>
                    <a:bodyPr/>
                    <a:lstStyle/>
                    <a:p>
                      <a:pPr>
                        <a:spcBef>
                          <a:spcPts val="600"/>
                        </a:spcBef>
                        <a:spcAft>
                          <a:spcPts val="600"/>
                        </a:spcAft>
                      </a:pP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Ingresos</a:t>
                      </a: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antes de </a:t>
                      </a:r>
                      <a:r>
                        <a:rPr lang="en-GB" sz="18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impuestos</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s-E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125,797</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8213777"/>
                  </a:ext>
                </a:extLst>
              </a:tr>
              <a:tr h="370760">
                <a:tc>
                  <a:txBody>
                    <a:bodyPr/>
                    <a:lstStyle/>
                    <a:p>
                      <a:pPr>
                        <a:spcBef>
                          <a:spcPts val="600"/>
                        </a:spcBef>
                        <a:spcAft>
                          <a:spcPts val="600"/>
                        </a:spcAft>
                      </a:pP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Impuestos</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s-E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(25,159)</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91312518"/>
                  </a:ext>
                </a:extLst>
              </a:tr>
              <a:tr h="370760">
                <a:tc>
                  <a:txBody>
                    <a:bodyPr/>
                    <a:lstStyle/>
                    <a:p>
                      <a:pPr>
                        <a:spcBef>
                          <a:spcPts val="600"/>
                        </a:spcBef>
                        <a:spcAft>
                          <a:spcPts val="600"/>
                        </a:spcAft>
                      </a:pPr>
                      <a:r>
                        <a:rPr lang="en-GB"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Ingresos netos</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s-E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100,638</a:t>
                      </a:r>
                      <a:endParaRPr lang="en-US" sz="18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60029666"/>
                  </a:ext>
                </a:extLst>
              </a:tr>
              <a:tr h="370760">
                <a:tc>
                  <a:txBody>
                    <a:bodyPr/>
                    <a:lstStyle/>
                    <a:p>
                      <a:pPr>
                        <a:spcBef>
                          <a:spcPts val="600"/>
                        </a:spcBef>
                        <a:spcAft>
                          <a:spcPts val="600"/>
                        </a:spcAft>
                      </a:pPr>
                      <a:r>
                        <a:rPr lang="en-GB"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FLUJO DE CAJA</a:t>
                      </a:r>
                      <a:endParaRPr lang="en-US"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ctr">
                        <a:spcBef>
                          <a:spcPts val="600"/>
                        </a:spcBef>
                        <a:spcAft>
                          <a:spcPts val="600"/>
                        </a:spcAft>
                      </a:pPr>
                      <a:r>
                        <a:rPr lang="en-GB"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13,161,273</a:t>
                      </a:r>
                    </a:p>
                  </a:txBody>
                  <a:tcPr marL="68580" marR="68580" marT="0" marB="0" anchor="ctr"/>
                </a:tc>
                <a:tc>
                  <a:txBody>
                    <a:bodyPr/>
                    <a:lstStyle/>
                    <a:p>
                      <a:pPr algn="ctr">
                        <a:spcBef>
                          <a:spcPts val="600"/>
                        </a:spcBef>
                        <a:spcAft>
                          <a:spcPts val="600"/>
                        </a:spcAft>
                      </a:pPr>
                      <a:r>
                        <a:rPr lang="es-ES"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606,841</a:t>
                      </a:r>
                      <a:endParaRPr lang="en-US"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59955587"/>
                  </a:ext>
                </a:extLst>
              </a:tr>
            </a:tbl>
          </a:graphicData>
        </a:graphic>
      </p:graphicFrame>
      <mc:AlternateContent xmlns:mc="http://schemas.openxmlformats.org/markup-compatibility/2006" xmlns:a14="http://schemas.microsoft.com/office/drawing/2010/main">
        <mc:Choice Requires="a14">
          <p:sp>
            <p:nvSpPr>
              <p:cNvPr id="4" name="TextBox 8">
                <a:extLst>
                  <a:ext uri="{FF2B5EF4-FFF2-40B4-BE49-F238E27FC236}">
                    <a16:creationId xmlns:a16="http://schemas.microsoft.com/office/drawing/2014/main" id="{21FB5E1F-1DB2-3AEE-AF68-B6AD048874E2}"/>
                  </a:ext>
                </a:extLst>
              </p:cNvPr>
              <p:cNvSpPr txBox="1"/>
              <p:nvPr/>
            </p:nvSpPr>
            <p:spPr>
              <a:xfrm>
                <a:off x="670189" y="5347775"/>
                <a:ext cx="9619063" cy="589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600" b="0" i="1" smtClean="0">
                          <a:latin typeface="Cambria Math" panose="02040503050406030204" pitchFamily="18" charset="0"/>
                        </a:rPr>
                        <m:t>𝑉𝐴𝑁</m:t>
                      </m:r>
                      <m:r>
                        <a:rPr lang="en-US" sz="1600" i="0">
                          <a:latin typeface="Cambria Math" panose="02040503050406030204" pitchFamily="18" charset="0"/>
                        </a:rPr>
                        <m:t>=−</m:t>
                      </m:r>
                      <m:r>
                        <a:rPr lang="es-ES" sz="1600" b="0" i="0" smtClean="0">
                          <a:latin typeface="Cambria Math" panose="02040503050406030204" pitchFamily="18" charset="0"/>
                        </a:rPr>
                        <m:t>1</m:t>
                      </m:r>
                      <m:r>
                        <a:rPr lang="en-US" sz="1600" i="0">
                          <a:latin typeface="Cambria Math" panose="02040503050406030204" pitchFamily="18" charset="0"/>
                        </a:rPr>
                        <m:t>3,</m:t>
                      </m:r>
                      <m:r>
                        <a:rPr lang="es-ES" sz="1600" b="0" i="0" smtClean="0">
                          <a:latin typeface="Cambria Math" panose="02040503050406030204" pitchFamily="18" charset="0"/>
                        </a:rPr>
                        <m:t>162+</m:t>
                      </m:r>
                      <m:f>
                        <m:fPr>
                          <m:ctrlPr>
                            <a:rPr lang="en-US" sz="1600" i="1">
                              <a:solidFill>
                                <a:srgbClr val="836967"/>
                              </a:solidFill>
                              <a:latin typeface="Cambria Math" panose="02040503050406030204" pitchFamily="18" charset="0"/>
                            </a:rPr>
                          </m:ctrlPr>
                        </m:fPr>
                        <m:num>
                          <m:r>
                            <a:rPr lang="es-ES" sz="1600" b="0" i="0" smtClean="0">
                              <a:latin typeface="Cambria Math" panose="02040503050406030204" pitchFamily="18" charset="0"/>
                            </a:rPr>
                            <m:t>607</m:t>
                          </m:r>
                        </m:num>
                        <m:den>
                          <m:d>
                            <m:dPr>
                              <m:ctrlPr>
                                <a:rPr lang="en-US" sz="1600" i="1">
                                  <a:solidFill>
                                    <a:srgbClr val="836967"/>
                                  </a:solidFill>
                                  <a:latin typeface="Cambria Math" panose="02040503050406030204" pitchFamily="18" charset="0"/>
                                </a:rPr>
                              </m:ctrlPr>
                            </m:dPr>
                            <m:e>
                              <m:r>
                                <a:rPr lang="en-US" sz="1600" i="0">
                                  <a:latin typeface="Cambria Math" panose="02040503050406030204" pitchFamily="18" charset="0"/>
                                </a:rPr>
                                <m:t>1+0,0</m:t>
                              </m:r>
                              <m:r>
                                <a:rPr lang="es-ES" sz="1600" b="0" i="0" smtClean="0">
                                  <a:latin typeface="Cambria Math" panose="02040503050406030204" pitchFamily="18" charset="0"/>
                                </a:rPr>
                                <m:t>6</m:t>
                              </m:r>
                            </m:e>
                          </m:d>
                        </m:den>
                      </m:f>
                      <m:r>
                        <a:rPr lang="en-US" sz="1600" i="0">
                          <a:latin typeface="Cambria Math" panose="02040503050406030204" pitchFamily="18" charset="0"/>
                        </a:rPr>
                        <m:t> ... +</m:t>
                      </m:r>
                      <m:f>
                        <m:fPr>
                          <m:ctrlPr>
                            <a:rPr lang="en-US" sz="1600" i="1">
                              <a:solidFill>
                                <a:srgbClr val="836967"/>
                              </a:solidFill>
                              <a:latin typeface="Cambria Math" panose="02040503050406030204" pitchFamily="18" charset="0"/>
                            </a:rPr>
                          </m:ctrlPr>
                        </m:fPr>
                        <m:num>
                          <m:r>
                            <a:rPr lang="es-ES" sz="1600" b="0" i="0" smtClean="0">
                              <a:latin typeface="Cambria Math" panose="02040503050406030204" pitchFamily="18" charset="0"/>
                            </a:rPr>
                            <m:t>607</m:t>
                          </m:r>
                        </m:num>
                        <m:den>
                          <m:sSup>
                            <m:sSupPr>
                              <m:ctrlPr>
                                <a:rPr lang="en-US" sz="1600" i="1">
                                  <a:solidFill>
                                    <a:srgbClr val="836967"/>
                                  </a:solidFill>
                                  <a:latin typeface="Cambria Math" panose="02040503050406030204" pitchFamily="18" charset="0"/>
                                </a:rPr>
                              </m:ctrlPr>
                            </m:sSupPr>
                            <m:e>
                              <m:d>
                                <m:dPr>
                                  <m:ctrlPr>
                                    <a:rPr lang="en-US" sz="1600" i="1">
                                      <a:solidFill>
                                        <a:srgbClr val="836967"/>
                                      </a:solidFill>
                                      <a:latin typeface="Cambria Math" panose="02040503050406030204" pitchFamily="18" charset="0"/>
                                    </a:rPr>
                                  </m:ctrlPr>
                                </m:dPr>
                                <m:e>
                                  <m:r>
                                    <a:rPr lang="en-US" sz="1600" i="0">
                                      <a:latin typeface="Cambria Math" panose="02040503050406030204" pitchFamily="18" charset="0"/>
                                    </a:rPr>
                                    <m:t>1+0,0</m:t>
                                  </m:r>
                                  <m:r>
                                    <a:rPr lang="es-ES" sz="1600" b="0" i="0" smtClean="0">
                                      <a:latin typeface="Cambria Math" panose="02040503050406030204" pitchFamily="18" charset="0"/>
                                    </a:rPr>
                                    <m:t>6</m:t>
                                  </m:r>
                                </m:e>
                              </m:d>
                            </m:e>
                            <m:sup>
                              <m:r>
                                <a:rPr lang="es-ES" sz="1600" b="0" i="0" smtClean="0">
                                  <a:latin typeface="Cambria Math" panose="02040503050406030204" pitchFamily="18" charset="0"/>
                                </a:rPr>
                                <m:t>20</m:t>
                              </m:r>
                            </m:sup>
                          </m:sSup>
                        </m:den>
                      </m:f>
                      <m:r>
                        <a:rPr lang="en-US" sz="1600" i="0">
                          <a:latin typeface="Cambria Math" panose="02040503050406030204" pitchFamily="18" charset="0"/>
                        </a:rPr>
                        <m:t>=−</m:t>
                      </m:r>
                      <m:r>
                        <a:rPr lang="es-ES" sz="1600" b="0" i="0" smtClean="0">
                          <a:latin typeface="Cambria Math" panose="02040503050406030204" pitchFamily="18" charset="0"/>
                        </a:rPr>
                        <m:t>7,149</m:t>
                      </m:r>
                      <m:r>
                        <a:rPr lang="en-US" sz="1600" i="0">
                          <a:latin typeface="Cambria Math" panose="02040503050406030204" pitchFamily="18" charset="0"/>
                        </a:rPr>
                        <m:t> </m:t>
                      </m:r>
                      <m:r>
                        <a:rPr lang="en-US" sz="1600" i="1">
                          <a:latin typeface="Cambria Math" panose="02040503050406030204" pitchFamily="18" charset="0"/>
                        </a:rPr>
                        <m:t>𝑘</m:t>
                      </m:r>
                      <m:r>
                        <a:rPr lang="en-US" sz="1600" i="0">
                          <a:latin typeface="Cambria Math" panose="02040503050406030204" pitchFamily="18" charset="0"/>
                        </a:rPr>
                        <m:t>€</m:t>
                      </m:r>
                    </m:oMath>
                  </m:oMathPara>
                </a14:m>
                <a:endParaRPr lang="en-US" sz="1600" dirty="0"/>
              </a:p>
            </p:txBody>
          </p:sp>
        </mc:Choice>
        <mc:Fallback xmlns="">
          <p:sp>
            <p:nvSpPr>
              <p:cNvPr id="4" name="TextBox 8">
                <a:extLst>
                  <a:ext uri="{FF2B5EF4-FFF2-40B4-BE49-F238E27FC236}">
                    <a16:creationId xmlns:a16="http://schemas.microsoft.com/office/drawing/2014/main" id="{21FB5E1F-1DB2-3AEE-AF68-B6AD048874E2}"/>
                  </a:ext>
                </a:extLst>
              </p:cNvPr>
              <p:cNvSpPr txBox="1">
                <a:spLocks noRot="1" noChangeAspect="1" noMove="1" noResize="1" noEditPoints="1" noAdjustHandles="1" noChangeArrowheads="1" noChangeShapeType="1" noTextEdit="1"/>
              </p:cNvSpPr>
              <p:nvPr/>
            </p:nvSpPr>
            <p:spPr>
              <a:xfrm>
                <a:off x="670189" y="5347775"/>
                <a:ext cx="9619063" cy="589777"/>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 name="TextBox 9">
                <a:extLst>
                  <a:ext uri="{FF2B5EF4-FFF2-40B4-BE49-F238E27FC236}">
                    <a16:creationId xmlns:a16="http://schemas.microsoft.com/office/drawing/2014/main" id="{274D5EC0-7776-ABC8-B87D-2D3CC2A82360}"/>
                  </a:ext>
                </a:extLst>
              </p:cNvPr>
              <p:cNvSpPr txBox="1"/>
              <p:nvPr/>
            </p:nvSpPr>
            <p:spPr>
              <a:xfrm>
                <a:off x="670189" y="6037678"/>
                <a:ext cx="6559396" cy="589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600" b="0" i="1" smtClean="0">
                          <a:latin typeface="Cambria Math" panose="02040503050406030204" pitchFamily="18" charset="0"/>
                        </a:rPr>
                        <m:t>𝑉𝐴𝑁</m:t>
                      </m:r>
                      <m:r>
                        <a:rPr lang="en-US" sz="1600" i="0">
                          <a:latin typeface="Cambria Math" panose="02040503050406030204" pitchFamily="18" charset="0"/>
                        </a:rPr>
                        <m:t>=−</m:t>
                      </m:r>
                      <m:r>
                        <a:rPr lang="es-ES" sz="1600" b="0" i="0" smtClean="0">
                          <a:latin typeface="Cambria Math" panose="02040503050406030204" pitchFamily="18" charset="0"/>
                        </a:rPr>
                        <m:t>6,581+</m:t>
                      </m:r>
                      <m:f>
                        <m:fPr>
                          <m:ctrlPr>
                            <a:rPr lang="en-US" sz="1600" i="1">
                              <a:solidFill>
                                <a:srgbClr val="836967"/>
                              </a:solidFill>
                              <a:latin typeface="Cambria Math" panose="02040503050406030204" pitchFamily="18" charset="0"/>
                            </a:rPr>
                          </m:ctrlPr>
                        </m:fPr>
                        <m:num>
                          <m:r>
                            <a:rPr lang="es-ES" sz="1600" b="0" i="0" smtClean="0">
                              <a:latin typeface="Cambria Math" panose="02040503050406030204" pitchFamily="18" charset="0"/>
                            </a:rPr>
                            <m:t>607</m:t>
                          </m:r>
                        </m:num>
                        <m:den>
                          <m:d>
                            <m:dPr>
                              <m:ctrlPr>
                                <a:rPr lang="en-US" sz="1600" i="1">
                                  <a:solidFill>
                                    <a:srgbClr val="836967"/>
                                  </a:solidFill>
                                  <a:latin typeface="Cambria Math" panose="02040503050406030204" pitchFamily="18" charset="0"/>
                                </a:rPr>
                              </m:ctrlPr>
                            </m:dPr>
                            <m:e>
                              <m:r>
                                <a:rPr lang="en-US" sz="1600" i="0">
                                  <a:latin typeface="Cambria Math" panose="02040503050406030204" pitchFamily="18" charset="0"/>
                                </a:rPr>
                                <m:t>1+0,0</m:t>
                              </m:r>
                              <m:r>
                                <a:rPr lang="es-ES" sz="1600" b="0" i="0" smtClean="0">
                                  <a:latin typeface="Cambria Math" panose="02040503050406030204" pitchFamily="18" charset="0"/>
                                </a:rPr>
                                <m:t>6</m:t>
                              </m:r>
                            </m:e>
                          </m:d>
                        </m:den>
                      </m:f>
                      <m:r>
                        <a:rPr lang="en-US" sz="1600" i="0">
                          <a:latin typeface="Cambria Math" panose="02040503050406030204" pitchFamily="18" charset="0"/>
                        </a:rPr>
                        <m:t> ... +</m:t>
                      </m:r>
                      <m:f>
                        <m:fPr>
                          <m:ctrlPr>
                            <a:rPr lang="en-US" sz="1600" i="1">
                              <a:solidFill>
                                <a:srgbClr val="836967"/>
                              </a:solidFill>
                              <a:latin typeface="Cambria Math" panose="02040503050406030204" pitchFamily="18" charset="0"/>
                            </a:rPr>
                          </m:ctrlPr>
                        </m:fPr>
                        <m:num>
                          <m:r>
                            <a:rPr lang="es-ES" sz="1600" b="0" i="0" smtClean="0">
                              <a:latin typeface="Cambria Math" panose="02040503050406030204" pitchFamily="18" charset="0"/>
                            </a:rPr>
                            <m:t>607</m:t>
                          </m:r>
                        </m:num>
                        <m:den>
                          <m:sSup>
                            <m:sSupPr>
                              <m:ctrlPr>
                                <a:rPr lang="en-US" sz="1600" i="1">
                                  <a:solidFill>
                                    <a:srgbClr val="836967"/>
                                  </a:solidFill>
                                  <a:latin typeface="Cambria Math" panose="02040503050406030204" pitchFamily="18" charset="0"/>
                                </a:rPr>
                              </m:ctrlPr>
                            </m:sSupPr>
                            <m:e>
                              <m:d>
                                <m:dPr>
                                  <m:ctrlPr>
                                    <a:rPr lang="en-US" sz="1600" i="1">
                                      <a:solidFill>
                                        <a:srgbClr val="836967"/>
                                      </a:solidFill>
                                      <a:latin typeface="Cambria Math" panose="02040503050406030204" pitchFamily="18" charset="0"/>
                                    </a:rPr>
                                  </m:ctrlPr>
                                </m:dPr>
                                <m:e>
                                  <m:r>
                                    <a:rPr lang="en-US" sz="1600" i="0">
                                      <a:latin typeface="Cambria Math" panose="02040503050406030204" pitchFamily="18" charset="0"/>
                                    </a:rPr>
                                    <m:t>1+0,0</m:t>
                                  </m:r>
                                  <m:r>
                                    <a:rPr lang="es-ES" sz="1600" b="0" i="0" smtClean="0">
                                      <a:latin typeface="Cambria Math" panose="02040503050406030204" pitchFamily="18" charset="0"/>
                                    </a:rPr>
                                    <m:t>6</m:t>
                                  </m:r>
                                </m:e>
                              </m:d>
                            </m:e>
                            <m:sup>
                              <m:r>
                                <a:rPr lang="es-ES" sz="1600" b="0" i="0" smtClean="0">
                                  <a:latin typeface="Cambria Math" panose="02040503050406030204" pitchFamily="18" charset="0"/>
                                </a:rPr>
                                <m:t>20</m:t>
                              </m:r>
                            </m:sup>
                          </m:sSup>
                        </m:den>
                      </m:f>
                      <m:r>
                        <a:rPr lang="en-US" sz="1600" i="0">
                          <a:latin typeface="Cambria Math" panose="02040503050406030204" pitchFamily="18" charset="0"/>
                        </a:rPr>
                        <m:t>=</m:t>
                      </m:r>
                      <m:r>
                        <a:rPr lang="es-ES" sz="1600" b="0" i="0" smtClean="0">
                          <a:latin typeface="Cambria Math" panose="02040503050406030204" pitchFamily="18" charset="0"/>
                        </a:rPr>
                        <m:t>458</m:t>
                      </m:r>
                      <m:r>
                        <a:rPr lang="en-US" sz="1600" i="0">
                          <a:latin typeface="Cambria Math" panose="02040503050406030204" pitchFamily="18" charset="0"/>
                        </a:rPr>
                        <m:t> </m:t>
                      </m:r>
                      <m:r>
                        <a:rPr lang="en-US" sz="1600" i="1">
                          <a:latin typeface="Cambria Math" panose="02040503050406030204" pitchFamily="18" charset="0"/>
                        </a:rPr>
                        <m:t>𝑘</m:t>
                      </m:r>
                      <m:r>
                        <a:rPr lang="en-US" sz="1600" i="0">
                          <a:latin typeface="Cambria Math" panose="02040503050406030204" pitchFamily="18" charset="0"/>
                        </a:rPr>
                        <m:t>€</m:t>
                      </m:r>
                    </m:oMath>
                  </m:oMathPara>
                </a14:m>
                <a:endParaRPr lang="en-US" sz="1600" dirty="0"/>
              </a:p>
            </p:txBody>
          </p:sp>
        </mc:Choice>
        <mc:Fallback xmlns="">
          <p:sp>
            <p:nvSpPr>
              <p:cNvPr id="5" name="TextBox 9">
                <a:extLst>
                  <a:ext uri="{FF2B5EF4-FFF2-40B4-BE49-F238E27FC236}">
                    <a16:creationId xmlns:a16="http://schemas.microsoft.com/office/drawing/2014/main" id="{274D5EC0-7776-ABC8-B87D-2D3CC2A82360}"/>
                  </a:ext>
                </a:extLst>
              </p:cNvPr>
              <p:cNvSpPr txBox="1">
                <a:spLocks noRot="1" noChangeAspect="1" noMove="1" noResize="1" noEditPoints="1" noAdjustHandles="1" noChangeArrowheads="1" noChangeShapeType="1" noTextEdit="1"/>
              </p:cNvSpPr>
              <p:nvPr/>
            </p:nvSpPr>
            <p:spPr>
              <a:xfrm>
                <a:off x="670189" y="6037678"/>
                <a:ext cx="6559396" cy="589777"/>
              </a:xfrm>
              <a:prstGeom prst="rect">
                <a:avLst/>
              </a:prstGeom>
              <a:blipFill>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TextBox 11">
                <a:extLst>
                  <a:ext uri="{FF2B5EF4-FFF2-40B4-BE49-F238E27FC236}">
                    <a16:creationId xmlns:a16="http://schemas.microsoft.com/office/drawing/2014/main" id="{5F8C30E4-00DB-D721-F25D-D5A12004D62D}"/>
                  </a:ext>
                </a:extLst>
              </p:cNvPr>
              <p:cNvSpPr txBox="1"/>
              <p:nvPr/>
            </p:nvSpPr>
            <p:spPr>
              <a:xfrm>
                <a:off x="6408064" y="6163289"/>
                <a:ext cx="1643042" cy="33855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600" b="0" i="1" smtClean="0">
                          <a:latin typeface="Cambria Math" panose="02040503050406030204" pitchFamily="18" charset="0"/>
                        </a:rPr>
                        <m:t>𝑇𝐼𝑅</m:t>
                      </m:r>
                      <m:r>
                        <a:rPr lang="en-US" sz="1600" i="0">
                          <a:latin typeface="Cambria Math" panose="02040503050406030204" pitchFamily="18" charset="0"/>
                        </a:rPr>
                        <m:t>=</m:t>
                      </m:r>
                      <m:r>
                        <a:rPr lang="es-ES" sz="1600" b="0" i="0" smtClean="0">
                          <a:latin typeface="Cambria Math" panose="02040503050406030204" pitchFamily="18" charset="0"/>
                        </a:rPr>
                        <m:t>7</m:t>
                      </m:r>
                      <m:r>
                        <a:rPr lang="en-US" sz="1600" i="0">
                          <a:latin typeface="Cambria Math" panose="02040503050406030204" pitchFamily="18" charset="0"/>
                        </a:rPr>
                        <m:t>%</m:t>
                      </m:r>
                    </m:oMath>
                  </m:oMathPara>
                </a14:m>
                <a:endParaRPr lang="en-US" sz="1600" dirty="0"/>
              </a:p>
            </p:txBody>
          </p:sp>
        </mc:Choice>
        <mc:Fallback xmlns="">
          <p:sp>
            <p:nvSpPr>
              <p:cNvPr id="6" name="TextBox 11">
                <a:extLst>
                  <a:ext uri="{FF2B5EF4-FFF2-40B4-BE49-F238E27FC236}">
                    <a16:creationId xmlns:a16="http://schemas.microsoft.com/office/drawing/2014/main" id="{5F8C30E4-00DB-D721-F25D-D5A12004D62D}"/>
                  </a:ext>
                </a:extLst>
              </p:cNvPr>
              <p:cNvSpPr txBox="1">
                <a:spLocks noRot="1" noChangeAspect="1" noMove="1" noResize="1" noEditPoints="1" noAdjustHandles="1" noChangeArrowheads="1" noChangeShapeType="1" noTextEdit="1"/>
              </p:cNvSpPr>
              <p:nvPr/>
            </p:nvSpPr>
            <p:spPr>
              <a:xfrm>
                <a:off x="6408064" y="6163289"/>
                <a:ext cx="1643042" cy="338554"/>
              </a:xfrm>
              <a:prstGeom prst="rect">
                <a:avLst/>
              </a:prstGeom>
              <a:blipFill>
                <a:blip r:embed="rId5"/>
                <a:stretch>
                  <a:fillRect/>
                </a:stretch>
              </a:blipFill>
            </p:spPr>
            <p:txBody>
              <a:bodyPr/>
              <a:lstStyle/>
              <a:p>
                <a:r>
                  <a:rPr lang="es-ES">
                    <a:noFill/>
                  </a:rPr>
                  <a:t> </a:t>
                </a:r>
              </a:p>
            </p:txBody>
          </p:sp>
        </mc:Fallback>
      </mc:AlternateContent>
      <p:cxnSp>
        <p:nvCxnSpPr>
          <p:cNvPr id="8" name="Conector recto 7">
            <a:extLst>
              <a:ext uri="{FF2B5EF4-FFF2-40B4-BE49-F238E27FC236}">
                <a16:creationId xmlns:a16="http://schemas.microsoft.com/office/drawing/2014/main" id="{022E79C6-1D9E-6D4D-A8EF-497E5757FF18}"/>
              </a:ext>
            </a:extLst>
          </p:cNvPr>
          <p:cNvCxnSpPr/>
          <p:nvPr/>
        </p:nvCxnSpPr>
        <p:spPr>
          <a:xfrm>
            <a:off x="6096000" y="6037678"/>
            <a:ext cx="0" cy="82032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2223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dondear rectángulo de esquina diagonal 15">
            <a:extLst>
              <a:ext uri="{FF2B5EF4-FFF2-40B4-BE49-F238E27FC236}">
                <a16:creationId xmlns:a16="http://schemas.microsoft.com/office/drawing/2014/main" id="{48A877F8-50B6-DE38-5DE3-D7B45F2B8527}"/>
              </a:ext>
            </a:extLst>
          </p:cNvPr>
          <p:cNvSpPr/>
          <p:nvPr/>
        </p:nvSpPr>
        <p:spPr>
          <a:xfrm>
            <a:off x="1233054" y="3869312"/>
            <a:ext cx="5886529" cy="2988688"/>
          </a:xfrm>
          <a:prstGeom prst="round2DiagRect">
            <a:avLst>
              <a:gd name="adj1" fmla="val 6668"/>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dondear rectángulo de esquina diagonal 14">
            <a:extLst>
              <a:ext uri="{FF2B5EF4-FFF2-40B4-BE49-F238E27FC236}">
                <a16:creationId xmlns:a16="http://schemas.microsoft.com/office/drawing/2014/main" id="{93C8F04B-3346-6BA7-D9E3-5386704A2391}"/>
              </a:ext>
            </a:extLst>
          </p:cNvPr>
          <p:cNvSpPr/>
          <p:nvPr/>
        </p:nvSpPr>
        <p:spPr>
          <a:xfrm>
            <a:off x="755238" y="1095204"/>
            <a:ext cx="5712647" cy="2648398"/>
          </a:xfrm>
          <a:prstGeom prst="round2DiagRect">
            <a:avLst>
              <a:gd name="adj1" fmla="val 6668"/>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Grupo 9">
            <a:extLst>
              <a:ext uri="{FF2B5EF4-FFF2-40B4-BE49-F238E27FC236}">
                <a16:creationId xmlns:a16="http://schemas.microsoft.com/office/drawing/2014/main" id="{C68AC2AD-452C-576B-FCCF-DDBC37D9ACC3}"/>
              </a:ext>
            </a:extLst>
          </p:cNvPr>
          <p:cNvGrpSpPr/>
          <p:nvPr/>
        </p:nvGrpSpPr>
        <p:grpSpPr>
          <a:xfrm>
            <a:off x="755239" y="-82118"/>
            <a:ext cx="8436458" cy="1014003"/>
            <a:chOff x="755239" y="-82118"/>
            <a:chExt cx="8436458" cy="1014003"/>
          </a:xfrm>
        </p:grpSpPr>
        <p:sp>
          <p:nvSpPr>
            <p:cNvPr id="11" name="Redondear rectángulo de esquina diagonal 10">
              <a:extLst>
                <a:ext uri="{FF2B5EF4-FFF2-40B4-BE49-F238E27FC236}">
                  <a16:creationId xmlns:a16="http://schemas.microsoft.com/office/drawing/2014/main" id="{76307FD3-3E79-F7CF-544C-6718BF290F49}"/>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Redondear rectángulo de esquina diagonal 11">
              <a:extLst>
                <a:ext uri="{FF2B5EF4-FFF2-40B4-BE49-F238E27FC236}">
                  <a16:creationId xmlns:a16="http://schemas.microsoft.com/office/drawing/2014/main" id="{20593BF2-3359-07B9-EC5C-070C50AB3006}"/>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CuadroTexto 12">
              <a:extLst>
                <a:ext uri="{FF2B5EF4-FFF2-40B4-BE49-F238E27FC236}">
                  <a16:creationId xmlns:a16="http://schemas.microsoft.com/office/drawing/2014/main" id="{1ADA7632-3083-655C-D64D-043489E03F1B}"/>
                </a:ext>
              </a:extLst>
            </p:cNvPr>
            <p:cNvSpPr txBox="1"/>
            <p:nvPr/>
          </p:nvSpPr>
          <p:spPr>
            <a:xfrm>
              <a:off x="1064949" y="213335"/>
              <a:ext cx="6054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Análisis de sensibilidad y de incertidumbre</a:t>
              </a:r>
            </a:p>
          </p:txBody>
        </p:sp>
        <p:pic>
          <p:nvPicPr>
            <p:cNvPr id="14" name="Picture 11" descr="A black background with green letters and numbers&#10;&#10;AI-generated content may be incorrect.">
              <a:extLst>
                <a:ext uri="{FF2B5EF4-FFF2-40B4-BE49-F238E27FC236}">
                  <a16:creationId xmlns:a16="http://schemas.microsoft.com/office/drawing/2014/main" id="{6CF22550-66B8-EDAC-EE81-FDDF92DC5AE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381416" y="-82118"/>
              <a:ext cx="1561630" cy="1014003"/>
            </a:xfrm>
            <a:prstGeom prst="rect">
              <a:avLst/>
            </a:prstGeom>
          </p:spPr>
        </p:pic>
      </p:grpSp>
      <p:pic>
        <p:nvPicPr>
          <p:cNvPr id="3" name="Picture 8">
            <a:extLst>
              <a:ext uri="{FF2B5EF4-FFF2-40B4-BE49-F238E27FC236}">
                <a16:creationId xmlns:a16="http://schemas.microsoft.com/office/drawing/2014/main" id="{B5AD46EC-9DAC-2078-90ED-C647FC19056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71714" y="4003668"/>
            <a:ext cx="5241104" cy="2849203"/>
          </a:xfrm>
          <a:prstGeom prst="rect">
            <a:avLst/>
          </a:prstGeom>
          <a:noFill/>
          <a:ln>
            <a:noFill/>
          </a:ln>
        </p:spPr>
      </p:pic>
      <p:graphicFrame>
        <p:nvGraphicFramePr>
          <p:cNvPr id="7" name="Chart 1">
            <a:extLst>
              <a:ext uri="{FF2B5EF4-FFF2-40B4-BE49-F238E27FC236}">
                <a16:creationId xmlns:a16="http://schemas.microsoft.com/office/drawing/2014/main" id="{D0F0CAC7-6EE8-812D-BE3C-90D704FA4A02}"/>
              </a:ext>
            </a:extLst>
          </p:cNvPr>
          <p:cNvGraphicFramePr/>
          <p:nvPr>
            <p:extLst>
              <p:ext uri="{D42A27DB-BD31-4B8C-83A1-F6EECF244321}">
                <p14:modId xmlns:p14="http://schemas.microsoft.com/office/powerpoint/2010/main" val="3088608626"/>
              </p:ext>
            </p:extLst>
          </p:nvPr>
        </p:nvGraphicFramePr>
        <p:xfrm>
          <a:off x="979634" y="998218"/>
          <a:ext cx="4672532" cy="2719251"/>
        </p:xfrm>
        <a:graphic>
          <a:graphicData uri="http://schemas.openxmlformats.org/drawingml/2006/chart">
            <c:chart xmlns:c="http://schemas.openxmlformats.org/drawingml/2006/chart" xmlns:r="http://schemas.openxmlformats.org/officeDocument/2006/relationships" r:id="rId4"/>
          </a:graphicData>
        </a:graphic>
      </p:graphicFrame>
      <p:sp>
        <p:nvSpPr>
          <p:cNvPr id="17" name="Redondear rectángulo de esquina diagonal 16">
            <a:extLst>
              <a:ext uri="{FF2B5EF4-FFF2-40B4-BE49-F238E27FC236}">
                <a16:creationId xmlns:a16="http://schemas.microsoft.com/office/drawing/2014/main" id="{913B994F-A4B1-D0FB-6B3E-2F031980FD5B}"/>
              </a:ext>
            </a:extLst>
          </p:cNvPr>
          <p:cNvSpPr/>
          <p:nvPr/>
        </p:nvSpPr>
        <p:spPr>
          <a:xfrm>
            <a:off x="6000135" y="942900"/>
            <a:ext cx="5712647" cy="3227317"/>
          </a:xfrm>
          <a:prstGeom prst="round2DiagRect">
            <a:avLst>
              <a:gd name="adj1" fmla="val 6668"/>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5" descr="A graph with numbers and a chart&#10;&#10;Description automatically generated with medium confidence">
            <a:extLst>
              <a:ext uri="{FF2B5EF4-FFF2-40B4-BE49-F238E27FC236}">
                <a16:creationId xmlns:a16="http://schemas.microsoft.com/office/drawing/2014/main" id="{70554242-82F9-8563-64A5-710FC41229EE}"/>
              </a:ext>
            </a:extLst>
          </p:cNvPr>
          <p:cNvPicPr>
            <a:picLocks noChangeAspect="1"/>
          </p:cNvPicPr>
          <p:nvPr/>
        </p:nvPicPr>
        <p:blipFill>
          <a:blip r:embed="rId5"/>
          <a:stretch>
            <a:fillRect/>
          </a:stretch>
        </p:blipFill>
        <p:spPr>
          <a:xfrm>
            <a:off x="6683842" y="1129864"/>
            <a:ext cx="4518407" cy="2853387"/>
          </a:xfrm>
          <a:prstGeom prst="rect">
            <a:avLst/>
          </a:prstGeom>
        </p:spPr>
      </p:pic>
    </p:spTree>
    <p:extLst>
      <p:ext uri="{BB962C8B-B14F-4D97-AF65-F5344CB8AC3E}">
        <p14:creationId xmlns:p14="http://schemas.microsoft.com/office/powerpoint/2010/main" val="1135801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dondear rectángulo de esquina del mismo lado 6">
            <a:extLst>
              <a:ext uri="{FF2B5EF4-FFF2-40B4-BE49-F238E27FC236}">
                <a16:creationId xmlns:a16="http://schemas.microsoft.com/office/drawing/2014/main" id="{A1AB7331-9804-178C-F41D-721A39165BB5}"/>
              </a:ext>
            </a:extLst>
          </p:cNvPr>
          <p:cNvSpPr/>
          <p:nvPr/>
        </p:nvSpPr>
        <p:spPr>
          <a:xfrm>
            <a:off x="6152618" y="2111501"/>
            <a:ext cx="410893" cy="4746497"/>
          </a:xfrm>
          <a:prstGeom prst="round2SameRect">
            <a:avLst>
              <a:gd name="adj1" fmla="val 50000"/>
              <a:gd name="adj2" fmla="val 0"/>
            </a:avLst>
          </a:prstGeom>
          <a:gradFill>
            <a:gsLst>
              <a:gs pos="0">
                <a:srgbClr val="03C2BD"/>
              </a:gs>
              <a:gs pos="100000">
                <a:srgbClr val="4E13D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dondear rectángulo de esquina del mismo lado 3">
            <a:extLst>
              <a:ext uri="{FF2B5EF4-FFF2-40B4-BE49-F238E27FC236}">
                <a16:creationId xmlns:a16="http://schemas.microsoft.com/office/drawing/2014/main" id="{44EFE297-7DC3-48E0-04BC-D62BE3727C6F}"/>
              </a:ext>
            </a:extLst>
          </p:cNvPr>
          <p:cNvSpPr/>
          <p:nvPr/>
        </p:nvSpPr>
        <p:spPr>
          <a:xfrm>
            <a:off x="832770" y="2111502"/>
            <a:ext cx="410893" cy="4746497"/>
          </a:xfrm>
          <a:prstGeom prst="round2SameRect">
            <a:avLst>
              <a:gd name="adj1" fmla="val 50000"/>
              <a:gd name="adj2" fmla="val 0"/>
            </a:avLst>
          </a:prstGeom>
          <a:gradFill>
            <a:gsLst>
              <a:gs pos="0">
                <a:srgbClr val="03C2BD"/>
              </a:gs>
              <a:gs pos="100000">
                <a:srgbClr val="4E13D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 name="CuadroTexto 102">
            <a:extLst>
              <a:ext uri="{FF2B5EF4-FFF2-40B4-BE49-F238E27FC236}">
                <a16:creationId xmlns:a16="http://schemas.microsoft.com/office/drawing/2014/main" id="{594254E7-6413-C201-EAD5-D193E3DABEB1}"/>
              </a:ext>
            </a:extLst>
          </p:cNvPr>
          <p:cNvSpPr txBox="1"/>
          <p:nvPr/>
        </p:nvSpPr>
        <p:spPr>
          <a:xfrm>
            <a:off x="1465816" y="2126550"/>
            <a:ext cx="4123860" cy="5016758"/>
          </a:xfrm>
          <a:prstGeom prst="rect">
            <a:avLst/>
          </a:prstGeom>
          <a:noFill/>
        </p:spPr>
        <p:txBody>
          <a:bodyPr wrap="square" rtlCol="0">
            <a:spAutoFit/>
          </a:bodyPr>
          <a:lstStyle/>
          <a:p>
            <a:r>
              <a:rPr lang="es-ES" sz="1600" noProof="1">
                <a:solidFill>
                  <a:schemeClr val="tx1">
                    <a:lumMod val="85000"/>
                    <a:lumOff val="15000"/>
                  </a:schemeClr>
                </a:solidFill>
                <a:latin typeface="Arial" panose="020B0604020202020204" pitchFamily="34" charset="0"/>
                <a:cs typeface="Arial" panose="020B0604020202020204" pitchFamily="34" charset="0"/>
              </a:rPr>
              <a:t>Desde la década de los 90 se ha ido ajustanto la minería del carbón para adaptarla a la economía de libre mercado, reduciéndose el número de minas activas y trabajadores. Entonces se producían 177.4 millones de toneladas.</a:t>
            </a:r>
          </a:p>
          <a:p>
            <a:endParaRPr lang="es-ES" sz="1600" noProof="1">
              <a:solidFill>
                <a:schemeClr val="tx1">
                  <a:lumMod val="85000"/>
                  <a:lumOff val="15000"/>
                </a:schemeClr>
              </a:solidFill>
              <a:latin typeface="Arial" panose="020B0604020202020204" pitchFamily="34" charset="0"/>
              <a:cs typeface="Arial" panose="020B0604020202020204" pitchFamily="34" charset="0"/>
            </a:endParaRPr>
          </a:p>
          <a:p>
            <a:r>
              <a:rPr lang="es-ES" sz="1600" noProof="1">
                <a:solidFill>
                  <a:schemeClr val="tx1">
                    <a:lumMod val="85000"/>
                    <a:lumOff val="15000"/>
                  </a:schemeClr>
                </a:solidFill>
                <a:latin typeface="Arial" panose="020B0604020202020204" pitchFamily="34" charset="0"/>
                <a:cs typeface="Arial" panose="020B0604020202020204" pitchFamily="34" charset="0"/>
              </a:rPr>
              <a:t>En 2020 se firmó un acuerdo con cronogramas para el cierre de cada mina permitiendo una planificación a largo plazo para trabajadores y comunidades afectadas con financiación pública para medidas sociales y de reconversión.</a:t>
            </a:r>
          </a:p>
          <a:p>
            <a:endParaRPr lang="es-ES" sz="1600" noProof="1">
              <a:solidFill>
                <a:schemeClr val="tx1">
                  <a:lumMod val="85000"/>
                  <a:lumOff val="15000"/>
                </a:schemeClr>
              </a:solidFill>
              <a:latin typeface="Arial" panose="020B0604020202020204" pitchFamily="34" charset="0"/>
              <a:cs typeface="Arial" panose="020B0604020202020204" pitchFamily="34" charset="0"/>
            </a:endParaRPr>
          </a:p>
          <a:p>
            <a:r>
              <a:rPr lang="es-ES" sz="1600" noProof="1">
                <a:solidFill>
                  <a:schemeClr val="tx1">
                    <a:lumMod val="85000"/>
                    <a:lumOff val="15000"/>
                  </a:schemeClr>
                </a:solidFill>
                <a:latin typeface="Arial" panose="020B0604020202020204" pitchFamily="34" charset="0"/>
                <a:cs typeface="Arial" panose="020B0604020202020204" pitchFamily="34" charset="0"/>
              </a:rPr>
              <a:t>En 2024 funcionaban ya tan solo 19 minas, con 69.000 trabajadores, mas 27.000 de subcontratas y se produjeron unos 47 millones de toneladas. </a:t>
            </a:r>
          </a:p>
          <a:p>
            <a:endParaRPr lang="es-ES" sz="1600" noProof="1">
              <a:solidFill>
                <a:schemeClr val="tx1">
                  <a:lumMod val="85000"/>
                  <a:lumOff val="15000"/>
                </a:schemeClr>
              </a:solidFill>
              <a:latin typeface="Arial" panose="020B0604020202020204" pitchFamily="34" charset="0"/>
              <a:cs typeface="Arial" panose="020B0604020202020204" pitchFamily="34" charset="0"/>
            </a:endParaRPr>
          </a:p>
          <a:p>
            <a:endParaRPr lang="es-ES" sz="1600" dirty="0">
              <a:solidFill>
                <a:schemeClr val="tx1">
                  <a:lumMod val="85000"/>
                  <a:lumOff val="15000"/>
                </a:schemeClr>
              </a:solidFill>
            </a:endParaRPr>
          </a:p>
        </p:txBody>
      </p:sp>
      <p:sp>
        <p:nvSpPr>
          <p:cNvPr id="106" name="CuadroTexto 105">
            <a:extLst>
              <a:ext uri="{FF2B5EF4-FFF2-40B4-BE49-F238E27FC236}">
                <a16:creationId xmlns:a16="http://schemas.microsoft.com/office/drawing/2014/main" id="{CE33FE2C-9E74-82C8-B4AE-A8D1FF2D722C}"/>
              </a:ext>
            </a:extLst>
          </p:cNvPr>
          <p:cNvSpPr txBox="1"/>
          <p:nvPr/>
        </p:nvSpPr>
        <p:spPr>
          <a:xfrm>
            <a:off x="6760203" y="2111503"/>
            <a:ext cx="4770134" cy="2523768"/>
          </a:xfrm>
          <a:prstGeom prst="rect">
            <a:avLst/>
          </a:prstGeom>
          <a:noFill/>
        </p:spPr>
        <p:txBody>
          <a:bodyPr wrap="square" rtlCol="0">
            <a:spAutoFit/>
          </a:bodyPr>
          <a:lstStyle/>
          <a:p>
            <a:pPr>
              <a:spcBef>
                <a:spcPts val="1200"/>
              </a:spcBef>
            </a:pPr>
            <a:r>
              <a:rPr lang="es-ES" sz="1600" noProof="1">
                <a:solidFill>
                  <a:schemeClr val="tx1">
                    <a:lumMod val="85000"/>
                    <a:lumOff val="15000"/>
                  </a:schemeClr>
                </a:solidFill>
                <a:latin typeface="Arial" panose="020B0604020202020204" pitchFamily="34" charset="0"/>
                <a:cs typeface="Arial" panose="020B0604020202020204" pitchFamily="34" charset="0"/>
              </a:rPr>
              <a:t>La reestructuración agrupó las minas en 6 empresas mineras y un holding, con 5 de ellas dependientes del gobierno.</a:t>
            </a:r>
          </a:p>
          <a:p>
            <a:pPr>
              <a:spcBef>
                <a:spcPts val="1200"/>
              </a:spcBef>
            </a:pPr>
            <a:r>
              <a:rPr lang="es-ES" sz="1600" noProof="1">
                <a:solidFill>
                  <a:schemeClr val="tx1">
                    <a:lumMod val="85000"/>
                    <a:lumOff val="15000"/>
                  </a:schemeClr>
                </a:solidFill>
                <a:latin typeface="Arial" panose="020B0604020202020204" pitchFamily="34" charset="0"/>
                <a:cs typeface="Arial" panose="020B0604020202020204" pitchFamily="34" charset="0"/>
              </a:rPr>
              <a:t>En 2000 se creó la empresa de reestructuración minera (SRK) cuyo objetivo es liquidar las minas inactivas y gestionar eficazmente sus activos.</a:t>
            </a:r>
          </a:p>
          <a:p>
            <a:pPr>
              <a:spcBef>
                <a:spcPts val="1200"/>
              </a:spcBef>
            </a:pPr>
            <a:endParaRPr lang="es-ES" sz="1600" noProof="1">
              <a:solidFill>
                <a:schemeClr val="tx1">
                  <a:lumMod val="85000"/>
                  <a:lumOff val="15000"/>
                </a:schemeClr>
              </a:solidFill>
              <a:latin typeface="Arial" panose="020B0604020202020204" pitchFamily="34" charset="0"/>
              <a:cs typeface="Arial" panose="020B0604020202020204" pitchFamily="34" charset="0"/>
            </a:endParaRPr>
          </a:p>
          <a:p>
            <a:pPr>
              <a:spcBef>
                <a:spcPts val="1200"/>
              </a:spcBef>
            </a:pPr>
            <a:endParaRPr lang="es-ES" sz="1600" noProof="1">
              <a:solidFill>
                <a:schemeClr val="tx1">
                  <a:lumMod val="85000"/>
                  <a:lumOff val="15000"/>
                </a:schemeClr>
              </a:solidFill>
              <a:latin typeface="Arial" panose="020B0604020202020204" pitchFamily="34" charset="0"/>
              <a:cs typeface="Arial" panose="020B0604020202020204" pitchFamily="34" charset="0"/>
            </a:endParaRPr>
          </a:p>
        </p:txBody>
      </p:sp>
      <p:sp>
        <p:nvSpPr>
          <p:cNvPr id="116" name="Shape 171">
            <a:extLst>
              <a:ext uri="{FF2B5EF4-FFF2-40B4-BE49-F238E27FC236}">
                <a16:creationId xmlns:a16="http://schemas.microsoft.com/office/drawing/2014/main" id="{012E67B7-73E1-2B88-1769-A508C1CBE4F0}"/>
              </a:ext>
            </a:extLst>
          </p:cNvPr>
          <p:cNvSpPr/>
          <p:nvPr/>
        </p:nvSpPr>
        <p:spPr>
          <a:xfrm>
            <a:off x="6298004" y="2274412"/>
            <a:ext cx="133135" cy="177318"/>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solidFill>
            <a:schemeClr val="bg1"/>
          </a:solidFill>
          <a:ln w="12700">
            <a:miter lim="400000"/>
          </a:ln>
        </p:spPr>
        <p:txBody>
          <a:bodyPr lIns="22860" rIns="22860" anchor="ctr"/>
          <a:lstStyle/>
          <a:p>
            <a:pPr>
              <a:defRPr>
                <a:latin typeface="+mj-lt"/>
                <a:ea typeface="+mj-ea"/>
                <a:cs typeface="+mj-cs"/>
                <a:sym typeface="Calibri Light"/>
              </a:defRPr>
            </a:pPr>
            <a:endParaRPr sz="9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117" name="Shape 171">
            <a:extLst>
              <a:ext uri="{FF2B5EF4-FFF2-40B4-BE49-F238E27FC236}">
                <a16:creationId xmlns:a16="http://schemas.microsoft.com/office/drawing/2014/main" id="{FAD092EF-82A7-ED69-186A-F0BDC8BBC065}"/>
              </a:ext>
            </a:extLst>
          </p:cNvPr>
          <p:cNvSpPr/>
          <p:nvPr/>
        </p:nvSpPr>
        <p:spPr>
          <a:xfrm>
            <a:off x="6298004" y="3097556"/>
            <a:ext cx="133135" cy="177318"/>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solidFill>
            <a:schemeClr val="bg1"/>
          </a:solidFill>
          <a:ln w="12700">
            <a:miter lim="400000"/>
          </a:ln>
        </p:spPr>
        <p:txBody>
          <a:bodyPr lIns="22860" rIns="22860" anchor="ctr"/>
          <a:lstStyle/>
          <a:p>
            <a:pPr>
              <a:defRPr>
                <a:latin typeface="+mj-lt"/>
                <a:ea typeface="+mj-ea"/>
                <a:cs typeface="+mj-cs"/>
                <a:sym typeface="Calibri Light"/>
              </a:defRPr>
            </a:pPr>
            <a:endParaRPr sz="9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123" name="Shape 171">
            <a:extLst>
              <a:ext uri="{FF2B5EF4-FFF2-40B4-BE49-F238E27FC236}">
                <a16:creationId xmlns:a16="http://schemas.microsoft.com/office/drawing/2014/main" id="{07717E1C-2CB8-73BA-BBFF-6F235EB3120B}"/>
              </a:ext>
            </a:extLst>
          </p:cNvPr>
          <p:cNvSpPr/>
          <p:nvPr/>
        </p:nvSpPr>
        <p:spPr>
          <a:xfrm>
            <a:off x="971650" y="2246235"/>
            <a:ext cx="133135" cy="177318"/>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solidFill>
            <a:schemeClr val="bg1"/>
          </a:solidFill>
          <a:ln w="12700">
            <a:miter lim="400000"/>
          </a:ln>
        </p:spPr>
        <p:txBody>
          <a:bodyPr lIns="22860" rIns="22860" anchor="ctr"/>
          <a:lstStyle/>
          <a:p>
            <a:pPr>
              <a:defRPr>
                <a:latin typeface="+mj-lt"/>
                <a:ea typeface="+mj-ea"/>
                <a:cs typeface="+mj-cs"/>
                <a:sym typeface="Calibri Light"/>
              </a:defRPr>
            </a:pPr>
            <a:endParaRPr sz="9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124" name="Shape 171">
            <a:extLst>
              <a:ext uri="{FF2B5EF4-FFF2-40B4-BE49-F238E27FC236}">
                <a16:creationId xmlns:a16="http://schemas.microsoft.com/office/drawing/2014/main" id="{36A45BC4-03B6-35A0-B172-6C06C99FF9FE}"/>
              </a:ext>
            </a:extLst>
          </p:cNvPr>
          <p:cNvSpPr/>
          <p:nvPr/>
        </p:nvSpPr>
        <p:spPr>
          <a:xfrm>
            <a:off x="971650" y="3939845"/>
            <a:ext cx="133135" cy="177318"/>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solidFill>
            <a:schemeClr val="bg1"/>
          </a:solidFill>
          <a:ln w="12700">
            <a:miter lim="400000"/>
          </a:ln>
        </p:spPr>
        <p:txBody>
          <a:bodyPr lIns="22860" rIns="22860" anchor="ctr"/>
          <a:lstStyle/>
          <a:p>
            <a:pPr>
              <a:defRPr>
                <a:latin typeface="+mj-lt"/>
                <a:ea typeface="+mj-ea"/>
                <a:cs typeface="+mj-cs"/>
                <a:sym typeface="Calibri Light"/>
              </a:defRPr>
            </a:pPr>
            <a:endParaRPr sz="9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125" name="Shape 171">
            <a:extLst>
              <a:ext uri="{FF2B5EF4-FFF2-40B4-BE49-F238E27FC236}">
                <a16:creationId xmlns:a16="http://schemas.microsoft.com/office/drawing/2014/main" id="{49DDA688-CC00-20B3-B535-1A1E322931C2}"/>
              </a:ext>
            </a:extLst>
          </p:cNvPr>
          <p:cNvSpPr/>
          <p:nvPr/>
        </p:nvSpPr>
        <p:spPr>
          <a:xfrm>
            <a:off x="971650" y="5602352"/>
            <a:ext cx="133135" cy="177318"/>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solidFill>
            <a:schemeClr val="bg1"/>
          </a:solidFill>
          <a:ln w="12700">
            <a:miter lim="400000"/>
          </a:ln>
        </p:spPr>
        <p:txBody>
          <a:bodyPr lIns="22860" rIns="22860" anchor="ctr"/>
          <a:lstStyle/>
          <a:p>
            <a:pPr>
              <a:defRPr>
                <a:latin typeface="+mj-lt"/>
                <a:ea typeface="+mj-ea"/>
                <a:cs typeface="+mj-cs"/>
                <a:sym typeface="Calibri Light"/>
              </a:defRPr>
            </a:pPr>
            <a:endParaRPr sz="9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5" name="CuadroTexto 4">
            <a:extLst>
              <a:ext uri="{FF2B5EF4-FFF2-40B4-BE49-F238E27FC236}">
                <a16:creationId xmlns:a16="http://schemas.microsoft.com/office/drawing/2014/main" id="{02CF3870-C2BB-4B51-96E8-9A9AB1745336}"/>
              </a:ext>
            </a:extLst>
          </p:cNvPr>
          <p:cNvSpPr txBox="1"/>
          <p:nvPr/>
        </p:nvSpPr>
        <p:spPr>
          <a:xfrm>
            <a:off x="768169" y="654109"/>
            <a:ext cx="6628332" cy="1477328"/>
          </a:xfrm>
          <a:prstGeom prst="rect">
            <a:avLst/>
          </a:prstGeom>
          <a:noFill/>
        </p:spPr>
        <p:txBody>
          <a:bodyPr wrap="square" rtlCol="0">
            <a:spAutoFit/>
          </a:bodyPr>
          <a:lstStyle/>
          <a:p>
            <a:r>
              <a:rPr lang="es-CO" sz="7200" noProof="1">
                <a:gradFill>
                  <a:gsLst>
                    <a:gs pos="0">
                      <a:srgbClr val="03C2BD"/>
                    </a:gs>
                    <a:gs pos="100000">
                      <a:srgbClr val="4E13DB"/>
                    </a:gs>
                  </a:gsLst>
                  <a:lin ang="2700000" scaled="0"/>
                </a:gradFill>
                <a:latin typeface="Arial" panose="020B0604020202020204" pitchFamily="34" charset="0"/>
                <a:cs typeface="Arial" panose="020B0604020202020204" pitchFamily="34" charset="0"/>
              </a:rPr>
              <a:t>Polonia</a:t>
            </a:r>
          </a:p>
          <a:p>
            <a:endParaRPr lang="es-ES" dirty="0"/>
          </a:p>
        </p:txBody>
      </p:sp>
      <p:sp>
        <p:nvSpPr>
          <p:cNvPr id="6" name="CuadroTexto 5">
            <a:extLst>
              <a:ext uri="{FF2B5EF4-FFF2-40B4-BE49-F238E27FC236}">
                <a16:creationId xmlns:a16="http://schemas.microsoft.com/office/drawing/2014/main" id="{27F1C2B5-7B25-8F20-CCBD-D8D984044278}"/>
              </a:ext>
            </a:extLst>
          </p:cNvPr>
          <p:cNvSpPr txBox="1"/>
          <p:nvPr/>
        </p:nvSpPr>
        <p:spPr>
          <a:xfrm>
            <a:off x="863579" y="365755"/>
            <a:ext cx="6628332" cy="553998"/>
          </a:xfrm>
          <a:prstGeom prst="rect">
            <a:avLst/>
          </a:prstGeom>
          <a:noFill/>
        </p:spPr>
        <p:txBody>
          <a:bodyPr wrap="square" rtlCol="0">
            <a:spAutoFit/>
          </a:bodyPr>
          <a:lstStyle/>
          <a:p>
            <a:r>
              <a:rPr lang="es-CO" sz="3000" noProof="1">
                <a:gradFill>
                  <a:gsLst>
                    <a:gs pos="0">
                      <a:srgbClr val="03C2BD"/>
                    </a:gs>
                    <a:gs pos="100000">
                      <a:srgbClr val="4E13DB"/>
                    </a:gs>
                  </a:gsLst>
                  <a:lin ang="2700000" scaled="0"/>
                </a:gradFill>
                <a:latin typeface="Arial" panose="020B0604020202020204" pitchFamily="34" charset="0"/>
                <a:cs typeface="Arial" panose="020B0604020202020204" pitchFamily="34" charset="0"/>
              </a:rPr>
              <a:t>Reconversión minera en</a:t>
            </a:r>
            <a:endParaRPr lang="es-ES" sz="3000" dirty="0"/>
          </a:p>
        </p:txBody>
      </p:sp>
      <p:sp>
        <p:nvSpPr>
          <p:cNvPr id="8" name="CuadroTexto 7">
            <a:extLst>
              <a:ext uri="{FF2B5EF4-FFF2-40B4-BE49-F238E27FC236}">
                <a16:creationId xmlns:a16="http://schemas.microsoft.com/office/drawing/2014/main" id="{9E242476-F145-1C0E-53EE-57B23E3FFC0D}"/>
              </a:ext>
            </a:extLst>
          </p:cNvPr>
          <p:cNvSpPr txBox="1"/>
          <p:nvPr/>
        </p:nvSpPr>
        <p:spPr>
          <a:xfrm>
            <a:off x="6778305" y="3967121"/>
            <a:ext cx="2366965" cy="830997"/>
          </a:xfrm>
          <a:prstGeom prst="rect">
            <a:avLst/>
          </a:prstGeom>
          <a:noFill/>
        </p:spPr>
        <p:txBody>
          <a:bodyPr wrap="square" rtlCol="0">
            <a:spAutoFit/>
          </a:bodyPr>
          <a:lstStyle/>
          <a:p>
            <a:pPr>
              <a:spcBef>
                <a:spcPts val="1200"/>
              </a:spcBef>
            </a:pPr>
            <a:r>
              <a:rPr lang="es-ES" sz="1600" noProof="1">
                <a:solidFill>
                  <a:schemeClr val="tx1">
                    <a:lumMod val="85000"/>
                    <a:lumOff val="15000"/>
                  </a:schemeClr>
                </a:solidFill>
                <a:latin typeface="Arial" panose="020B0604020202020204" pitchFamily="34" charset="0"/>
                <a:cs typeface="Arial" panose="020B0604020202020204" pitchFamily="34" charset="0"/>
              </a:rPr>
              <a:t>El cierre total de la minería de carbón está previsto para 2049.</a:t>
            </a:r>
            <a:endParaRPr lang="es-CO" sz="1600" noProof="1">
              <a:solidFill>
                <a:schemeClr val="tx1">
                  <a:lumMod val="85000"/>
                  <a:lumOff val="15000"/>
                </a:schemeClr>
              </a:solidFill>
              <a:latin typeface="Arial" panose="020B0604020202020204" pitchFamily="34" charset="0"/>
              <a:cs typeface="Arial" panose="020B0604020202020204" pitchFamily="34" charset="0"/>
            </a:endParaRPr>
          </a:p>
        </p:txBody>
      </p:sp>
      <p:sp>
        <p:nvSpPr>
          <p:cNvPr id="9" name="Shape 171">
            <a:extLst>
              <a:ext uri="{FF2B5EF4-FFF2-40B4-BE49-F238E27FC236}">
                <a16:creationId xmlns:a16="http://schemas.microsoft.com/office/drawing/2014/main" id="{87C647C9-8321-368C-71C4-741C17E037AC}"/>
              </a:ext>
            </a:extLst>
          </p:cNvPr>
          <p:cNvSpPr/>
          <p:nvPr/>
        </p:nvSpPr>
        <p:spPr>
          <a:xfrm>
            <a:off x="6290301" y="4061010"/>
            <a:ext cx="133135" cy="177318"/>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solidFill>
            <a:schemeClr val="bg1"/>
          </a:solidFill>
          <a:ln w="12700">
            <a:miter lim="400000"/>
          </a:ln>
        </p:spPr>
        <p:txBody>
          <a:bodyPr lIns="22860" rIns="22860" anchor="ctr"/>
          <a:lstStyle/>
          <a:p>
            <a:pPr>
              <a:defRPr>
                <a:latin typeface="+mj-lt"/>
                <a:ea typeface="+mj-ea"/>
                <a:cs typeface="+mj-cs"/>
                <a:sym typeface="Calibri Light"/>
              </a:defRPr>
            </a:pPr>
            <a:endParaRPr sz="900" dirty="0">
              <a:latin typeface="Roboto Black" panose="02000000000000000000" pitchFamily="2" charset="0"/>
              <a:ea typeface="Roboto Black" panose="02000000000000000000" pitchFamily="2" charset="0"/>
              <a:cs typeface="Roboto Black" panose="02000000000000000000" pitchFamily="2" charset="0"/>
            </a:endParaRPr>
          </a:p>
        </p:txBody>
      </p:sp>
    </p:spTree>
    <p:extLst>
      <p:ext uri="{BB962C8B-B14F-4D97-AF65-F5344CB8AC3E}">
        <p14:creationId xmlns:p14="http://schemas.microsoft.com/office/powerpoint/2010/main" val="2321905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dondear rectángulo de esquina diagonal 21">
            <a:extLst>
              <a:ext uri="{FF2B5EF4-FFF2-40B4-BE49-F238E27FC236}">
                <a16:creationId xmlns:a16="http://schemas.microsoft.com/office/drawing/2014/main" id="{B747DC8B-AE06-8F34-8095-3E18EB35169C}"/>
              </a:ext>
            </a:extLst>
          </p:cNvPr>
          <p:cNvSpPr/>
          <p:nvPr/>
        </p:nvSpPr>
        <p:spPr>
          <a:xfrm rot="5400000">
            <a:off x="2192567" y="-1437322"/>
            <a:ext cx="5708071" cy="8582728"/>
          </a:xfrm>
          <a:prstGeom prst="round2DiagRect">
            <a:avLst>
              <a:gd name="adj1" fmla="val 0"/>
              <a:gd name="adj2" fmla="val 177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3" name="Redondear rectángulo de esquina diagonal 22">
            <a:extLst>
              <a:ext uri="{FF2B5EF4-FFF2-40B4-BE49-F238E27FC236}">
                <a16:creationId xmlns:a16="http://schemas.microsoft.com/office/drawing/2014/main" id="{ED26ECF8-3D2D-1F7B-B80D-48CF032696BB}"/>
              </a:ext>
            </a:extLst>
          </p:cNvPr>
          <p:cNvSpPr/>
          <p:nvPr/>
        </p:nvSpPr>
        <p:spPr>
          <a:xfrm>
            <a:off x="1177636" y="2770908"/>
            <a:ext cx="7716982" cy="4087091"/>
          </a:xfrm>
          <a:prstGeom prst="round2DiagRect">
            <a:avLst>
              <a:gd name="adj1" fmla="val 11426"/>
              <a:gd name="adj2" fmla="val 0"/>
            </a:avLst>
          </a:prstGeom>
          <a:solidFill>
            <a:schemeClr val="bg1"/>
          </a:solidFill>
          <a:ln>
            <a:noFill/>
          </a:ln>
          <a:effectLst>
            <a:outerShdw blurRad="381000" dist="38100" dir="2700000" algn="tl" rotWithShape="0">
              <a:schemeClr val="accent6">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CuadroTexto 23">
            <a:extLst>
              <a:ext uri="{FF2B5EF4-FFF2-40B4-BE49-F238E27FC236}">
                <a16:creationId xmlns:a16="http://schemas.microsoft.com/office/drawing/2014/main" id="{418AC83C-8C32-EBBF-377F-D035F17AF0A8}"/>
              </a:ext>
            </a:extLst>
          </p:cNvPr>
          <p:cNvSpPr txBox="1"/>
          <p:nvPr/>
        </p:nvSpPr>
        <p:spPr>
          <a:xfrm>
            <a:off x="1373206" y="1178147"/>
            <a:ext cx="74711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chemeClr val="bg1"/>
                </a:solidFill>
                <a:effectLst/>
                <a:uLnTx/>
                <a:uFillTx/>
                <a:latin typeface="Arial" panose="020B0604020202020204" pitchFamily="34" charset="0"/>
                <a:ea typeface="+mn-ea"/>
                <a:cs typeface="Times New Roman" panose="02020603050405020304" pitchFamily="18" charset="0"/>
              </a:rPr>
              <a:t>¡¡Gracias por su atención!!</a:t>
            </a:r>
          </a:p>
        </p:txBody>
      </p:sp>
      <p:grpSp>
        <p:nvGrpSpPr>
          <p:cNvPr id="25" name="Grupo 14">
            <a:extLst>
              <a:ext uri="{FF2B5EF4-FFF2-40B4-BE49-F238E27FC236}">
                <a16:creationId xmlns:a16="http://schemas.microsoft.com/office/drawing/2014/main" id="{8A622E4E-8F93-C410-4D31-FF8105762D7A}"/>
              </a:ext>
            </a:extLst>
          </p:cNvPr>
          <p:cNvGrpSpPr/>
          <p:nvPr/>
        </p:nvGrpSpPr>
        <p:grpSpPr>
          <a:xfrm>
            <a:off x="5262495" y="3926863"/>
            <a:ext cx="3034805" cy="1306176"/>
            <a:chOff x="5600060" y="4076567"/>
            <a:chExt cx="3204530" cy="1430991"/>
          </a:xfrm>
        </p:grpSpPr>
        <p:pic>
          <p:nvPicPr>
            <p:cNvPr id="26" name="Imagen 15" descr="Un dibujo animado&#10;&#10;Descripción generada automáticamente con confianza baja">
              <a:extLst>
                <a:ext uri="{FF2B5EF4-FFF2-40B4-BE49-F238E27FC236}">
                  <a16:creationId xmlns:a16="http://schemas.microsoft.com/office/drawing/2014/main" id="{E7A9B26F-1E58-C4C4-1C5C-7FD48A9974F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39204" y="4076567"/>
              <a:ext cx="1455713" cy="1139966"/>
            </a:xfrm>
            <a:prstGeom prst="rect">
              <a:avLst/>
            </a:prstGeom>
          </p:spPr>
        </p:pic>
        <p:sp>
          <p:nvSpPr>
            <p:cNvPr id="27" name="CuadroTexto 16">
              <a:extLst>
                <a:ext uri="{FF2B5EF4-FFF2-40B4-BE49-F238E27FC236}">
                  <a16:creationId xmlns:a16="http://schemas.microsoft.com/office/drawing/2014/main" id="{92F5AB15-046F-01E9-577F-1AA1B85382A2}"/>
                </a:ext>
              </a:extLst>
            </p:cNvPr>
            <p:cNvSpPr txBox="1"/>
            <p:nvPr/>
          </p:nvSpPr>
          <p:spPr>
            <a:xfrm>
              <a:off x="5600060" y="5119793"/>
              <a:ext cx="3204530" cy="387765"/>
            </a:xfrm>
            <a:prstGeom prst="rect">
              <a:avLst/>
            </a:prstGeom>
            <a:noFill/>
          </p:spPr>
          <p:txBody>
            <a:bodyPr wrap="square">
              <a:spAutoFit/>
            </a:bodyPr>
            <a:lstStyle/>
            <a:p>
              <a:pPr marL="0" marR="0" lvl="0" indent="0" algn="ctr" defTabSz="912388"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484848">
                      <a:lumMod val="75000"/>
                      <a:lumOff val="25000"/>
                    </a:srgbClr>
                  </a:solidFill>
                  <a:effectLst/>
                  <a:uLnTx/>
                  <a:uFillTx/>
                  <a:latin typeface="Arial" panose="020B0604020202020204" pitchFamily="34" charset="0"/>
                  <a:ea typeface="+mn-ea"/>
                  <a:cs typeface="Arial" panose="020B0604020202020204" pitchFamily="34" charset="0"/>
                </a:rPr>
                <a:t>Universidad de Oviedo</a:t>
              </a:r>
            </a:p>
          </p:txBody>
        </p:sp>
      </p:grpSp>
      <p:pic>
        <p:nvPicPr>
          <p:cNvPr id="28" name="Picture 18">
            <a:extLst>
              <a:ext uri="{FF2B5EF4-FFF2-40B4-BE49-F238E27FC236}">
                <a16:creationId xmlns:a16="http://schemas.microsoft.com/office/drawing/2014/main" id="{BB390156-3CB8-A813-AE34-92C4BE08C4D2}"/>
              </a:ext>
            </a:extLst>
          </p:cNvPr>
          <p:cNvPicPr>
            <a:picLocks noChangeAspect="1"/>
          </p:cNvPicPr>
          <p:nvPr/>
        </p:nvPicPr>
        <p:blipFill>
          <a:blip r:embed="rId3"/>
          <a:stretch>
            <a:fillRect/>
          </a:stretch>
        </p:blipFill>
        <p:spPr>
          <a:xfrm>
            <a:off x="1735036" y="4097774"/>
            <a:ext cx="2930142" cy="1020027"/>
          </a:xfrm>
          <a:prstGeom prst="rect">
            <a:avLst/>
          </a:prstGeom>
        </p:spPr>
      </p:pic>
      <p:pic>
        <p:nvPicPr>
          <p:cNvPr id="29" name="Image 2">
            <a:extLst>
              <a:ext uri="{FF2B5EF4-FFF2-40B4-BE49-F238E27FC236}">
                <a16:creationId xmlns:a16="http://schemas.microsoft.com/office/drawing/2014/main" id="{FDF8DD78-100A-6DCB-9874-EB5AFA0AD5A5}"/>
              </a:ext>
            </a:extLst>
          </p:cNvPr>
          <p:cNvPicPr>
            <a:picLocks/>
          </p:cNvPicPr>
          <p:nvPr/>
        </p:nvPicPr>
        <p:blipFill>
          <a:blip r:embed="rId4">
            <a:extLst>
              <a:ext uri="{28A0092B-C50C-407E-A947-70E740481C1C}">
                <a14:useLocalDpi xmlns:a14="http://schemas.microsoft.com/office/drawing/2010/main"/>
              </a:ext>
            </a:extLst>
          </a:blip>
          <a:srcRect/>
          <a:stretch/>
        </p:blipFill>
        <p:spPr>
          <a:xfrm>
            <a:off x="1946841" y="5610779"/>
            <a:ext cx="2563036" cy="924597"/>
          </a:xfrm>
          <a:prstGeom prst="rect">
            <a:avLst/>
          </a:prstGeom>
        </p:spPr>
      </p:pic>
      <p:sp>
        <p:nvSpPr>
          <p:cNvPr id="30" name="CuadroTexto 29">
            <a:extLst>
              <a:ext uri="{FF2B5EF4-FFF2-40B4-BE49-F238E27FC236}">
                <a16:creationId xmlns:a16="http://schemas.microsoft.com/office/drawing/2014/main" id="{6C25EB28-61EE-1BB3-17E4-A174D88F0019}"/>
              </a:ext>
            </a:extLst>
          </p:cNvPr>
          <p:cNvSpPr txBox="1"/>
          <p:nvPr/>
        </p:nvSpPr>
        <p:spPr>
          <a:xfrm>
            <a:off x="1290079" y="3225186"/>
            <a:ext cx="3588327" cy="338554"/>
          </a:xfrm>
          <a:prstGeom prst="rect">
            <a:avLst/>
          </a:prstGeom>
          <a:noFill/>
        </p:spPr>
        <p:txBody>
          <a:bodyPr wrap="square" rtlCol="0">
            <a:spAutoFit/>
          </a:bodyPr>
          <a:lstStyle/>
          <a:p>
            <a:pPr algn="ctr"/>
            <a:r>
              <a:rPr lang="es-ES" sz="1600" dirty="0">
                <a:solidFill>
                  <a:schemeClr val="accent6">
                    <a:lumMod val="75000"/>
                  </a:schemeClr>
                </a:solidFill>
                <a:latin typeface="Arial" panose="020B0604020202020204" pitchFamily="34" charset="0"/>
                <a:cs typeface="Arial" panose="020B0604020202020204" pitchFamily="34" charset="0"/>
              </a:rPr>
              <a:t>Profesora </a:t>
            </a:r>
            <a:r>
              <a:rPr lang="pl-PL" sz="1600" dirty="0">
                <a:solidFill>
                  <a:schemeClr val="accent6">
                    <a:lumMod val="75000"/>
                  </a:schemeClr>
                </a:solidFill>
                <a:latin typeface="Arial" panose="020B0604020202020204" pitchFamily="34" charset="0"/>
                <a:cs typeface="Arial" panose="020B0604020202020204" pitchFamily="34" charset="0"/>
              </a:rPr>
              <a:t>Alicja Krzemień</a:t>
            </a:r>
          </a:p>
        </p:txBody>
      </p:sp>
      <p:sp>
        <p:nvSpPr>
          <p:cNvPr id="31" name="CuadroTexto 30">
            <a:extLst>
              <a:ext uri="{FF2B5EF4-FFF2-40B4-BE49-F238E27FC236}">
                <a16:creationId xmlns:a16="http://schemas.microsoft.com/office/drawing/2014/main" id="{D6FF4559-89C5-6A22-95D4-4D74869B3C86}"/>
              </a:ext>
            </a:extLst>
          </p:cNvPr>
          <p:cNvSpPr txBox="1"/>
          <p:nvPr/>
        </p:nvSpPr>
        <p:spPr>
          <a:xfrm>
            <a:off x="4888421" y="3225186"/>
            <a:ext cx="3588327" cy="338554"/>
          </a:xfrm>
          <a:prstGeom prst="rect">
            <a:avLst/>
          </a:prstGeom>
          <a:noFill/>
        </p:spPr>
        <p:txBody>
          <a:bodyPr wrap="square" rtlCol="0">
            <a:spAutoFit/>
          </a:bodyPr>
          <a:lstStyle/>
          <a:p>
            <a:pPr algn="ctr"/>
            <a:r>
              <a:rPr lang="es-ES" sz="1600" dirty="0">
                <a:solidFill>
                  <a:schemeClr val="accent6">
                    <a:lumMod val="75000"/>
                  </a:schemeClr>
                </a:solidFill>
                <a:latin typeface="Arial" panose="020B0604020202020204" pitchFamily="34" charset="0"/>
                <a:cs typeface="Arial" panose="020B0604020202020204" pitchFamily="34" charset="0"/>
              </a:rPr>
              <a:t>Prof. </a:t>
            </a:r>
            <a:r>
              <a:rPr lang="pl-PL" sz="1600" dirty="0">
                <a:solidFill>
                  <a:schemeClr val="accent6">
                    <a:lumMod val="75000"/>
                  </a:schemeClr>
                </a:solidFill>
                <a:latin typeface="Arial" panose="020B0604020202020204" pitchFamily="34" charset="0"/>
                <a:cs typeface="Arial" panose="020B0604020202020204" pitchFamily="34" charset="0"/>
              </a:rPr>
              <a:t>Pedro </a:t>
            </a:r>
            <a:r>
              <a:rPr lang="pl-PL" sz="1600" dirty="0" err="1">
                <a:solidFill>
                  <a:schemeClr val="accent6">
                    <a:lumMod val="75000"/>
                  </a:schemeClr>
                </a:solidFill>
                <a:latin typeface="Arial" panose="020B0604020202020204" pitchFamily="34" charset="0"/>
                <a:cs typeface="Arial" panose="020B0604020202020204" pitchFamily="34" charset="0"/>
              </a:rPr>
              <a:t>Riesgo</a:t>
            </a:r>
            <a:r>
              <a:rPr lang="pl-PL" sz="1600" dirty="0">
                <a:solidFill>
                  <a:schemeClr val="accent6">
                    <a:lumMod val="75000"/>
                  </a:schemeClr>
                </a:solidFill>
                <a:latin typeface="Arial" panose="020B0604020202020204" pitchFamily="34" charset="0"/>
                <a:cs typeface="Arial" panose="020B0604020202020204" pitchFamily="34" charset="0"/>
              </a:rPr>
              <a:t> </a:t>
            </a:r>
            <a:r>
              <a:rPr lang="pl-PL" sz="1600" dirty="0" err="1">
                <a:solidFill>
                  <a:schemeClr val="accent6">
                    <a:lumMod val="75000"/>
                  </a:schemeClr>
                </a:solidFill>
                <a:latin typeface="Arial" panose="020B0604020202020204" pitchFamily="34" charset="0"/>
                <a:cs typeface="Arial" panose="020B0604020202020204" pitchFamily="34" charset="0"/>
              </a:rPr>
              <a:t>Fernández</a:t>
            </a:r>
            <a:endParaRPr lang="pl-PL" sz="1600" dirty="0">
              <a:solidFill>
                <a:schemeClr val="accent6">
                  <a:lumMod val="75000"/>
                </a:schemeClr>
              </a:solidFill>
              <a:latin typeface="Arial" panose="020B0604020202020204" pitchFamily="34" charset="0"/>
              <a:cs typeface="Arial" panose="020B0604020202020204" pitchFamily="34" charset="0"/>
            </a:endParaRPr>
          </a:p>
        </p:txBody>
      </p:sp>
      <p:cxnSp>
        <p:nvCxnSpPr>
          <p:cNvPr id="32" name="Conector recto 31">
            <a:extLst>
              <a:ext uri="{FF2B5EF4-FFF2-40B4-BE49-F238E27FC236}">
                <a16:creationId xmlns:a16="http://schemas.microsoft.com/office/drawing/2014/main" id="{53C0C527-4EE6-3C57-F5E9-4AF91D6F336F}"/>
              </a:ext>
            </a:extLst>
          </p:cNvPr>
          <p:cNvCxnSpPr/>
          <p:nvPr/>
        </p:nvCxnSpPr>
        <p:spPr>
          <a:xfrm>
            <a:off x="2502351" y="3751648"/>
            <a:ext cx="969818" cy="0"/>
          </a:xfrm>
          <a:prstGeom prst="line">
            <a:avLst/>
          </a:prstGeom>
          <a:ln w="22225">
            <a:gradFill flip="none" rotWithShape="1">
              <a:gsLst>
                <a:gs pos="0">
                  <a:srgbClr val="03C2BD"/>
                </a:gs>
                <a:gs pos="100000">
                  <a:srgbClr val="4E13DB"/>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D5BD4B67-4AF3-EA3E-B9AD-0FB773EDB779}"/>
              </a:ext>
            </a:extLst>
          </p:cNvPr>
          <p:cNvCxnSpPr/>
          <p:nvPr/>
        </p:nvCxnSpPr>
        <p:spPr>
          <a:xfrm>
            <a:off x="6253616" y="3744720"/>
            <a:ext cx="969818" cy="0"/>
          </a:xfrm>
          <a:prstGeom prst="line">
            <a:avLst/>
          </a:prstGeom>
          <a:ln w="22225">
            <a:gradFill flip="none" rotWithShape="1">
              <a:gsLst>
                <a:gs pos="0">
                  <a:srgbClr val="03C2BD"/>
                </a:gs>
                <a:gs pos="100000">
                  <a:srgbClr val="4E13DB"/>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549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dondear rectángulo de esquina del mismo lado 3">
            <a:extLst>
              <a:ext uri="{FF2B5EF4-FFF2-40B4-BE49-F238E27FC236}">
                <a16:creationId xmlns:a16="http://schemas.microsoft.com/office/drawing/2014/main" id="{BB1CFEBE-9115-B62F-DCDE-16EE56668A3F}"/>
              </a:ext>
            </a:extLst>
          </p:cNvPr>
          <p:cNvSpPr/>
          <p:nvPr/>
        </p:nvSpPr>
        <p:spPr>
          <a:xfrm>
            <a:off x="6152618" y="2111501"/>
            <a:ext cx="410893" cy="4746497"/>
          </a:xfrm>
          <a:prstGeom prst="round2SameRect">
            <a:avLst>
              <a:gd name="adj1" fmla="val 50000"/>
              <a:gd name="adj2" fmla="val 0"/>
            </a:avLst>
          </a:prstGeom>
          <a:gradFill>
            <a:gsLst>
              <a:gs pos="0">
                <a:srgbClr val="03C2BD"/>
              </a:gs>
              <a:gs pos="100000">
                <a:srgbClr val="4E13D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dondear rectángulo de esquina del mismo lado 6">
            <a:extLst>
              <a:ext uri="{FF2B5EF4-FFF2-40B4-BE49-F238E27FC236}">
                <a16:creationId xmlns:a16="http://schemas.microsoft.com/office/drawing/2014/main" id="{D64EDA79-CAD9-2F78-E145-00082BD8BDCF}"/>
              </a:ext>
            </a:extLst>
          </p:cNvPr>
          <p:cNvSpPr/>
          <p:nvPr/>
        </p:nvSpPr>
        <p:spPr>
          <a:xfrm>
            <a:off x="832770" y="2111502"/>
            <a:ext cx="410893" cy="4746497"/>
          </a:xfrm>
          <a:prstGeom prst="round2SameRect">
            <a:avLst>
              <a:gd name="adj1" fmla="val 50000"/>
              <a:gd name="adj2" fmla="val 0"/>
            </a:avLst>
          </a:prstGeom>
          <a:gradFill>
            <a:gsLst>
              <a:gs pos="0">
                <a:srgbClr val="03C2BD"/>
              </a:gs>
              <a:gs pos="100000">
                <a:srgbClr val="4E13D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 name="CuadroTexto 102">
            <a:extLst>
              <a:ext uri="{FF2B5EF4-FFF2-40B4-BE49-F238E27FC236}">
                <a16:creationId xmlns:a16="http://schemas.microsoft.com/office/drawing/2014/main" id="{594254E7-6413-C201-EAD5-D193E3DABEB1}"/>
              </a:ext>
            </a:extLst>
          </p:cNvPr>
          <p:cNvSpPr txBox="1"/>
          <p:nvPr/>
        </p:nvSpPr>
        <p:spPr>
          <a:xfrm>
            <a:off x="1465816" y="2126550"/>
            <a:ext cx="4123860" cy="6093976"/>
          </a:xfrm>
          <a:prstGeom prst="rect">
            <a:avLst/>
          </a:prstGeom>
          <a:noFill/>
        </p:spPr>
        <p:txBody>
          <a:bodyPr wrap="square" rtlCol="0">
            <a:spAutoFit/>
          </a:bodyPr>
          <a:lstStyle/>
          <a:p>
            <a:pPr>
              <a:spcBef>
                <a:spcPts val="1200"/>
              </a:spcBef>
            </a:pPr>
            <a:r>
              <a:rPr lang="es-ES" sz="1600" noProof="1">
                <a:solidFill>
                  <a:schemeClr val="tx1">
                    <a:lumMod val="85000"/>
                    <a:lumOff val="15000"/>
                  </a:schemeClr>
                </a:solidFill>
                <a:latin typeface="Arial" panose="020B0604020202020204" pitchFamily="34" charset="0"/>
                <a:cs typeface="Arial" panose="020B0604020202020204" pitchFamily="34" charset="0"/>
              </a:rPr>
              <a:t>En los años 50 España producía unos 14 millones de toneladas al año.</a:t>
            </a:r>
          </a:p>
          <a:p>
            <a:pPr>
              <a:spcBef>
                <a:spcPts val="1200"/>
              </a:spcBef>
            </a:pPr>
            <a:r>
              <a:rPr lang="es-ES" sz="1600" noProof="1">
                <a:solidFill>
                  <a:schemeClr val="tx1">
                    <a:lumMod val="85000"/>
                    <a:lumOff val="15000"/>
                  </a:schemeClr>
                </a:solidFill>
                <a:latin typeface="Arial" panose="020B0604020202020204" pitchFamily="34" charset="0"/>
                <a:cs typeface="Arial" panose="020B0604020202020204" pitchFamily="34" charset="0"/>
              </a:rPr>
              <a:t>En los años 90 y sucesivos la minería se basaba en subvenciones y ayudas estatales, conllevando al mismo tiempo procesos de reestructuración destinados a reducir el empleo, la producción y el número de minas activas. </a:t>
            </a:r>
          </a:p>
          <a:p>
            <a:pPr>
              <a:spcBef>
                <a:spcPts val="1200"/>
              </a:spcBef>
            </a:pPr>
            <a:r>
              <a:rPr lang="es-ES" sz="1600" noProof="1">
                <a:solidFill>
                  <a:schemeClr val="tx1">
                    <a:lumMod val="85000"/>
                    <a:lumOff val="15000"/>
                  </a:schemeClr>
                </a:solidFill>
                <a:latin typeface="Arial" panose="020B0604020202020204" pitchFamily="34" charset="0"/>
                <a:cs typeface="Arial" panose="020B0604020202020204" pitchFamily="34" charset="0"/>
              </a:rPr>
              <a:t>Se introdujeron programas de protección social, como la jubilación anticipada y se crearon instituciones para paliar los efectos del cierre de minas.</a:t>
            </a:r>
          </a:p>
          <a:p>
            <a:pPr>
              <a:spcBef>
                <a:spcPts val="1200"/>
              </a:spcBef>
            </a:pPr>
            <a:r>
              <a:rPr lang="es-ES" sz="1600" noProof="1">
                <a:solidFill>
                  <a:schemeClr val="tx1">
                    <a:lumMod val="85000"/>
                    <a:lumOff val="15000"/>
                  </a:schemeClr>
                </a:solidFill>
                <a:latin typeface="Arial" panose="020B0604020202020204" pitchFamily="34" charset="0"/>
                <a:cs typeface="Arial" panose="020B0604020202020204" pitchFamily="34" charset="0"/>
              </a:rPr>
              <a:t>Tras varios planes de reestructuración, las minas de carbón se cerraron en su práctica totalidad en 2018, siendo las explotaciones actuales puramente testimoniales.</a:t>
            </a:r>
          </a:p>
          <a:p>
            <a:pPr>
              <a:spcBef>
                <a:spcPts val="1200"/>
              </a:spcBef>
            </a:pPr>
            <a:endParaRPr lang="es-ES" sz="1600" noProof="1">
              <a:solidFill>
                <a:schemeClr val="tx1">
                  <a:lumMod val="85000"/>
                  <a:lumOff val="15000"/>
                </a:schemeClr>
              </a:solidFill>
              <a:latin typeface="Arial" panose="020B0604020202020204" pitchFamily="34" charset="0"/>
              <a:cs typeface="Arial" panose="020B0604020202020204" pitchFamily="34" charset="0"/>
            </a:endParaRPr>
          </a:p>
          <a:p>
            <a:pPr>
              <a:spcBef>
                <a:spcPts val="1200"/>
              </a:spcBef>
            </a:pPr>
            <a:endParaRPr lang="es-CO" sz="1600" noProof="1">
              <a:solidFill>
                <a:schemeClr val="tx1">
                  <a:lumMod val="85000"/>
                  <a:lumOff val="15000"/>
                </a:schemeClr>
              </a:solidFill>
              <a:latin typeface="Arial" panose="020B0604020202020204" pitchFamily="34" charset="0"/>
              <a:cs typeface="Arial" panose="020B0604020202020204" pitchFamily="34" charset="0"/>
            </a:endParaRPr>
          </a:p>
          <a:p>
            <a:pPr>
              <a:spcBef>
                <a:spcPts val="1200"/>
              </a:spcBef>
            </a:pPr>
            <a:endParaRPr lang="es-CO" sz="1600" i="1" noProof="1">
              <a:solidFill>
                <a:schemeClr val="tx1">
                  <a:lumMod val="85000"/>
                  <a:lumOff val="15000"/>
                </a:schemeClr>
              </a:solidFill>
              <a:latin typeface="Arial" panose="020B0604020202020204" pitchFamily="34" charset="0"/>
              <a:cs typeface="Arial" panose="020B0604020202020204" pitchFamily="34" charset="0"/>
            </a:endParaRPr>
          </a:p>
          <a:p>
            <a:pPr>
              <a:spcBef>
                <a:spcPts val="1200"/>
              </a:spcBef>
            </a:pPr>
            <a:endParaRPr lang="es-CO" sz="1600" noProof="1">
              <a:solidFill>
                <a:schemeClr val="tx1">
                  <a:lumMod val="85000"/>
                  <a:lumOff val="15000"/>
                </a:schemeClr>
              </a:solidFill>
              <a:latin typeface="Arial" panose="020B0604020202020204" pitchFamily="34" charset="0"/>
              <a:cs typeface="Arial" panose="020B0604020202020204" pitchFamily="34" charset="0"/>
            </a:endParaRPr>
          </a:p>
        </p:txBody>
      </p:sp>
      <p:sp>
        <p:nvSpPr>
          <p:cNvPr id="106" name="CuadroTexto 105">
            <a:extLst>
              <a:ext uri="{FF2B5EF4-FFF2-40B4-BE49-F238E27FC236}">
                <a16:creationId xmlns:a16="http://schemas.microsoft.com/office/drawing/2014/main" id="{CE33FE2C-9E74-82C8-B4AE-A8D1FF2D722C}"/>
              </a:ext>
            </a:extLst>
          </p:cNvPr>
          <p:cNvSpPr txBox="1"/>
          <p:nvPr/>
        </p:nvSpPr>
        <p:spPr>
          <a:xfrm>
            <a:off x="6760203" y="2111503"/>
            <a:ext cx="4770134" cy="3170099"/>
          </a:xfrm>
          <a:prstGeom prst="rect">
            <a:avLst/>
          </a:prstGeom>
          <a:noFill/>
        </p:spPr>
        <p:txBody>
          <a:bodyPr wrap="square" rtlCol="0">
            <a:spAutoFit/>
          </a:bodyPr>
          <a:lstStyle/>
          <a:p>
            <a:pPr>
              <a:spcBef>
                <a:spcPts val="1200"/>
              </a:spcBef>
            </a:pPr>
            <a:r>
              <a:rPr lang="es-ES" sz="1600" noProof="1">
                <a:solidFill>
                  <a:schemeClr val="tx1">
                    <a:lumMod val="85000"/>
                    <a:lumOff val="15000"/>
                  </a:schemeClr>
                </a:solidFill>
                <a:latin typeface="Arial" panose="020B0604020202020204" pitchFamily="34" charset="0"/>
                <a:cs typeface="Arial" panose="020B0604020202020204" pitchFamily="34" charset="0"/>
              </a:rPr>
              <a:t>Se están explotando negocios basados en los recursos de la infraestructura minera, como por ejemplo la producción de energía geotérmica y fotovoltaica.</a:t>
            </a:r>
          </a:p>
          <a:p>
            <a:pPr>
              <a:spcBef>
                <a:spcPts val="1200"/>
              </a:spcBef>
            </a:pPr>
            <a:r>
              <a:rPr lang="es-ES" sz="1600" noProof="1">
                <a:solidFill>
                  <a:schemeClr val="tx1">
                    <a:lumMod val="85000"/>
                    <a:lumOff val="15000"/>
                  </a:schemeClr>
                </a:solidFill>
                <a:latin typeface="Arial" panose="020B0604020202020204" pitchFamily="34" charset="0"/>
                <a:cs typeface="Arial" panose="020B0604020202020204" pitchFamily="34" charset="0"/>
              </a:rPr>
              <a:t>Algunas centrales eléctricas de carbón están en proceso de reconversión para la combustión de biomasa.</a:t>
            </a:r>
          </a:p>
          <a:p>
            <a:pPr>
              <a:spcBef>
                <a:spcPts val="1200"/>
              </a:spcBef>
            </a:pPr>
            <a:endParaRPr lang="es-CO" sz="1600" noProof="1">
              <a:solidFill>
                <a:schemeClr val="tx1">
                  <a:lumMod val="85000"/>
                  <a:lumOff val="15000"/>
                </a:schemeClr>
              </a:solidFill>
              <a:latin typeface="Arial" panose="020B0604020202020204" pitchFamily="34" charset="0"/>
              <a:cs typeface="Arial" panose="020B0604020202020204" pitchFamily="34" charset="0"/>
            </a:endParaRPr>
          </a:p>
          <a:p>
            <a:pPr>
              <a:spcBef>
                <a:spcPts val="1200"/>
              </a:spcBef>
            </a:pPr>
            <a:endParaRPr lang="es-CO" sz="1600" i="1" noProof="1">
              <a:solidFill>
                <a:schemeClr val="tx1">
                  <a:lumMod val="85000"/>
                  <a:lumOff val="15000"/>
                </a:schemeClr>
              </a:solidFill>
              <a:latin typeface="Arial" panose="020B0604020202020204" pitchFamily="34" charset="0"/>
              <a:cs typeface="Arial" panose="020B0604020202020204" pitchFamily="34" charset="0"/>
            </a:endParaRPr>
          </a:p>
          <a:p>
            <a:pPr>
              <a:spcBef>
                <a:spcPts val="1200"/>
              </a:spcBef>
            </a:pPr>
            <a:endParaRPr lang="es-CO" sz="1600" noProof="1">
              <a:solidFill>
                <a:schemeClr val="tx1">
                  <a:lumMod val="85000"/>
                  <a:lumOff val="15000"/>
                </a:schemeClr>
              </a:solidFill>
              <a:latin typeface="Arial" panose="020B0604020202020204" pitchFamily="34" charset="0"/>
              <a:cs typeface="Arial" panose="020B0604020202020204" pitchFamily="34" charset="0"/>
            </a:endParaRPr>
          </a:p>
        </p:txBody>
      </p:sp>
      <p:sp>
        <p:nvSpPr>
          <p:cNvPr id="116" name="Shape 171">
            <a:extLst>
              <a:ext uri="{FF2B5EF4-FFF2-40B4-BE49-F238E27FC236}">
                <a16:creationId xmlns:a16="http://schemas.microsoft.com/office/drawing/2014/main" id="{012E67B7-73E1-2B88-1769-A508C1CBE4F0}"/>
              </a:ext>
            </a:extLst>
          </p:cNvPr>
          <p:cNvSpPr/>
          <p:nvPr/>
        </p:nvSpPr>
        <p:spPr>
          <a:xfrm>
            <a:off x="6298004" y="2274412"/>
            <a:ext cx="133135" cy="177318"/>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solidFill>
            <a:schemeClr val="bg1"/>
          </a:solidFill>
          <a:ln w="12700">
            <a:miter lim="400000"/>
          </a:ln>
        </p:spPr>
        <p:txBody>
          <a:bodyPr lIns="22860" rIns="22860" anchor="ctr"/>
          <a:lstStyle/>
          <a:p>
            <a:pPr>
              <a:defRPr>
                <a:latin typeface="+mj-lt"/>
                <a:ea typeface="+mj-ea"/>
                <a:cs typeface="+mj-cs"/>
                <a:sym typeface="Calibri Light"/>
              </a:defRPr>
            </a:pPr>
            <a:endParaRPr sz="9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117" name="Shape 171">
            <a:extLst>
              <a:ext uri="{FF2B5EF4-FFF2-40B4-BE49-F238E27FC236}">
                <a16:creationId xmlns:a16="http://schemas.microsoft.com/office/drawing/2014/main" id="{FAD092EF-82A7-ED69-186A-F0BDC8BBC065}"/>
              </a:ext>
            </a:extLst>
          </p:cNvPr>
          <p:cNvSpPr/>
          <p:nvPr/>
        </p:nvSpPr>
        <p:spPr>
          <a:xfrm>
            <a:off x="6298004" y="3358815"/>
            <a:ext cx="133135" cy="177318"/>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solidFill>
            <a:schemeClr val="bg1"/>
          </a:solidFill>
          <a:ln w="12700">
            <a:miter lim="400000"/>
          </a:ln>
        </p:spPr>
        <p:txBody>
          <a:bodyPr lIns="22860" rIns="22860" anchor="ctr"/>
          <a:lstStyle/>
          <a:p>
            <a:pPr>
              <a:defRPr>
                <a:latin typeface="+mj-lt"/>
                <a:ea typeface="+mj-ea"/>
                <a:cs typeface="+mj-cs"/>
                <a:sym typeface="Calibri Light"/>
              </a:defRPr>
            </a:pPr>
            <a:endParaRPr sz="9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123" name="Shape 171">
            <a:extLst>
              <a:ext uri="{FF2B5EF4-FFF2-40B4-BE49-F238E27FC236}">
                <a16:creationId xmlns:a16="http://schemas.microsoft.com/office/drawing/2014/main" id="{07717E1C-2CB8-73BA-BBFF-6F235EB3120B}"/>
              </a:ext>
            </a:extLst>
          </p:cNvPr>
          <p:cNvSpPr/>
          <p:nvPr/>
        </p:nvSpPr>
        <p:spPr>
          <a:xfrm>
            <a:off x="971650" y="2246235"/>
            <a:ext cx="133135" cy="177318"/>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solidFill>
            <a:schemeClr val="bg1"/>
          </a:solidFill>
          <a:ln w="12700">
            <a:miter lim="400000"/>
          </a:ln>
        </p:spPr>
        <p:txBody>
          <a:bodyPr lIns="22860" rIns="22860" anchor="ctr"/>
          <a:lstStyle/>
          <a:p>
            <a:pPr>
              <a:defRPr>
                <a:latin typeface="+mj-lt"/>
                <a:ea typeface="+mj-ea"/>
                <a:cs typeface="+mj-cs"/>
                <a:sym typeface="Calibri Light"/>
              </a:defRPr>
            </a:pPr>
            <a:endParaRPr sz="9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124" name="Shape 171">
            <a:extLst>
              <a:ext uri="{FF2B5EF4-FFF2-40B4-BE49-F238E27FC236}">
                <a16:creationId xmlns:a16="http://schemas.microsoft.com/office/drawing/2014/main" id="{36A45BC4-03B6-35A0-B172-6C06C99FF9FE}"/>
              </a:ext>
            </a:extLst>
          </p:cNvPr>
          <p:cNvSpPr/>
          <p:nvPr/>
        </p:nvSpPr>
        <p:spPr>
          <a:xfrm>
            <a:off x="971650" y="4449295"/>
            <a:ext cx="133135" cy="177318"/>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solidFill>
            <a:schemeClr val="bg1"/>
          </a:solidFill>
          <a:ln w="12700">
            <a:miter lim="400000"/>
          </a:ln>
        </p:spPr>
        <p:txBody>
          <a:bodyPr lIns="22860" rIns="22860" anchor="ctr"/>
          <a:lstStyle/>
          <a:p>
            <a:pPr>
              <a:defRPr>
                <a:latin typeface="+mj-lt"/>
                <a:ea typeface="+mj-ea"/>
                <a:cs typeface="+mj-cs"/>
                <a:sym typeface="Calibri Light"/>
              </a:defRPr>
            </a:pPr>
            <a:endParaRPr sz="9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125" name="Shape 171">
            <a:extLst>
              <a:ext uri="{FF2B5EF4-FFF2-40B4-BE49-F238E27FC236}">
                <a16:creationId xmlns:a16="http://schemas.microsoft.com/office/drawing/2014/main" id="{49DDA688-CC00-20B3-B535-1A1E322931C2}"/>
              </a:ext>
            </a:extLst>
          </p:cNvPr>
          <p:cNvSpPr/>
          <p:nvPr/>
        </p:nvSpPr>
        <p:spPr>
          <a:xfrm>
            <a:off x="971650" y="5602352"/>
            <a:ext cx="133135" cy="177318"/>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solidFill>
            <a:schemeClr val="bg1"/>
          </a:solidFill>
          <a:ln w="12700">
            <a:miter lim="400000"/>
          </a:ln>
        </p:spPr>
        <p:txBody>
          <a:bodyPr lIns="22860" rIns="22860" anchor="ctr"/>
          <a:lstStyle/>
          <a:p>
            <a:pPr>
              <a:defRPr>
                <a:latin typeface="+mj-lt"/>
                <a:ea typeface="+mj-ea"/>
                <a:cs typeface="+mj-cs"/>
                <a:sym typeface="Calibri Light"/>
              </a:defRPr>
            </a:pPr>
            <a:endParaRPr sz="9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2" name="Shape 171">
            <a:extLst>
              <a:ext uri="{FF2B5EF4-FFF2-40B4-BE49-F238E27FC236}">
                <a16:creationId xmlns:a16="http://schemas.microsoft.com/office/drawing/2014/main" id="{015ACDEC-7CE8-8606-FEB5-787CE8F663C6}"/>
              </a:ext>
            </a:extLst>
          </p:cNvPr>
          <p:cNvSpPr/>
          <p:nvPr/>
        </p:nvSpPr>
        <p:spPr>
          <a:xfrm>
            <a:off x="971650" y="2851379"/>
            <a:ext cx="133135" cy="177318"/>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solidFill>
            <a:schemeClr val="bg1"/>
          </a:solidFill>
          <a:ln w="12700">
            <a:miter lim="400000"/>
          </a:ln>
        </p:spPr>
        <p:txBody>
          <a:bodyPr lIns="22860" rIns="22860" anchor="ctr"/>
          <a:lstStyle/>
          <a:p>
            <a:pPr>
              <a:defRPr>
                <a:latin typeface="+mj-lt"/>
                <a:ea typeface="+mj-ea"/>
                <a:cs typeface="+mj-cs"/>
                <a:sym typeface="Calibri Light"/>
              </a:defRPr>
            </a:pPr>
            <a:endParaRPr sz="9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5" name="CuadroTexto 4">
            <a:extLst>
              <a:ext uri="{FF2B5EF4-FFF2-40B4-BE49-F238E27FC236}">
                <a16:creationId xmlns:a16="http://schemas.microsoft.com/office/drawing/2014/main" id="{02CF3870-C2BB-4B51-96E8-9A9AB1745336}"/>
              </a:ext>
            </a:extLst>
          </p:cNvPr>
          <p:cNvSpPr txBox="1"/>
          <p:nvPr/>
        </p:nvSpPr>
        <p:spPr>
          <a:xfrm>
            <a:off x="768169" y="654109"/>
            <a:ext cx="6628332" cy="1477328"/>
          </a:xfrm>
          <a:prstGeom prst="rect">
            <a:avLst/>
          </a:prstGeom>
          <a:noFill/>
        </p:spPr>
        <p:txBody>
          <a:bodyPr wrap="square" rtlCol="0">
            <a:spAutoFit/>
          </a:bodyPr>
          <a:lstStyle/>
          <a:p>
            <a:r>
              <a:rPr lang="es-CO" sz="7200" noProof="1">
                <a:gradFill>
                  <a:gsLst>
                    <a:gs pos="0">
                      <a:srgbClr val="03C2BD"/>
                    </a:gs>
                    <a:gs pos="100000">
                      <a:srgbClr val="4E13DB"/>
                    </a:gs>
                  </a:gsLst>
                  <a:lin ang="2700000" scaled="0"/>
                </a:gradFill>
                <a:latin typeface="Arial" panose="020B0604020202020204" pitchFamily="34" charset="0"/>
                <a:cs typeface="Arial" panose="020B0604020202020204" pitchFamily="34" charset="0"/>
              </a:rPr>
              <a:t>España</a:t>
            </a:r>
          </a:p>
          <a:p>
            <a:endParaRPr lang="es-ES" dirty="0"/>
          </a:p>
        </p:txBody>
      </p:sp>
      <p:sp>
        <p:nvSpPr>
          <p:cNvPr id="6" name="CuadroTexto 5">
            <a:extLst>
              <a:ext uri="{FF2B5EF4-FFF2-40B4-BE49-F238E27FC236}">
                <a16:creationId xmlns:a16="http://schemas.microsoft.com/office/drawing/2014/main" id="{27F1C2B5-7B25-8F20-CCBD-D8D984044278}"/>
              </a:ext>
            </a:extLst>
          </p:cNvPr>
          <p:cNvSpPr txBox="1"/>
          <p:nvPr/>
        </p:nvSpPr>
        <p:spPr>
          <a:xfrm>
            <a:off x="863579" y="365755"/>
            <a:ext cx="6628332" cy="553998"/>
          </a:xfrm>
          <a:prstGeom prst="rect">
            <a:avLst/>
          </a:prstGeom>
          <a:noFill/>
        </p:spPr>
        <p:txBody>
          <a:bodyPr wrap="square" rtlCol="0">
            <a:spAutoFit/>
          </a:bodyPr>
          <a:lstStyle/>
          <a:p>
            <a:r>
              <a:rPr lang="es-CO" sz="3000" noProof="1">
                <a:gradFill>
                  <a:gsLst>
                    <a:gs pos="0">
                      <a:srgbClr val="03C2BD"/>
                    </a:gs>
                    <a:gs pos="100000">
                      <a:srgbClr val="4E13DB"/>
                    </a:gs>
                  </a:gsLst>
                  <a:lin ang="2700000" scaled="0"/>
                </a:gradFill>
                <a:latin typeface="Arial" panose="020B0604020202020204" pitchFamily="34" charset="0"/>
                <a:cs typeface="Arial" panose="020B0604020202020204" pitchFamily="34" charset="0"/>
              </a:rPr>
              <a:t>Reconversión minera en</a:t>
            </a:r>
            <a:endParaRPr lang="es-ES" sz="3000" dirty="0"/>
          </a:p>
        </p:txBody>
      </p:sp>
    </p:spTree>
    <p:extLst>
      <p:ext uri="{BB962C8B-B14F-4D97-AF65-F5344CB8AC3E}">
        <p14:creationId xmlns:p14="http://schemas.microsoft.com/office/powerpoint/2010/main" val="1760356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Forma libre 138">
            <a:extLst>
              <a:ext uri="{FF2B5EF4-FFF2-40B4-BE49-F238E27FC236}">
                <a16:creationId xmlns:a16="http://schemas.microsoft.com/office/drawing/2014/main" id="{E0C86B0B-D156-4E81-4A59-EEE14B8BDBB5}"/>
              </a:ext>
            </a:extLst>
          </p:cNvPr>
          <p:cNvSpPr/>
          <p:nvPr/>
        </p:nvSpPr>
        <p:spPr>
          <a:xfrm>
            <a:off x="1564066" y="2118599"/>
            <a:ext cx="8794652" cy="3778999"/>
          </a:xfrm>
          <a:custGeom>
            <a:avLst/>
            <a:gdLst>
              <a:gd name="connsiteX0" fmla="*/ 0 w 8794652"/>
              <a:gd name="connsiteY0" fmla="*/ 1716630 h 3778999"/>
              <a:gd name="connsiteX1" fmla="*/ 2264228 w 8794652"/>
              <a:gd name="connsiteY1" fmla="*/ 3774030 h 3778999"/>
              <a:gd name="connsiteX2" fmla="*/ 3559628 w 8794652"/>
              <a:gd name="connsiteY2" fmla="*/ 1194115 h 3778999"/>
              <a:gd name="connsiteX3" fmla="*/ 6106885 w 8794652"/>
              <a:gd name="connsiteY3" fmla="*/ 2456858 h 3778999"/>
              <a:gd name="connsiteX4" fmla="*/ 8523514 w 8794652"/>
              <a:gd name="connsiteY4" fmla="*/ 236172 h 3778999"/>
              <a:gd name="connsiteX5" fmla="*/ 8632371 w 8794652"/>
              <a:gd name="connsiteY5" fmla="*/ 170858 h 377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652" h="3778999">
                <a:moveTo>
                  <a:pt x="0" y="1716630"/>
                </a:moveTo>
                <a:cubicBezTo>
                  <a:pt x="835478" y="2788873"/>
                  <a:pt x="1670957" y="3861116"/>
                  <a:pt x="2264228" y="3774030"/>
                </a:cubicBezTo>
                <a:cubicBezTo>
                  <a:pt x="2857499" y="3686944"/>
                  <a:pt x="2919185" y="1413644"/>
                  <a:pt x="3559628" y="1194115"/>
                </a:cubicBezTo>
                <a:cubicBezTo>
                  <a:pt x="4200071" y="974586"/>
                  <a:pt x="5279571" y="2616515"/>
                  <a:pt x="6106885" y="2456858"/>
                </a:cubicBezTo>
                <a:cubicBezTo>
                  <a:pt x="6934199" y="2297201"/>
                  <a:pt x="8102600" y="617172"/>
                  <a:pt x="8523514" y="236172"/>
                </a:cubicBezTo>
                <a:cubicBezTo>
                  <a:pt x="8944428" y="-144828"/>
                  <a:pt x="8788399" y="13015"/>
                  <a:pt x="8632371" y="170858"/>
                </a:cubicBezTo>
              </a:path>
            </a:pathLst>
          </a:custGeom>
          <a:no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5" name="Elipse 134">
            <a:extLst>
              <a:ext uri="{FF2B5EF4-FFF2-40B4-BE49-F238E27FC236}">
                <a16:creationId xmlns:a16="http://schemas.microsoft.com/office/drawing/2014/main" id="{B08B7AC5-1F04-D5D8-A654-F61E6DB6DE8A}"/>
              </a:ext>
            </a:extLst>
          </p:cNvPr>
          <p:cNvSpPr/>
          <p:nvPr/>
        </p:nvSpPr>
        <p:spPr>
          <a:xfrm>
            <a:off x="812876" y="2391660"/>
            <a:ext cx="2087842" cy="2059479"/>
          </a:xfrm>
          <a:prstGeom prst="ellipse">
            <a:avLst/>
          </a:prstGeom>
          <a:solidFill>
            <a:schemeClr val="bg1"/>
          </a:solidFill>
          <a:ln>
            <a:noFill/>
          </a:ln>
          <a:effectLst>
            <a:outerShdw blurRad="634874" dist="101984" dir="4920000" sx="96000" sy="96000" algn="tl" rotWithShape="0">
              <a:schemeClr val="accent4">
                <a:lumMod val="75000"/>
                <a:alpha val="2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Picture 2">
            <a:extLst>
              <a:ext uri="{FF2B5EF4-FFF2-40B4-BE49-F238E27FC236}">
                <a16:creationId xmlns:a16="http://schemas.microsoft.com/office/drawing/2014/main" id="{0AC834A9-9409-57E3-DBE3-D1E84B5D16FA}"/>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1079356" y="2947070"/>
            <a:ext cx="1471602" cy="948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 name="Grupo 101">
            <a:extLst>
              <a:ext uri="{FF2B5EF4-FFF2-40B4-BE49-F238E27FC236}">
                <a16:creationId xmlns:a16="http://schemas.microsoft.com/office/drawing/2014/main" id="{B75C39B3-E169-AC49-5505-94367AC940F1}"/>
              </a:ext>
            </a:extLst>
          </p:cNvPr>
          <p:cNvGrpSpPr/>
          <p:nvPr/>
        </p:nvGrpSpPr>
        <p:grpSpPr>
          <a:xfrm>
            <a:off x="2165111" y="4478024"/>
            <a:ext cx="2891140" cy="2059479"/>
            <a:chOff x="2542251" y="3720270"/>
            <a:chExt cx="2891140" cy="2059479"/>
          </a:xfrm>
        </p:grpSpPr>
        <p:sp>
          <p:nvSpPr>
            <p:cNvPr id="88" name="Elipse 87">
              <a:extLst>
                <a:ext uri="{FF2B5EF4-FFF2-40B4-BE49-F238E27FC236}">
                  <a16:creationId xmlns:a16="http://schemas.microsoft.com/office/drawing/2014/main" id="{803FAB91-E318-5CD7-FD51-D8F44CADF21C}"/>
                </a:ext>
              </a:extLst>
            </p:cNvPr>
            <p:cNvSpPr/>
            <p:nvPr/>
          </p:nvSpPr>
          <p:spPr>
            <a:xfrm>
              <a:off x="2943899" y="3720270"/>
              <a:ext cx="2087842" cy="2059479"/>
            </a:xfrm>
            <a:prstGeom prst="ellipse">
              <a:avLst/>
            </a:prstGeom>
            <a:solidFill>
              <a:schemeClr val="bg1"/>
            </a:solidFill>
            <a:ln>
              <a:noFill/>
            </a:ln>
            <a:effectLst>
              <a:outerShdw blurRad="634874" dist="101984" dir="4920000" sx="96000" sy="96000" algn="tl" rotWithShape="0">
                <a:schemeClr val="accent4">
                  <a:lumMod val="75000"/>
                  <a:alpha val="2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Obraz 1">
              <a:extLst>
                <a:ext uri="{FF2B5EF4-FFF2-40B4-BE49-F238E27FC236}">
                  <a16:creationId xmlns:a16="http://schemas.microsoft.com/office/drawing/2014/main" id="{13EFA80E-D346-650E-5EE0-2DCA4615774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03048" y="4283095"/>
              <a:ext cx="1769545" cy="667077"/>
            </a:xfrm>
            <a:prstGeom prst="rect">
              <a:avLst/>
            </a:prstGeom>
            <a:noFill/>
            <a:ln>
              <a:noFill/>
            </a:ln>
          </p:spPr>
        </p:pic>
        <p:sp>
          <p:nvSpPr>
            <p:cNvPr id="96" name="Redondear rectángulo de esquina diagonal 95">
              <a:extLst>
                <a:ext uri="{FF2B5EF4-FFF2-40B4-BE49-F238E27FC236}">
                  <a16:creationId xmlns:a16="http://schemas.microsoft.com/office/drawing/2014/main" id="{0B9C4682-12A5-5892-3184-8523F36891DC}"/>
                </a:ext>
              </a:extLst>
            </p:cNvPr>
            <p:cNvSpPr/>
            <p:nvPr/>
          </p:nvSpPr>
          <p:spPr>
            <a:xfrm rot="5400000">
              <a:off x="3765003" y="3868581"/>
              <a:ext cx="445635" cy="2891140"/>
            </a:xfrm>
            <a:prstGeom prst="round2DiagRect">
              <a:avLst>
                <a:gd name="adj1" fmla="val 41939"/>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1" name="TextBox 18">
              <a:extLst>
                <a:ext uri="{FF2B5EF4-FFF2-40B4-BE49-F238E27FC236}">
                  <a16:creationId xmlns:a16="http://schemas.microsoft.com/office/drawing/2014/main" id="{62B3BED0-48DD-8B2E-E471-189B9360B5F5}"/>
                </a:ext>
              </a:extLst>
            </p:cNvPr>
            <p:cNvSpPr txBox="1"/>
            <p:nvPr/>
          </p:nvSpPr>
          <p:spPr>
            <a:xfrm>
              <a:off x="2758652" y="5142154"/>
              <a:ext cx="2458336" cy="338554"/>
            </a:xfrm>
            <a:prstGeom prst="rect">
              <a:avLst/>
            </a:prstGeom>
            <a:noFill/>
          </p:spPr>
          <p:txBody>
            <a:bodyPr wrap="square">
              <a:spAutoFit/>
            </a:bodyPr>
            <a:lstStyle/>
            <a:p>
              <a:pPr algn="ctr"/>
              <a:r>
                <a:rPr lang="es-ES" sz="16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www.recoveryproject.eu</a:t>
              </a:r>
              <a:r>
                <a:rPr lang="es-ES" sz="1600" dirty="0">
                  <a:solidFill>
                    <a:schemeClr val="bg1"/>
                  </a:solidFill>
                  <a:latin typeface="Arial" panose="020B0604020202020204" pitchFamily="34" charset="0"/>
                  <a:cs typeface="Arial" panose="020B0604020202020204" pitchFamily="34" charset="0"/>
                </a:rPr>
                <a:t> </a:t>
              </a:r>
            </a:p>
          </p:txBody>
        </p:sp>
      </p:grpSp>
      <p:grpSp>
        <p:nvGrpSpPr>
          <p:cNvPr id="142" name="Grupo 141">
            <a:extLst>
              <a:ext uri="{FF2B5EF4-FFF2-40B4-BE49-F238E27FC236}">
                <a16:creationId xmlns:a16="http://schemas.microsoft.com/office/drawing/2014/main" id="{A2C1B8FE-40D1-FD13-7304-1A1E1809343A}"/>
              </a:ext>
            </a:extLst>
          </p:cNvPr>
          <p:cNvGrpSpPr/>
          <p:nvPr/>
        </p:nvGrpSpPr>
        <p:grpSpPr>
          <a:xfrm>
            <a:off x="6042352" y="3360182"/>
            <a:ext cx="2891140" cy="2059479"/>
            <a:chOff x="6651749" y="2689266"/>
            <a:chExt cx="2891140" cy="2059479"/>
          </a:xfrm>
        </p:grpSpPr>
        <p:sp>
          <p:nvSpPr>
            <p:cNvPr id="105" name="Elipse 104">
              <a:extLst>
                <a:ext uri="{FF2B5EF4-FFF2-40B4-BE49-F238E27FC236}">
                  <a16:creationId xmlns:a16="http://schemas.microsoft.com/office/drawing/2014/main" id="{CD435DE2-7EB3-5BCC-78DB-1B58E5667B59}"/>
                </a:ext>
              </a:extLst>
            </p:cNvPr>
            <p:cNvSpPr/>
            <p:nvPr/>
          </p:nvSpPr>
          <p:spPr>
            <a:xfrm>
              <a:off x="7053397" y="2689266"/>
              <a:ext cx="2087842" cy="2059479"/>
            </a:xfrm>
            <a:prstGeom prst="ellipse">
              <a:avLst/>
            </a:prstGeom>
            <a:solidFill>
              <a:schemeClr val="bg1"/>
            </a:solidFill>
            <a:ln>
              <a:noFill/>
            </a:ln>
            <a:effectLst>
              <a:outerShdw blurRad="634874" dist="101984" dir="4920000" sx="96000" sy="96000" algn="tl" rotWithShape="0">
                <a:schemeClr val="accent4">
                  <a:lumMod val="75000"/>
                  <a:alpha val="2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raz 6">
              <a:extLst>
                <a:ext uri="{FF2B5EF4-FFF2-40B4-BE49-F238E27FC236}">
                  <a16:creationId xmlns:a16="http://schemas.microsoft.com/office/drawing/2014/main" id="{BF07B4A1-32AB-EC9F-EED3-437B61AA7076}"/>
                </a:ext>
              </a:extLst>
            </p:cNvPr>
            <p:cNvPicPr>
              <a:picLocks noChangeAspect="1"/>
            </p:cNvPicPr>
            <p:nvPr/>
          </p:nvPicPr>
          <p:blipFill>
            <a:blip r:embed="rId5"/>
            <a:stretch>
              <a:fillRect/>
            </a:stretch>
          </p:blipFill>
          <p:spPr>
            <a:xfrm>
              <a:off x="7168985" y="3392805"/>
              <a:ext cx="1894074" cy="433982"/>
            </a:xfrm>
            <a:prstGeom prst="rect">
              <a:avLst/>
            </a:prstGeom>
          </p:spPr>
        </p:pic>
        <p:sp>
          <p:nvSpPr>
            <p:cNvPr id="121" name="Redondear rectángulo de esquina diagonal 120">
              <a:extLst>
                <a:ext uri="{FF2B5EF4-FFF2-40B4-BE49-F238E27FC236}">
                  <a16:creationId xmlns:a16="http://schemas.microsoft.com/office/drawing/2014/main" id="{3A24F066-7763-CED1-5390-E55CDC0AA570}"/>
                </a:ext>
              </a:extLst>
            </p:cNvPr>
            <p:cNvSpPr/>
            <p:nvPr/>
          </p:nvSpPr>
          <p:spPr>
            <a:xfrm rot="5400000">
              <a:off x="7874501" y="2837577"/>
              <a:ext cx="445635" cy="2891140"/>
            </a:xfrm>
            <a:prstGeom prst="round2DiagRect">
              <a:avLst>
                <a:gd name="adj1" fmla="val 41939"/>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2" name="TextBox 18">
              <a:extLst>
                <a:ext uri="{FF2B5EF4-FFF2-40B4-BE49-F238E27FC236}">
                  <a16:creationId xmlns:a16="http://schemas.microsoft.com/office/drawing/2014/main" id="{F5BF0AC0-6C86-3AA7-E50B-9934F0077BB0}"/>
                </a:ext>
              </a:extLst>
            </p:cNvPr>
            <p:cNvSpPr txBox="1"/>
            <p:nvPr/>
          </p:nvSpPr>
          <p:spPr>
            <a:xfrm>
              <a:off x="6868150" y="4111150"/>
              <a:ext cx="2458336" cy="338554"/>
            </a:xfrm>
            <a:prstGeom prst="rect">
              <a:avLst/>
            </a:prstGeom>
            <a:noFill/>
          </p:spPr>
          <p:txBody>
            <a:bodyPr wrap="square">
              <a:spAutoFit/>
            </a:bodyPr>
            <a:lstStyle/>
            <a:p>
              <a:pPr algn="ctr"/>
              <a:r>
                <a:rPr lang="es-ES" sz="16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www.greenjobsproject.eu </a:t>
              </a:r>
            </a:p>
          </p:txBody>
        </p:sp>
      </p:grpSp>
      <p:grpSp>
        <p:nvGrpSpPr>
          <p:cNvPr id="144" name="Grupo 143">
            <a:extLst>
              <a:ext uri="{FF2B5EF4-FFF2-40B4-BE49-F238E27FC236}">
                <a16:creationId xmlns:a16="http://schemas.microsoft.com/office/drawing/2014/main" id="{32F6F6B9-F950-4D7D-95DB-55074FBDD688}"/>
              </a:ext>
            </a:extLst>
          </p:cNvPr>
          <p:cNvGrpSpPr/>
          <p:nvPr/>
        </p:nvGrpSpPr>
        <p:grpSpPr>
          <a:xfrm>
            <a:off x="3471902" y="1930073"/>
            <a:ext cx="2891140" cy="2059479"/>
            <a:chOff x="3901191" y="1855014"/>
            <a:chExt cx="2891140" cy="2059479"/>
          </a:xfrm>
        </p:grpSpPr>
        <p:sp>
          <p:nvSpPr>
            <p:cNvPr id="129" name="Elipse 128">
              <a:extLst>
                <a:ext uri="{FF2B5EF4-FFF2-40B4-BE49-F238E27FC236}">
                  <a16:creationId xmlns:a16="http://schemas.microsoft.com/office/drawing/2014/main" id="{0D520BE1-726C-087C-DCC7-FA4F1A8E3036}"/>
                </a:ext>
              </a:extLst>
            </p:cNvPr>
            <p:cNvSpPr/>
            <p:nvPr/>
          </p:nvSpPr>
          <p:spPr>
            <a:xfrm>
              <a:off x="4302839" y="1855014"/>
              <a:ext cx="2087842" cy="2059479"/>
            </a:xfrm>
            <a:prstGeom prst="ellipse">
              <a:avLst/>
            </a:prstGeom>
            <a:solidFill>
              <a:schemeClr val="bg1"/>
            </a:solidFill>
            <a:ln>
              <a:noFill/>
            </a:ln>
            <a:effectLst>
              <a:outerShdw blurRad="634874" dist="101984" dir="4920000" sx="96000" sy="96000" algn="tl" rotWithShape="0">
                <a:schemeClr val="accent4">
                  <a:lumMod val="75000"/>
                  <a:alpha val="2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Obraz 5">
              <a:extLst>
                <a:ext uri="{FF2B5EF4-FFF2-40B4-BE49-F238E27FC236}">
                  <a16:creationId xmlns:a16="http://schemas.microsoft.com/office/drawing/2014/main" id="{65417653-CB3C-0799-D94F-A8B95D902C51}"/>
                </a:ext>
              </a:extLst>
            </p:cNvPr>
            <p:cNvPicPr>
              <a:picLocks noChangeAspect="1"/>
            </p:cNvPicPr>
            <p:nvPr/>
          </p:nvPicPr>
          <p:blipFill>
            <a:blip r:embed="rId7"/>
            <a:stretch>
              <a:fillRect/>
            </a:stretch>
          </p:blipFill>
          <p:spPr>
            <a:xfrm>
              <a:off x="4488819" y="2803941"/>
              <a:ext cx="1722310" cy="397205"/>
            </a:xfrm>
            <a:prstGeom prst="rect">
              <a:avLst/>
            </a:prstGeom>
          </p:spPr>
        </p:pic>
        <p:sp>
          <p:nvSpPr>
            <p:cNvPr id="131" name="Redondear rectángulo de esquina diagonal 130">
              <a:extLst>
                <a:ext uri="{FF2B5EF4-FFF2-40B4-BE49-F238E27FC236}">
                  <a16:creationId xmlns:a16="http://schemas.microsoft.com/office/drawing/2014/main" id="{29608959-C75C-0566-4D27-393F25716256}"/>
                </a:ext>
              </a:extLst>
            </p:cNvPr>
            <p:cNvSpPr/>
            <p:nvPr/>
          </p:nvSpPr>
          <p:spPr>
            <a:xfrm rot="5400000">
              <a:off x="5123943" y="850329"/>
              <a:ext cx="445635" cy="2891140"/>
            </a:xfrm>
            <a:prstGeom prst="round2DiagRect">
              <a:avLst>
                <a:gd name="adj1" fmla="val 41939"/>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2" name="TextBox 18">
              <a:extLst>
                <a:ext uri="{FF2B5EF4-FFF2-40B4-BE49-F238E27FC236}">
                  <a16:creationId xmlns:a16="http://schemas.microsoft.com/office/drawing/2014/main" id="{A4862D93-83F4-0E47-E466-4E47374B3B78}"/>
                </a:ext>
              </a:extLst>
            </p:cNvPr>
            <p:cNvSpPr txBox="1"/>
            <p:nvPr/>
          </p:nvSpPr>
          <p:spPr>
            <a:xfrm>
              <a:off x="4117592" y="2123902"/>
              <a:ext cx="2458336" cy="338554"/>
            </a:xfrm>
            <a:prstGeom prst="rect">
              <a:avLst/>
            </a:prstGeom>
            <a:noFill/>
          </p:spPr>
          <p:txBody>
            <a:bodyPr wrap="square">
              <a:spAutoFit/>
            </a:bodyPr>
            <a:lstStyle/>
            <a:p>
              <a:pPr algn="ctr"/>
              <a:r>
                <a:rPr lang="es-ES" sz="16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www.potentialsproject.eu </a:t>
              </a:r>
            </a:p>
          </p:txBody>
        </p:sp>
      </p:grpSp>
      <p:grpSp>
        <p:nvGrpSpPr>
          <p:cNvPr id="143" name="Grupo 142">
            <a:extLst>
              <a:ext uri="{FF2B5EF4-FFF2-40B4-BE49-F238E27FC236}">
                <a16:creationId xmlns:a16="http://schemas.microsoft.com/office/drawing/2014/main" id="{EE18D1BA-31C4-178F-016C-448E0015CC58}"/>
              </a:ext>
            </a:extLst>
          </p:cNvPr>
          <p:cNvGrpSpPr/>
          <p:nvPr/>
        </p:nvGrpSpPr>
        <p:grpSpPr>
          <a:xfrm>
            <a:off x="8913148" y="1446177"/>
            <a:ext cx="2891140" cy="2059479"/>
            <a:chOff x="8886945" y="719975"/>
            <a:chExt cx="2891140" cy="2059479"/>
          </a:xfrm>
        </p:grpSpPr>
        <p:sp>
          <p:nvSpPr>
            <p:cNvPr id="124" name="Elipse 123">
              <a:extLst>
                <a:ext uri="{FF2B5EF4-FFF2-40B4-BE49-F238E27FC236}">
                  <a16:creationId xmlns:a16="http://schemas.microsoft.com/office/drawing/2014/main" id="{A9A2A991-F5F8-47BF-3316-6E59B2D04F29}"/>
                </a:ext>
              </a:extLst>
            </p:cNvPr>
            <p:cNvSpPr/>
            <p:nvPr/>
          </p:nvSpPr>
          <p:spPr>
            <a:xfrm>
              <a:off x="9288593" y="719975"/>
              <a:ext cx="2087842" cy="2059479"/>
            </a:xfrm>
            <a:prstGeom prst="ellipse">
              <a:avLst/>
            </a:prstGeom>
            <a:solidFill>
              <a:schemeClr val="bg1"/>
            </a:solidFill>
            <a:ln>
              <a:noFill/>
            </a:ln>
            <a:effectLst>
              <a:outerShdw blurRad="634874" dist="101984" dir="4920000" sx="96000" sy="96000" algn="tl" rotWithShape="0">
                <a:schemeClr val="accent4">
                  <a:lumMod val="75000"/>
                  <a:alpha val="2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6" name="Redondear rectángulo de esquina diagonal 125">
              <a:extLst>
                <a:ext uri="{FF2B5EF4-FFF2-40B4-BE49-F238E27FC236}">
                  <a16:creationId xmlns:a16="http://schemas.microsoft.com/office/drawing/2014/main" id="{B059C638-79DE-B9B3-FEFF-6E306F59BD10}"/>
                </a:ext>
              </a:extLst>
            </p:cNvPr>
            <p:cNvSpPr/>
            <p:nvPr/>
          </p:nvSpPr>
          <p:spPr>
            <a:xfrm rot="5400000">
              <a:off x="10109697" y="868286"/>
              <a:ext cx="445635" cy="2891140"/>
            </a:xfrm>
            <a:prstGeom prst="round2DiagRect">
              <a:avLst>
                <a:gd name="adj1" fmla="val 41939"/>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7" name="TextBox 18">
              <a:extLst>
                <a:ext uri="{FF2B5EF4-FFF2-40B4-BE49-F238E27FC236}">
                  <a16:creationId xmlns:a16="http://schemas.microsoft.com/office/drawing/2014/main" id="{001CAAA3-1C15-7FD6-E6F3-D28DF578EE90}"/>
                </a:ext>
              </a:extLst>
            </p:cNvPr>
            <p:cNvSpPr txBox="1"/>
            <p:nvPr/>
          </p:nvSpPr>
          <p:spPr>
            <a:xfrm>
              <a:off x="9103346" y="2141859"/>
              <a:ext cx="2458336" cy="338554"/>
            </a:xfrm>
            <a:prstGeom prst="rect">
              <a:avLst/>
            </a:prstGeom>
            <a:noFill/>
          </p:spPr>
          <p:txBody>
            <a:bodyPr wrap="square">
              <a:spAutoFit/>
            </a:bodyPr>
            <a:lstStyle/>
            <a:p>
              <a:pPr algn="ctr"/>
              <a:r>
                <a:rPr lang="es-ES" sz="1600"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www.minetoh2project.eu </a:t>
              </a:r>
            </a:p>
          </p:txBody>
        </p:sp>
        <p:pic>
          <p:nvPicPr>
            <p:cNvPr id="9" name="Picture 11" descr="A black background with green letters and numbers&#10;&#10;AI-generated content may be incorrect.">
              <a:extLst>
                <a:ext uri="{FF2B5EF4-FFF2-40B4-BE49-F238E27FC236}">
                  <a16:creationId xmlns:a16="http://schemas.microsoft.com/office/drawing/2014/main" id="{97C92DBD-7400-853D-2E25-5B1143CAFE9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215780" y="807440"/>
              <a:ext cx="2233468" cy="1450244"/>
            </a:xfrm>
            <a:prstGeom prst="rect">
              <a:avLst/>
            </a:prstGeom>
          </p:spPr>
        </p:pic>
      </p:grpSp>
      <p:pic>
        <p:nvPicPr>
          <p:cNvPr id="140" name="Imagen 18" descr="Logotipo&#10;&#10;Descripción generada automáticamente">
            <a:extLst>
              <a:ext uri="{FF2B5EF4-FFF2-40B4-BE49-F238E27FC236}">
                <a16:creationId xmlns:a16="http://schemas.microsoft.com/office/drawing/2014/main" id="{28E431CF-624C-8BE6-C582-CAF16204042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791607" y="580965"/>
            <a:ext cx="1120562" cy="814536"/>
          </a:xfrm>
          <a:prstGeom prst="rect">
            <a:avLst/>
          </a:prstGeom>
        </p:spPr>
      </p:pic>
      <p:pic>
        <p:nvPicPr>
          <p:cNvPr id="141" name="Picture 4" descr="Inforegio - Download centre for visual elements">
            <a:extLst>
              <a:ext uri="{FF2B5EF4-FFF2-40B4-BE49-F238E27FC236}">
                <a16:creationId xmlns:a16="http://schemas.microsoft.com/office/drawing/2014/main" id="{C2B23745-1BA3-5FA1-E5B0-43D6471F84F6}"/>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363042" y="725776"/>
            <a:ext cx="2715026" cy="570156"/>
          </a:xfrm>
          <a:prstGeom prst="rect">
            <a:avLst/>
          </a:prstGeom>
          <a:noFill/>
          <a:extLst>
            <a:ext uri="{909E8E84-426E-40DD-AFC4-6F175D3DCCD1}">
              <a14:hiddenFill xmlns:a14="http://schemas.microsoft.com/office/drawing/2010/main">
                <a:solidFill>
                  <a:srgbClr val="FFFFFF"/>
                </a:solidFill>
              </a14:hiddenFill>
            </a:ext>
          </a:extLst>
        </p:spPr>
      </p:pic>
      <p:sp>
        <p:nvSpPr>
          <p:cNvPr id="145" name="CuadroTexto 144">
            <a:extLst>
              <a:ext uri="{FF2B5EF4-FFF2-40B4-BE49-F238E27FC236}">
                <a16:creationId xmlns:a16="http://schemas.microsoft.com/office/drawing/2014/main" id="{1F2B65D6-B7E1-4B66-A59E-CA9936F26FC2}"/>
              </a:ext>
            </a:extLst>
          </p:cNvPr>
          <p:cNvSpPr txBox="1"/>
          <p:nvPr/>
        </p:nvSpPr>
        <p:spPr>
          <a:xfrm>
            <a:off x="768169" y="238130"/>
            <a:ext cx="3607888" cy="1292662"/>
          </a:xfrm>
          <a:prstGeom prst="rect">
            <a:avLst/>
          </a:prstGeom>
          <a:noFill/>
        </p:spPr>
        <p:txBody>
          <a:bodyPr wrap="square" rtlCol="0">
            <a:spAutoFit/>
          </a:bodyPr>
          <a:lstStyle/>
          <a:p>
            <a:r>
              <a:rPr lang="es-CO" sz="6000" noProof="1">
                <a:gradFill>
                  <a:gsLst>
                    <a:gs pos="0">
                      <a:srgbClr val="03C2BD"/>
                    </a:gs>
                    <a:gs pos="100000">
                      <a:srgbClr val="4E13DB"/>
                    </a:gs>
                  </a:gsLst>
                  <a:lin ang="2700000" scaled="0"/>
                </a:gradFill>
                <a:latin typeface="Arial" panose="020B0604020202020204" pitchFamily="34" charset="0"/>
                <a:cs typeface="Arial" panose="020B0604020202020204" pitchFamily="34" charset="0"/>
              </a:rPr>
              <a:t>Proyectos</a:t>
            </a:r>
          </a:p>
          <a:p>
            <a:endParaRPr lang="es-ES" dirty="0"/>
          </a:p>
        </p:txBody>
      </p:sp>
      <p:sp>
        <p:nvSpPr>
          <p:cNvPr id="146" name="CuadroTexto 145">
            <a:extLst>
              <a:ext uri="{FF2B5EF4-FFF2-40B4-BE49-F238E27FC236}">
                <a16:creationId xmlns:a16="http://schemas.microsoft.com/office/drawing/2014/main" id="{DCB2E674-8383-5D13-79E3-079185F4E65B}"/>
              </a:ext>
            </a:extLst>
          </p:cNvPr>
          <p:cNvSpPr txBox="1"/>
          <p:nvPr/>
        </p:nvSpPr>
        <p:spPr>
          <a:xfrm>
            <a:off x="768169" y="1168324"/>
            <a:ext cx="6628332" cy="553998"/>
          </a:xfrm>
          <a:prstGeom prst="rect">
            <a:avLst/>
          </a:prstGeom>
          <a:noFill/>
        </p:spPr>
        <p:txBody>
          <a:bodyPr wrap="square" rtlCol="0">
            <a:spAutoFit/>
          </a:bodyPr>
          <a:lstStyle/>
          <a:p>
            <a:r>
              <a:rPr lang="es-CO" sz="3000" noProof="1">
                <a:gradFill>
                  <a:gsLst>
                    <a:gs pos="0">
                      <a:srgbClr val="03C2BD"/>
                    </a:gs>
                    <a:gs pos="100000">
                      <a:srgbClr val="4E13DB"/>
                    </a:gs>
                  </a:gsLst>
                  <a:lin ang="2700000" scaled="0"/>
                </a:gradFill>
                <a:latin typeface="Arial" panose="020B0604020202020204" pitchFamily="34" charset="0"/>
                <a:cs typeface="Arial" panose="020B0604020202020204" pitchFamily="34" charset="0"/>
              </a:rPr>
              <a:t>desarrollados</a:t>
            </a:r>
            <a:endParaRPr lang="es-ES" sz="3000" dirty="0"/>
          </a:p>
        </p:txBody>
      </p:sp>
    </p:spTree>
    <p:extLst>
      <p:ext uri="{BB962C8B-B14F-4D97-AF65-F5344CB8AC3E}">
        <p14:creationId xmlns:p14="http://schemas.microsoft.com/office/powerpoint/2010/main" val="220327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o 30">
            <a:extLst>
              <a:ext uri="{FF2B5EF4-FFF2-40B4-BE49-F238E27FC236}">
                <a16:creationId xmlns:a16="http://schemas.microsoft.com/office/drawing/2014/main" id="{5084DB74-0FAA-89D6-4458-91525A47C07F}"/>
              </a:ext>
            </a:extLst>
          </p:cNvPr>
          <p:cNvGrpSpPr/>
          <p:nvPr/>
        </p:nvGrpSpPr>
        <p:grpSpPr>
          <a:xfrm>
            <a:off x="-522536" y="254593"/>
            <a:ext cx="5759804" cy="5759804"/>
            <a:chOff x="-235153" y="254593"/>
            <a:chExt cx="5759804" cy="5759804"/>
          </a:xfrm>
        </p:grpSpPr>
        <p:grpSp>
          <p:nvGrpSpPr>
            <p:cNvPr id="28" name="Grupo 27">
              <a:extLst>
                <a:ext uri="{FF2B5EF4-FFF2-40B4-BE49-F238E27FC236}">
                  <a16:creationId xmlns:a16="http://schemas.microsoft.com/office/drawing/2014/main" id="{CF42419B-3E34-2131-4D63-FDCDA0146C1F}"/>
                </a:ext>
              </a:extLst>
            </p:cNvPr>
            <p:cNvGrpSpPr/>
            <p:nvPr/>
          </p:nvGrpSpPr>
          <p:grpSpPr>
            <a:xfrm>
              <a:off x="2640180" y="1506865"/>
              <a:ext cx="1678409" cy="3399720"/>
              <a:chOff x="2640180" y="1506865"/>
              <a:chExt cx="1678409" cy="3399720"/>
            </a:xfrm>
          </p:grpSpPr>
          <p:sp>
            <p:nvSpPr>
              <p:cNvPr id="21" name="Rectangle 14">
                <a:extLst>
                  <a:ext uri="{FF2B5EF4-FFF2-40B4-BE49-F238E27FC236}">
                    <a16:creationId xmlns:a16="http://schemas.microsoft.com/office/drawing/2014/main" id="{6CEC78B3-6632-6F1B-2DC0-5CA548355F63}"/>
                  </a:ext>
                </a:extLst>
              </p:cNvPr>
              <p:cNvSpPr/>
              <p:nvPr/>
            </p:nvSpPr>
            <p:spPr>
              <a:xfrm rot="10800000">
                <a:off x="2644751" y="1506865"/>
                <a:ext cx="1403905" cy="3399720"/>
              </a:xfrm>
              <a:prstGeom prst="rect">
                <a:avLst/>
              </a:prstGeom>
              <a:solidFill>
                <a:schemeClr val="bg1"/>
              </a:solidFill>
              <a:ln>
                <a:noFill/>
              </a:ln>
              <a:effectLst>
                <a:outerShdw blurRad="1270000" dir="11580000" sx="108000" sy="108000" algn="ctr" rotWithShape="0">
                  <a:srgbClr val="03C2B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Rectangle 15">
                <a:extLst>
                  <a:ext uri="{FF2B5EF4-FFF2-40B4-BE49-F238E27FC236}">
                    <a16:creationId xmlns:a16="http://schemas.microsoft.com/office/drawing/2014/main" id="{AE412FEB-29EF-8C2E-8446-152295398655}"/>
                  </a:ext>
                </a:extLst>
              </p:cNvPr>
              <p:cNvSpPr/>
              <p:nvPr/>
            </p:nvSpPr>
            <p:spPr>
              <a:xfrm rot="2700000">
                <a:off x="2640180" y="2295289"/>
                <a:ext cx="1678409" cy="1678409"/>
              </a:xfrm>
              <a:prstGeom prst="rect">
                <a:avLst/>
              </a:prstGeom>
              <a:gradFill>
                <a:gsLst>
                  <a:gs pos="0">
                    <a:srgbClr val="03C2BD"/>
                  </a:gs>
                  <a:gs pos="100000">
                    <a:srgbClr val="4E13DB"/>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3" name="Freeform: Shape 16">
              <a:extLst>
                <a:ext uri="{FF2B5EF4-FFF2-40B4-BE49-F238E27FC236}">
                  <a16:creationId xmlns:a16="http://schemas.microsoft.com/office/drawing/2014/main" id="{B8D7561E-B39B-FEF3-53C4-61E3C743113C}"/>
                </a:ext>
              </a:extLst>
            </p:cNvPr>
            <p:cNvSpPr/>
            <p:nvPr/>
          </p:nvSpPr>
          <p:spPr>
            <a:xfrm rot="2700000">
              <a:off x="-235153" y="254593"/>
              <a:ext cx="5759804" cy="5759804"/>
            </a:xfrm>
            <a:custGeom>
              <a:avLst/>
              <a:gdLst>
                <a:gd name="connsiteX0" fmla="*/ 0 w 11767317"/>
                <a:gd name="connsiteY0" fmla="*/ 4063526 h 11767317"/>
                <a:gd name="connsiteX1" fmla="*/ 4063525 w 11767317"/>
                <a:gd name="connsiteY1" fmla="*/ 0 h 11767317"/>
                <a:gd name="connsiteX2" fmla="*/ 7477245 w 11767317"/>
                <a:gd name="connsiteY2" fmla="*/ 3413720 h 11767317"/>
                <a:gd name="connsiteX3" fmla="*/ 7477245 w 11767317"/>
                <a:gd name="connsiteY3" fmla="*/ 3413719 h 11767317"/>
                <a:gd name="connsiteX4" fmla="*/ 8353598 w 11767317"/>
                <a:gd name="connsiteY4" fmla="*/ 3413719 h 11767317"/>
                <a:gd name="connsiteX5" fmla="*/ 8353598 w 11767317"/>
                <a:gd name="connsiteY5" fmla="*/ 4290072 h 11767317"/>
                <a:gd name="connsiteX6" fmla="*/ 8353597 w 11767317"/>
                <a:gd name="connsiteY6" fmla="*/ 4290072 h 11767317"/>
                <a:gd name="connsiteX7" fmla="*/ 11767317 w 11767317"/>
                <a:gd name="connsiteY7" fmla="*/ 7703792 h 11767317"/>
                <a:gd name="connsiteX8" fmla="*/ 7703792 w 11767317"/>
                <a:gd name="connsiteY8" fmla="*/ 11767317 h 1176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7317" h="11767317">
                  <a:moveTo>
                    <a:pt x="0" y="4063526"/>
                  </a:moveTo>
                  <a:lnTo>
                    <a:pt x="4063525" y="0"/>
                  </a:lnTo>
                  <a:lnTo>
                    <a:pt x="7477245" y="3413720"/>
                  </a:lnTo>
                  <a:lnTo>
                    <a:pt x="7477245" y="3413719"/>
                  </a:lnTo>
                  <a:lnTo>
                    <a:pt x="8353598" y="3413719"/>
                  </a:lnTo>
                  <a:lnTo>
                    <a:pt x="8353598" y="4290072"/>
                  </a:lnTo>
                  <a:lnTo>
                    <a:pt x="8353597" y="4290072"/>
                  </a:lnTo>
                  <a:lnTo>
                    <a:pt x="11767317" y="7703792"/>
                  </a:lnTo>
                  <a:lnTo>
                    <a:pt x="7703792" y="117673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pic>
        <p:nvPicPr>
          <p:cNvPr id="32" name="Picture 2">
            <a:extLst>
              <a:ext uri="{FF2B5EF4-FFF2-40B4-BE49-F238E27FC236}">
                <a16:creationId xmlns:a16="http://schemas.microsoft.com/office/drawing/2014/main" id="{0BDBEB0E-F8AF-E18B-7C74-90035740D3A8}"/>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895153" y="2394171"/>
            <a:ext cx="2296848" cy="1480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CuadroTexto 32">
            <a:extLst>
              <a:ext uri="{FF2B5EF4-FFF2-40B4-BE49-F238E27FC236}">
                <a16:creationId xmlns:a16="http://schemas.microsoft.com/office/drawing/2014/main" id="{BCE56961-C670-BD11-929E-A0B9792A9B94}"/>
              </a:ext>
            </a:extLst>
          </p:cNvPr>
          <p:cNvSpPr txBox="1"/>
          <p:nvPr/>
        </p:nvSpPr>
        <p:spPr>
          <a:xfrm>
            <a:off x="4733120" y="726483"/>
            <a:ext cx="4189207" cy="7140416"/>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s-CO" sz="1600" noProof="1">
                <a:solidFill>
                  <a:schemeClr val="tx1">
                    <a:lumMod val="85000"/>
                    <a:lumOff val="15000"/>
                  </a:schemeClr>
                </a:solidFill>
                <a:latin typeface="Arial" panose="020B0604020202020204" pitchFamily="34" charset="0"/>
                <a:cs typeface="Arial" panose="020B0604020202020204" pitchFamily="34" charset="0"/>
              </a:rPr>
              <a:t>Elevación del terreno causada por la inundación: Modelo 3D con Elementos Finitos (FEM), y análisis de la inundación utilizando el método de Sroka y el cambio de densidad aparente.</a:t>
            </a:r>
          </a:p>
          <a:p>
            <a:pPr marL="285750" indent="-285750">
              <a:spcBef>
                <a:spcPts val="1200"/>
              </a:spcBef>
              <a:buFont typeface="Arial" panose="020B0604020202020204" pitchFamily="34" charset="0"/>
              <a:buChar char="•"/>
            </a:pPr>
            <a:r>
              <a:rPr lang="es-ES" sz="1600" noProof="1">
                <a:solidFill>
                  <a:schemeClr val="tx1">
                    <a:lumMod val="85000"/>
                    <a:lumOff val="15000"/>
                  </a:schemeClr>
                </a:solidFill>
                <a:latin typeface="Arial" panose="020B0604020202020204" pitchFamily="34" charset="0"/>
                <a:cs typeface="Arial" panose="020B0604020202020204" pitchFamily="34" charset="0"/>
              </a:rPr>
              <a:t>Fracturas y grietas: Localización de los afloramientos de fallas.</a:t>
            </a:r>
          </a:p>
          <a:p>
            <a:pPr marL="285750" indent="-285750">
              <a:spcBef>
                <a:spcPts val="1200"/>
              </a:spcBef>
              <a:buFont typeface="Arial" panose="020B0604020202020204" pitchFamily="34" charset="0"/>
              <a:buChar char="•"/>
            </a:pPr>
            <a:r>
              <a:rPr lang="es-ES" sz="1600" noProof="1">
                <a:solidFill>
                  <a:schemeClr val="tx1">
                    <a:lumMod val="85000"/>
                    <a:lumOff val="15000"/>
                  </a:schemeClr>
                </a:solidFill>
                <a:latin typeface="Arial" panose="020B0604020202020204" pitchFamily="34" charset="0"/>
                <a:cs typeface="Arial" panose="020B0604020202020204" pitchFamily="34" charset="0"/>
              </a:rPr>
              <a:t>Inundaciones: Modelo numérico utilizando AUTOCAD y COMSOL Multiphysics.</a:t>
            </a:r>
          </a:p>
          <a:p>
            <a:pPr marL="285750" indent="-285750">
              <a:spcBef>
                <a:spcPts val="1200"/>
              </a:spcBef>
              <a:buFont typeface="Arial" panose="020B0604020202020204" pitchFamily="34" charset="0"/>
              <a:buChar char="•"/>
            </a:pPr>
            <a:r>
              <a:rPr lang="es-ES" sz="1600" noProof="1">
                <a:solidFill>
                  <a:schemeClr val="tx1">
                    <a:lumMod val="85000"/>
                    <a:lumOff val="15000"/>
                  </a:schemeClr>
                </a:solidFill>
                <a:latin typeface="Arial" panose="020B0604020202020204" pitchFamily="34" charset="0"/>
                <a:cs typeface="Arial" panose="020B0604020202020204" pitchFamily="34" charset="0"/>
              </a:rPr>
              <a:t>Contaminación de agua subterránea: Igual que en el caso de las inundaciones. </a:t>
            </a:r>
          </a:p>
          <a:p>
            <a:pPr marL="285750" indent="-285750">
              <a:spcBef>
                <a:spcPts val="1200"/>
              </a:spcBef>
              <a:buFont typeface="Arial" panose="020B0604020202020204" pitchFamily="34" charset="0"/>
              <a:buChar char="•"/>
            </a:pPr>
            <a:r>
              <a:rPr lang="es-CO" sz="1600" noProof="1">
                <a:solidFill>
                  <a:schemeClr val="tx1">
                    <a:lumMod val="85000"/>
                    <a:lumOff val="15000"/>
                  </a:schemeClr>
                </a:solidFill>
                <a:latin typeface="Arial" panose="020B0604020202020204" pitchFamily="34" charset="0"/>
                <a:cs typeface="Arial" panose="020B0604020202020204" pitchFamily="34" charset="0"/>
              </a:rPr>
              <a:t>Contaminación de aguas superficiales: Windermere Humic Aqueous Model (WHAM 7).</a:t>
            </a:r>
          </a:p>
          <a:p>
            <a:pPr marL="285750" indent="-285750">
              <a:spcBef>
                <a:spcPts val="1200"/>
              </a:spcBef>
              <a:buFont typeface="Arial" panose="020B0604020202020204" pitchFamily="34" charset="0"/>
              <a:buChar char="•"/>
            </a:pPr>
            <a:r>
              <a:rPr lang="es-CO" sz="1600" noProof="1">
                <a:solidFill>
                  <a:schemeClr val="tx1">
                    <a:lumMod val="85000"/>
                    <a:lumOff val="15000"/>
                  </a:schemeClr>
                </a:solidFill>
                <a:latin typeface="Arial" panose="020B0604020202020204" pitchFamily="34" charset="0"/>
                <a:cs typeface="Arial" panose="020B0604020202020204" pitchFamily="34" charset="0"/>
              </a:rPr>
              <a:t>Emisiones de metano: Modelo de emisiones de metano tras la explotación y el simulador VENTGRAPH.</a:t>
            </a:r>
          </a:p>
          <a:p>
            <a:pPr marL="285750" indent="-285750">
              <a:spcBef>
                <a:spcPts val="1200"/>
              </a:spcBef>
              <a:buFont typeface="Arial" panose="020B0604020202020204" pitchFamily="34" charset="0"/>
              <a:buChar char="•"/>
            </a:pPr>
            <a:endParaRPr lang="es-CO" sz="1600" noProof="1">
              <a:solidFill>
                <a:schemeClr val="tx1">
                  <a:lumMod val="85000"/>
                  <a:lumOff val="15000"/>
                </a:schemeClr>
              </a:solidFill>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endParaRPr lang="es-CO" sz="1600" noProof="1">
              <a:solidFill>
                <a:schemeClr val="tx1">
                  <a:lumMod val="85000"/>
                  <a:lumOff val="15000"/>
                </a:schemeClr>
              </a:solidFill>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endParaRPr lang="es-CO" sz="1600" i="1" noProof="1">
              <a:solidFill>
                <a:schemeClr val="tx1">
                  <a:lumMod val="85000"/>
                  <a:lumOff val="15000"/>
                </a:schemeClr>
              </a:solidFill>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endParaRPr lang="es-CO" sz="1600" noProof="1">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0982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dondear rectángulo de esquina diagonal 31">
            <a:extLst>
              <a:ext uri="{FF2B5EF4-FFF2-40B4-BE49-F238E27FC236}">
                <a16:creationId xmlns:a16="http://schemas.microsoft.com/office/drawing/2014/main" id="{DEA8F513-FCB2-9AEA-D826-FB3ED2D33E1E}"/>
              </a:ext>
            </a:extLst>
          </p:cNvPr>
          <p:cNvSpPr/>
          <p:nvPr/>
        </p:nvSpPr>
        <p:spPr>
          <a:xfrm rot="5400000">
            <a:off x="5449828" y="-2953403"/>
            <a:ext cx="788466" cy="6695272"/>
          </a:xfrm>
          <a:prstGeom prst="round2DiagRect">
            <a:avLst>
              <a:gd name="adj1" fmla="val 2173"/>
              <a:gd name="adj2" fmla="val 43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 name="Obraz 1" descr="A drawing of a car&#10;&#10;Description automatically generated">
            <a:extLst>
              <a:ext uri="{FF2B5EF4-FFF2-40B4-BE49-F238E27FC236}">
                <a16:creationId xmlns:a16="http://schemas.microsoft.com/office/drawing/2014/main" id="{7F020B62-3D66-6CF8-25A9-DFFC6E9DE01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22" t="4176" r="2787"/>
          <a:stretch/>
        </p:blipFill>
        <p:spPr bwMode="auto">
          <a:xfrm>
            <a:off x="886276" y="1284403"/>
            <a:ext cx="4768199" cy="2673488"/>
          </a:xfrm>
          <a:prstGeom prst="rect">
            <a:avLst/>
          </a:prstGeom>
          <a:noFill/>
          <a:ln>
            <a:noFill/>
          </a:ln>
          <a:extLst>
            <a:ext uri="{53640926-AAD7-44D8-BBD7-CCE9431645EC}">
              <a14:shadowObscured xmlns:a14="http://schemas.microsoft.com/office/drawing/2010/main"/>
            </a:ext>
          </a:extLst>
        </p:spPr>
      </p:pic>
      <p:pic>
        <p:nvPicPr>
          <p:cNvPr id="4" name="Obraz 23">
            <a:extLst>
              <a:ext uri="{FF2B5EF4-FFF2-40B4-BE49-F238E27FC236}">
                <a16:creationId xmlns:a16="http://schemas.microsoft.com/office/drawing/2014/main" id="{0CCD64BC-18E3-920A-D2DC-C61D09BC2EC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3270376" y="4208870"/>
            <a:ext cx="4201579" cy="2442974"/>
          </a:xfrm>
          <a:prstGeom prst="rect">
            <a:avLst/>
          </a:prstGeom>
          <a:noFill/>
          <a:ln>
            <a:noFill/>
          </a:ln>
          <a:extLst>
            <a:ext uri="{53640926-AAD7-44D8-BBD7-CCE9431645EC}">
              <a14:shadowObscured xmlns:a14="http://schemas.microsoft.com/office/drawing/2010/main"/>
            </a:ext>
          </a:extLst>
        </p:spPr>
      </p:pic>
      <p:pic>
        <p:nvPicPr>
          <p:cNvPr id="5" name="Obraz 5" descr="Aerial view of a city&#10;&#10;Description automatically generated">
            <a:extLst>
              <a:ext uri="{FF2B5EF4-FFF2-40B4-BE49-F238E27FC236}">
                <a16:creationId xmlns:a16="http://schemas.microsoft.com/office/drawing/2014/main" id="{285E9CE1-1406-CBC5-C58F-C628FF09F59A}"/>
              </a:ext>
            </a:extLst>
          </p:cNvPr>
          <p:cNvPicPr>
            <a:picLocks noChangeAspect="1"/>
          </p:cNvPicPr>
          <p:nvPr/>
        </p:nvPicPr>
        <p:blipFill>
          <a:blip r:embed="rId4"/>
          <a:stretch>
            <a:fillRect/>
          </a:stretch>
        </p:blipFill>
        <p:spPr>
          <a:xfrm>
            <a:off x="6096000" y="1051873"/>
            <a:ext cx="4811486" cy="2979568"/>
          </a:xfrm>
          <a:prstGeom prst="round2DiagRect">
            <a:avLst>
              <a:gd name="adj1" fmla="val 12396"/>
              <a:gd name="adj2" fmla="val 0"/>
            </a:avLst>
          </a:prstGeom>
          <a:ln>
            <a:noFill/>
          </a:ln>
          <a:effectLst/>
        </p:spPr>
      </p:pic>
      <p:pic>
        <p:nvPicPr>
          <p:cNvPr id="27" name="Picture 2">
            <a:extLst>
              <a:ext uri="{FF2B5EF4-FFF2-40B4-BE49-F238E27FC236}">
                <a16:creationId xmlns:a16="http://schemas.microsoft.com/office/drawing/2014/main" id="{00942FB9-1CCA-E08B-0874-966999BFEFD7}"/>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7454248" y="93801"/>
            <a:ext cx="932088" cy="600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dondear rectángulo de esquina diagonal 32">
            <a:extLst>
              <a:ext uri="{FF2B5EF4-FFF2-40B4-BE49-F238E27FC236}">
                <a16:creationId xmlns:a16="http://schemas.microsoft.com/office/drawing/2014/main" id="{9A4C74D0-C6F0-378B-0EDE-B867FA0C8C41}"/>
              </a:ext>
            </a:extLst>
          </p:cNvPr>
          <p:cNvSpPr/>
          <p:nvPr/>
        </p:nvSpPr>
        <p:spPr>
          <a:xfrm rot="5400000">
            <a:off x="3555655" y="-2800415"/>
            <a:ext cx="788465" cy="6389298"/>
          </a:xfrm>
          <a:prstGeom prst="round2DiagRect">
            <a:avLst>
              <a:gd name="adj1" fmla="val 0"/>
              <a:gd name="adj2" fmla="val 43572"/>
            </a:avLst>
          </a:prstGeom>
          <a:gradFill>
            <a:gsLst>
              <a:gs pos="0">
                <a:srgbClr val="03C2BD"/>
              </a:gs>
              <a:gs pos="100000">
                <a:srgbClr val="4E13DB"/>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4" name="CuadroTexto 33">
            <a:extLst>
              <a:ext uri="{FF2B5EF4-FFF2-40B4-BE49-F238E27FC236}">
                <a16:creationId xmlns:a16="http://schemas.microsoft.com/office/drawing/2014/main" id="{CE3E271F-F7D9-BC7A-0C89-E58932438118}"/>
              </a:ext>
            </a:extLst>
          </p:cNvPr>
          <p:cNvSpPr txBox="1"/>
          <p:nvPr/>
        </p:nvSpPr>
        <p:spPr>
          <a:xfrm>
            <a:off x="1064949" y="213335"/>
            <a:ext cx="6054634" cy="400110"/>
          </a:xfrm>
          <a:prstGeom prst="rect">
            <a:avLst/>
          </a:prstGeom>
          <a:noFill/>
        </p:spPr>
        <p:txBody>
          <a:bodyPr wrap="square" rtlCol="0">
            <a:spAutoFit/>
          </a:bodyPr>
          <a:lstStyle/>
          <a:p>
            <a:r>
              <a:rPr lang="es-CO" sz="2000" noProof="1">
                <a:solidFill>
                  <a:schemeClr val="bg1"/>
                </a:solidFill>
                <a:latin typeface="Arial" panose="020B0604020202020204" pitchFamily="34" charset="0"/>
                <a:cs typeface="Arial" panose="020B0604020202020204" pitchFamily="34" charset="0"/>
              </a:rPr>
              <a:t>Riesgos medioambientales: resultados</a:t>
            </a:r>
          </a:p>
        </p:txBody>
      </p:sp>
    </p:spTree>
    <p:extLst>
      <p:ext uri="{BB962C8B-B14F-4D97-AF65-F5344CB8AC3E}">
        <p14:creationId xmlns:p14="http://schemas.microsoft.com/office/powerpoint/2010/main" val="4048427811"/>
      </p:ext>
    </p:extLst>
  </p:cSld>
  <p:clrMapOvr>
    <a:masterClrMapping/>
  </p:clrMapOvr>
</p:sld>
</file>

<file path=ppt/theme/theme1.xml><?xml version="1.0" encoding="utf-8"?>
<a:theme xmlns:a="http://schemas.openxmlformats.org/drawingml/2006/main" name="Tema de Office">
  <a:themeElements>
    <a:clrScheme name="Personalizados 2">
      <a:dk1>
        <a:srgbClr val="000000"/>
      </a:dk1>
      <a:lt1>
        <a:srgbClr val="FFFFFF"/>
      </a:lt1>
      <a:dk2>
        <a:srgbClr val="44546A"/>
      </a:dk2>
      <a:lt2>
        <a:srgbClr val="E7E6E6"/>
      </a:lt2>
      <a:accent1>
        <a:srgbClr val="268EE8"/>
      </a:accent1>
      <a:accent2>
        <a:srgbClr val="136CB5"/>
      </a:accent2>
      <a:accent3>
        <a:srgbClr val="4ED6EE"/>
      </a:accent3>
      <a:accent4>
        <a:srgbClr val="14B7D2"/>
      </a:accent4>
      <a:accent5>
        <a:srgbClr val="FFFFFF"/>
      </a:accent5>
      <a:accent6>
        <a:srgbClr val="5656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5ea74a3-92c5-4c31-978a-925c3c799cd0}" enabled="0" method="" siteId="{05ea74a3-92c5-4c31-978a-925c3c799cd0}" removed="1"/>
</clbl:labelList>
</file>

<file path=docProps/app.xml><?xml version="1.0" encoding="utf-8"?>
<Properties xmlns="http://schemas.openxmlformats.org/officeDocument/2006/extended-properties" xmlns:vt="http://schemas.openxmlformats.org/officeDocument/2006/docPropsVTypes">
  <TotalTime>565</TotalTime>
  <Words>2317</Words>
  <Application>Microsoft Office PowerPoint</Application>
  <PresentationFormat>Panorámica</PresentationFormat>
  <Paragraphs>310</Paragraphs>
  <Slides>50</Slides>
  <Notes>0</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50</vt:i4>
      </vt:variant>
    </vt:vector>
  </HeadingPairs>
  <TitlesOfParts>
    <vt:vector size="60" baseType="lpstr">
      <vt:lpstr>Aptos</vt:lpstr>
      <vt:lpstr>Arial</vt:lpstr>
      <vt:lpstr>Calibri</vt:lpstr>
      <vt:lpstr>Calibri Light</vt:lpstr>
      <vt:lpstr>Cambria Math</vt:lpstr>
      <vt:lpstr>Helvetica</vt:lpstr>
      <vt:lpstr>linea-basic-10</vt:lpstr>
      <vt:lpstr>Roboto Black</vt:lpstr>
      <vt:lpstr>Tema de Office</vt:lpstr>
      <vt:lpstr>Bitmap Image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PEDRO RIESGO FERNANDEZ</cp:lastModifiedBy>
  <cp:revision>18</cp:revision>
  <dcterms:created xsi:type="dcterms:W3CDTF">2025-05-01T07:06:04Z</dcterms:created>
  <dcterms:modified xsi:type="dcterms:W3CDTF">2025-05-22T02:58:22Z</dcterms:modified>
</cp:coreProperties>
</file>